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7" r:id="rId1"/>
  </p:sldMasterIdLst>
  <p:notesMasterIdLst>
    <p:notesMasterId r:id="rId169"/>
  </p:notesMasterIdLst>
  <p:sldIdLst>
    <p:sldId id="417" r:id="rId2"/>
    <p:sldId id="524" r:id="rId3"/>
    <p:sldId id="721" r:id="rId4"/>
    <p:sldId id="725" r:id="rId5"/>
    <p:sldId id="574" r:id="rId6"/>
    <p:sldId id="722" r:id="rId7"/>
    <p:sldId id="575" r:id="rId8"/>
    <p:sldId id="732" r:id="rId9"/>
    <p:sldId id="736" r:id="rId10"/>
    <p:sldId id="733" r:id="rId11"/>
    <p:sldId id="737" r:id="rId12"/>
    <p:sldId id="734" r:id="rId13"/>
    <p:sldId id="738" r:id="rId14"/>
    <p:sldId id="735" r:id="rId15"/>
    <p:sldId id="739" r:id="rId16"/>
    <p:sldId id="579" r:id="rId17"/>
    <p:sldId id="724" r:id="rId18"/>
    <p:sldId id="742" r:id="rId19"/>
    <p:sldId id="743" r:id="rId20"/>
    <p:sldId id="744" r:id="rId21"/>
    <p:sldId id="745" r:id="rId22"/>
    <p:sldId id="746" r:id="rId23"/>
    <p:sldId id="751" r:id="rId24"/>
    <p:sldId id="750" r:id="rId25"/>
    <p:sldId id="747" r:id="rId26"/>
    <p:sldId id="748" r:id="rId27"/>
    <p:sldId id="749" r:id="rId28"/>
    <p:sldId id="754" r:id="rId29"/>
    <p:sldId id="755" r:id="rId30"/>
    <p:sldId id="756" r:id="rId31"/>
    <p:sldId id="757" r:id="rId32"/>
    <p:sldId id="758" r:id="rId33"/>
    <p:sldId id="759" r:id="rId34"/>
    <p:sldId id="765" r:id="rId35"/>
    <p:sldId id="760" r:id="rId36"/>
    <p:sldId id="761" r:id="rId37"/>
    <p:sldId id="762" r:id="rId38"/>
    <p:sldId id="763" r:id="rId39"/>
    <p:sldId id="666" r:id="rId40"/>
    <p:sldId id="551" r:id="rId41"/>
    <p:sldId id="767" r:id="rId42"/>
    <p:sldId id="581" r:id="rId43"/>
    <p:sldId id="768" r:id="rId44"/>
    <p:sldId id="582" r:id="rId45"/>
    <p:sldId id="769" r:id="rId46"/>
    <p:sldId id="583" r:id="rId47"/>
    <p:sldId id="770" r:id="rId48"/>
    <p:sldId id="584" r:id="rId49"/>
    <p:sldId id="771" r:id="rId50"/>
    <p:sldId id="604" r:id="rId51"/>
    <p:sldId id="772" r:id="rId52"/>
    <p:sldId id="605" r:id="rId53"/>
    <p:sldId id="773" r:id="rId54"/>
    <p:sldId id="606" r:id="rId55"/>
    <p:sldId id="774" r:id="rId56"/>
    <p:sldId id="588" r:id="rId57"/>
    <p:sldId id="775" r:id="rId58"/>
    <p:sldId id="589" r:id="rId59"/>
    <p:sldId id="776" r:id="rId60"/>
    <p:sldId id="590" r:id="rId61"/>
    <p:sldId id="777" r:id="rId62"/>
    <p:sldId id="591" r:id="rId63"/>
    <p:sldId id="778" r:id="rId64"/>
    <p:sldId id="592" r:id="rId65"/>
    <p:sldId id="779" r:id="rId66"/>
    <p:sldId id="593" r:id="rId67"/>
    <p:sldId id="780" r:id="rId68"/>
    <p:sldId id="594" r:id="rId69"/>
    <p:sldId id="781" r:id="rId70"/>
    <p:sldId id="595" r:id="rId71"/>
    <p:sldId id="782" r:id="rId72"/>
    <p:sldId id="596" r:id="rId73"/>
    <p:sldId id="783" r:id="rId74"/>
    <p:sldId id="597" r:id="rId75"/>
    <p:sldId id="784" r:id="rId76"/>
    <p:sldId id="598" r:id="rId77"/>
    <p:sldId id="785" r:id="rId78"/>
    <p:sldId id="599" r:id="rId79"/>
    <p:sldId id="786" r:id="rId80"/>
    <p:sldId id="600" r:id="rId81"/>
    <p:sldId id="787" r:id="rId82"/>
    <p:sldId id="609" r:id="rId83"/>
    <p:sldId id="788" r:id="rId84"/>
    <p:sldId id="611" r:id="rId85"/>
    <p:sldId id="789" r:id="rId86"/>
    <p:sldId id="612" r:id="rId87"/>
    <p:sldId id="790" r:id="rId88"/>
    <p:sldId id="613" r:id="rId89"/>
    <p:sldId id="791" r:id="rId90"/>
    <p:sldId id="633" r:id="rId91"/>
    <p:sldId id="792" r:id="rId92"/>
    <p:sldId id="665" r:id="rId93"/>
    <p:sldId id="793" r:id="rId94"/>
    <p:sldId id="635" r:id="rId95"/>
    <p:sldId id="794" r:id="rId96"/>
    <p:sldId id="636" r:id="rId97"/>
    <p:sldId id="795" r:id="rId98"/>
    <p:sldId id="637" r:id="rId99"/>
    <p:sldId id="796" r:id="rId100"/>
    <p:sldId id="638" r:id="rId101"/>
    <p:sldId id="797" r:id="rId102"/>
    <p:sldId id="663" r:id="rId103"/>
    <p:sldId id="798" r:id="rId104"/>
    <p:sldId id="639" r:id="rId105"/>
    <p:sldId id="799" r:id="rId106"/>
    <p:sldId id="640" r:id="rId107"/>
    <p:sldId id="800" r:id="rId108"/>
    <p:sldId id="641" r:id="rId109"/>
    <p:sldId id="801" r:id="rId110"/>
    <p:sldId id="643" r:id="rId111"/>
    <p:sldId id="802" r:id="rId112"/>
    <p:sldId id="644" r:id="rId113"/>
    <p:sldId id="803" r:id="rId114"/>
    <p:sldId id="645" r:id="rId115"/>
    <p:sldId id="804" r:id="rId116"/>
    <p:sldId id="646" r:id="rId117"/>
    <p:sldId id="805" r:id="rId118"/>
    <p:sldId id="647" r:id="rId119"/>
    <p:sldId id="806" r:id="rId120"/>
    <p:sldId id="648" r:id="rId121"/>
    <p:sldId id="807" r:id="rId122"/>
    <p:sldId id="650" r:id="rId123"/>
    <p:sldId id="808" r:id="rId124"/>
    <p:sldId id="652" r:id="rId125"/>
    <p:sldId id="809" r:id="rId126"/>
    <p:sldId id="657" r:id="rId127"/>
    <p:sldId id="810" r:id="rId128"/>
    <p:sldId id="658" r:id="rId129"/>
    <p:sldId id="811" r:id="rId130"/>
    <p:sldId id="659" r:id="rId131"/>
    <p:sldId id="812" r:id="rId132"/>
    <p:sldId id="661" r:id="rId133"/>
    <p:sldId id="813" r:id="rId134"/>
    <p:sldId id="667" r:id="rId135"/>
    <p:sldId id="669" r:id="rId136"/>
    <p:sldId id="668" r:id="rId137"/>
    <p:sldId id="766" r:id="rId138"/>
    <p:sldId id="670" r:id="rId139"/>
    <p:sldId id="671" r:id="rId140"/>
    <p:sldId id="703" r:id="rId141"/>
    <p:sldId id="704" r:id="rId142"/>
    <p:sldId id="705" r:id="rId143"/>
    <p:sldId id="706" r:id="rId144"/>
    <p:sldId id="712" r:id="rId145"/>
    <p:sldId id="707" r:id="rId146"/>
    <p:sldId id="708" r:id="rId147"/>
    <p:sldId id="709" r:id="rId148"/>
    <p:sldId id="710" r:id="rId149"/>
    <p:sldId id="713" r:id="rId150"/>
    <p:sldId id="711" r:id="rId151"/>
    <p:sldId id="686" r:id="rId152"/>
    <p:sldId id="687" r:id="rId153"/>
    <p:sldId id="688" r:id="rId154"/>
    <p:sldId id="689" r:id="rId155"/>
    <p:sldId id="699" r:id="rId156"/>
    <p:sldId id="702" r:id="rId157"/>
    <p:sldId id="674" r:id="rId158"/>
    <p:sldId id="691" r:id="rId159"/>
    <p:sldId id="714" r:id="rId160"/>
    <p:sldId id="715" r:id="rId161"/>
    <p:sldId id="716" r:id="rId162"/>
    <p:sldId id="695" r:id="rId163"/>
    <p:sldId id="696" r:id="rId164"/>
    <p:sldId id="717" r:id="rId165"/>
    <p:sldId id="718" r:id="rId166"/>
    <p:sldId id="719" r:id="rId167"/>
    <p:sldId id="720" r:id="rId16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B500"/>
    <a:srgbClr val="040F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126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44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54" Type="http://schemas.openxmlformats.org/officeDocument/2006/relationships/slide" Target="slides/slide153.xml"/><Relationship Id="rId159" Type="http://schemas.openxmlformats.org/officeDocument/2006/relationships/slide" Target="slides/slide158.xml"/><Relationship Id="rId170" Type="http://schemas.openxmlformats.org/officeDocument/2006/relationships/presProps" Target="presProp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65" Type="http://schemas.openxmlformats.org/officeDocument/2006/relationships/slide" Target="slides/slide16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71" Type="http://schemas.openxmlformats.org/officeDocument/2006/relationships/viewProps" Target="viewProps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slide" Target="slides/slide16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64" Type="http://schemas.openxmlformats.org/officeDocument/2006/relationships/slide" Target="slides/slide163.xml"/><Relationship Id="rId16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72" Type="http://schemas.openxmlformats.org/officeDocument/2006/relationships/theme" Target="theme/theme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2166FD-9A85-48B8-B5C8-1A087ED81368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C95FEE-7BD5-4386-98BE-4A9F100A6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140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3957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0837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6233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5595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4667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7807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732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0508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8220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9688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3428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8653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2805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598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41325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09700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98628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35013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72287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36902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55730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5793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2605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69376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80430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29615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39319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28768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37414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28876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41112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77988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3288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61090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84846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39710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13840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60971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12252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92298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19211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78108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2931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9954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26149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29473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52103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04669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62888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779313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93448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21471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985637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559305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0004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696124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78172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058769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890039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631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838501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267096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956267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470281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426751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7656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617799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739819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868363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632573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568671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54365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485910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446312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424573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650187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7996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394308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286738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383814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669494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621728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695426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309913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96127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983471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543263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395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09436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138819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253318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266246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810745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253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20877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545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1214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760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3287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082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0102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300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2966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E5CD31E-43F3-40B0-B003-1CA31CA895B5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7061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780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E5CD31E-43F3-40B0-B003-1CA31CA895B5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510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8" r:id="rId1"/>
    <p:sldLayoutId id="2147483899" r:id="rId2"/>
    <p:sldLayoutId id="2147483900" r:id="rId3"/>
    <p:sldLayoutId id="2147483901" r:id="rId4"/>
    <p:sldLayoutId id="2147483902" r:id="rId5"/>
    <p:sldLayoutId id="2147483903" r:id="rId6"/>
    <p:sldLayoutId id="2147483904" r:id="rId7"/>
    <p:sldLayoutId id="2147483905" r:id="rId8"/>
    <p:sldLayoutId id="2147483906" r:id="rId9"/>
    <p:sldLayoutId id="2147483907" r:id="rId10"/>
    <p:sldLayoutId id="214748390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7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7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7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7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7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7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7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7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7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7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7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7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7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7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7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7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7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7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7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7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7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9600" dirty="0" smtClean="0"/>
              <a:t>Semantic Analysis</a:t>
            </a:r>
            <a:endParaRPr lang="en-US" sz="9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 err="1"/>
              <a:t>TeachING</a:t>
            </a:r>
            <a:r>
              <a:rPr lang="en-US" sz="4000" dirty="0"/>
              <a:t> Assistant: David </a:t>
            </a:r>
            <a:r>
              <a:rPr lang="en-US" sz="4000" dirty="0" err="1"/>
              <a:t>Trabish</a:t>
            </a:r>
            <a:endParaRPr lang="en-US" sz="4000" dirty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045743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Symbol </a:t>
            </a:r>
            <a:r>
              <a:rPr lang="en-US" sz="4800" dirty="0" smtClean="0">
                <a:latin typeface="+mj-lt"/>
              </a:rPr>
              <a:t>Table: Lookup</a:t>
            </a:r>
            <a:endParaRPr lang="en-US" sz="4800" dirty="0">
              <a:latin typeface="+mj-lt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1124328" y="4373071"/>
          <a:ext cx="2681318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y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43753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4533730" y="4373071"/>
          <a:ext cx="2681318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tmp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cxnSp>
        <p:nvCxnSpPr>
          <p:cNvPr id="28" name="Curved Connector 27"/>
          <p:cNvCxnSpPr>
            <a:stCxn id="9" idx="0"/>
            <a:endCxn id="23" idx="0"/>
          </p:cNvCxnSpPr>
          <p:nvPr/>
        </p:nvCxnSpPr>
        <p:spPr>
          <a:xfrm rot="5400000" flipH="1" flipV="1">
            <a:off x="4169688" y="2668370"/>
            <a:ext cx="12700" cy="3409402"/>
          </a:xfrm>
          <a:prstGeom prst="curvedConnector3">
            <a:avLst>
              <a:gd name="adj1" fmla="val 337714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/>
              <p:cNvSpPr txBox="1"/>
              <p:nvPr/>
            </p:nvSpPr>
            <p:spPr>
              <a:xfrm>
                <a:off x="1885867" y="5904417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5867" y="5904417"/>
                <a:ext cx="1158240" cy="461665"/>
              </a:xfrm>
              <a:prstGeom prst="rect">
                <a:avLst/>
              </a:prstGeom>
              <a:blipFill>
                <a:blip r:embed="rId2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/>
              <p:cNvSpPr txBox="1"/>
              <p:nvPr/>
            </p:nvSpPr>
            <p:spPr>
              <a:xfrm>
                <a:off x="5295269" y="5904417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5269" y="5904417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/>
          <p:cNvSpPr txBox="1"/>
          <p:nvPr/>
        </p:nvSpPr>
        <p:spPr>
          <a:xfrm>
            <a:off x="1481379" y="3210984"/>
            <a:ext cx="1967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+mj-lt"/>
              </a:rPr>
              <a:t>m</a:t>
            </a:r>
            <a:r>
              <a:rPr lang="en-US" sz="2400" b="1" dirty="0" smtClean="0">
                <a:latin typeface="+mj-lt"/>
              </a:rPr>
              <a:t>ain scope</a:t>
            </a:r>
            <a:endParaRPr lang="en-US" sz="2400" b="1" dirty="0"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Example: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Lookup(y)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Start from the top of the </a:t>
            </a:r>
            <a:r>
              <a:rPr lang="en-US" sz="2800" dirty="0" smtClean="0">
                <a:latin typeface="+mj-lt"/>
              </a:rPr>
              <a:t>stack, return </a:t>
            </a:r>
            <a:r>
              <a:rPr lang="en-US" sz="2800" b="1" dirty="0" smtClean="0">
                <a:latin typeface="+mj-lt"/>
              </a:rPr>
              <a:t>first</a:t>
            </a:r>
            <a:r>
              <a:rPr lang="en-US" sz="2800" dirty="0" smtClean="0">
                <a:latin typeface="+mj-lt"/>
              </a:rPr>
              <a:t> match</a:t>
            </a:r>
            <a:endParaRPr lang="en-US" sz="2800" dirty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59032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cxnSp>
        <p:nvCxnSpPr>
          <p:cNvPr id="13" name="Straight Arrow Connector 12"/>
          <p:cNvCxnSpPr>
            <a:stCxn id="29" idx="4"/>
            <a:endCxn id="38" idx="0"/>
          </p:cNvCxnSpPr>
          <p:nvPr/>
        </p:nvCxnSpPr>
        <p:spPr>
          <a:xfrm>
            <a:off x="7516807" y="2836217"/>
            <a:ext cx="502437" cy="3850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9" idx="4"/>
            <a:endCxn id="30" idx="0"/>
          </p:cNvCxnSpPr>
          <p:nvPr/>
        </p:nvCxnSpPr>
        <p:spPr>
          <a:xfrm flipH="1">
            <a:off x="6388265" y="2845079"/>
            <a:ext cx="1128542" cy="10592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8371825" y="1102529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8" idx="4"/>
            <a:endCxn id="33" idx="0"/>
          </p:cNvCxnSpPr>
          <p:nvPr/>
        </p:nvCxnSpPr>
        <p:spPr>
          <a:xfrm>
            <a:off x="8019244" y="3831730"/>
            <a:ext cx="0" cy="3712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6791597" y="2044861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5855860" y="390437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7486839" y="420300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7100647" y="3221241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7486839" y="5357995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bar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6" name="Straight Arrow Connector 45"/>
          <p:cNvCxnSpPr>
            <a:stCxn id="33" idx="4"/>
            <a:endCxn id="42" idx="0"/>
          </p:cNvCxnSpPr>
          <p:nvPr/>
        </p:nvCxnSpPr>
        <p:spPr>
          <a:xfrm>
            <a:off x="8019244" y="5061148"/>
            <a:ext cx="0" cy="29684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37" idx="4"/>
            <a:endCxn id="29" idx="1"/>
          </p:cNvCxnSpPr>
          <p:nvPr/>
        </p:nvCxnSpPr>
        <p:spPr>
          <a:xfrm>
            <a:off x="8953512" y="1892238"/>
            <a:ext cx="905065" cy="2666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6" idx="4"/>
            <a:endCxn id="31" idx="0"/>
          </p:cNvCxnSpPr>
          <p:nvPr/>
        </p:nvCxnSpPr>
        <p:spPr>
          <a:xfrm>
            <a:off x="10385551" y="2832923"/>
            <a:ext cx="502437" cy="5480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6" idx="4"/>
            <a:endCxn id="27" idx="0"/>
          </p:cNvCxnSpPr>
          <p:nvPr/>
        </p:nvCxnSpPr>
        <p:spPr>
          <a:xfrm flipH="1">
            <a:off x="9257009" y="2832923"/>
            <a:ext cx="1128542" cy="10504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31" idx="4"/>
            <a:endCxn id="28" idx="0"/>
          </p:cNvCxnSpPr>
          <p:nvPr/>
        </p:nvCxnSpPr>
        <p:spPr>
          <a:xfrm>
            <a:off x="10887988" y="3991467"/>
            <a:ext cx="0" cy="2543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9660341" y="2044861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bar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8724604" y="388335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10355583" y="424577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9969391" y="3380978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28" idx="4"/>
            <a:endCxn id="36" idx="0"/>
          </p:cNvCxnSpPr>
          <p:nvPr/>
        </p:nvCxnSpPr>
        <p:spPr>
          <a:xfrm>
            <a:off x="10902972" y="5103926"/>
            <a:ext cx="0" cy="2321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10355583" y="533604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17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9" name="Straight Arrow Connector 38"/>
          <p:cNvCxnSpPr>
            <a:stCxn id="37" idx="4"/>
            <a:endCxn id="29" idx="7"/>
          </p:cNvCxnSpPr>
          <p:nvPr/>
        </p:nvCxnSpPr>
        <p:spPr>
          <a:xfrm flipH="1">
            <a:off x="8029607" y="1892238"/>
            <a:ext cx="923905" cy="2682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4"/>
          <p:cNvSpPr/>
          <p:nvPr/>
        </p:nvSpPr>
        <p:spPr>
          <a:xfrm>
            <a:off x="1173019" y="1909152"/>
            <a:ext cx="3814643" cy="2628014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Base {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bar();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bar() {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17;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30935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cxnSp>
        <p:nvCxnSpPr>
          <p:cNvPr id="13" name="Straight Arrow Connector 12"/>
          <p:cNvCxnSpPr>
            <a:stCxn id="29" idx="4"/>
            <a:endCxn id="38" idx="0"/>
          </p:cNvCxnSpPr>
          <p:nvPr/>
        </p:nvCxnSpPr>
        <p:spPr>
          <a:xfrm>
            <a:off x="7516807" y="2836217"/>
            <a:ext cx="502437" cy="3850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9" idx="4"/>
            <a:endCxn id="30" idx="0"/>
          </p:cNvCxnSpPr>
          <p:nvPr/>
        </p:nvCxnSpPr>
        <p:spPr>
          <a:xfrm flipH="1">
            <a:off x="6388265" y="2845079"/>
            <a:ext cx="1128542" cy="10592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8371825" y="1102529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8" idx="4"/>
            <a:endCxn id="33" idx="0"/>
          </p:cNvCxnSpPr>
          <p:nvPr/>
        </p:nvCxnSpPr>
        <p:spPr>
          <a:xfrm>
            <a:off x="8019244" y="3831730"/>
            <a:ext cx="0" cy="3712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6791597" y="2044861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5855860" y="390437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7486839" y="420300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7100647" y="3221241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7486839" y="5357995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bar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6" name="Straight Arrow Connector 45"/>
          <p:cNvCxnSpPr>
            <a:stCxn id="33" idx="4"/>
            <a:endCxn id="42" idx="0"/>
          </p:cNvCxnSpPr>
          <p:nvPr/>
        </p:nvCxnSpPr>
        <p:spPr>
          <a:xfrm>
            <a:off x="8019244" y="5061148"/>
            <a:ext cx="0" cy="29684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37" idx="4"/>
            <a:endCxn id="29" idx="1"/>
          </p:cNvCxnSpPr>
          <p:nvPr/>
        </p:nvCxnSpPr>
        <p:spPr>
          <a:xfrm>
            <a:off x="8953512" y="1892238"/>
            <a:ext cx="905065" cy="2666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6" idx="4"/>
            <a:endCxn id="31" idx="0"/>
          </p:cNvCxnSpPr>
          <p:nvPr/>
        </p:nvCxnSpPr>
        <p:spPr>
          <a:xfrm>
            <a:off x="10385551" y="2832923"/>
            <a:ext cx="502437" cy="5480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6" idx="4"/>
            <a:endCxn id="27" idx="0"/>
          </p:cNvCxnSpPr>
          <p:nvPr/>
        </p:nvCxnSpPr>
        <p:spPr>
          <a:xfrm flipH="1">
            <a:off x="9257009" y="2832923"/>
            <a:ext cx="1128542" cy="10504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31" idx="4"/>
            <a:endCxn id="28" idx="0"/>
          </p:cNvCxnSpPr>
          <p:nvPr/>
        </p:nvCxnSpPr>
        <p:spPr>
          <a:xfrm>
            <a:off x="10887988" y="3991467"/>
            <a:ext cx="0" cy="2543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9660341" y="2044861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bar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8724604" y="388335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10355583" y="424577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9969391" y="3380978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28" idx="4"/>
            <a:endCxn id="36" idx="0"/>
          </p:cNvCxnSpPr>
          <p:nvPr/>
        </p:nvCxnSpPr>
        <p:spPr>
          <a:xfrm>
            <a:off x="10902972" y="5103926"/>
            <a:ext cx="0" cy="2321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10355583" y="533604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17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9" name="Straight Arrow Connector 38"/>
          <p:cNvCxnSpPr>
            <a:stCxn id="37" idx="4"/>
            <a:endCxn id="29" idx="7"/>
          </p:cNvCxnSpPr>
          <p:nvPr/>
        </p:nvCxnSpPr>
        <p:spPr>
          <a:xfrm flipH="1">
            <a:off x="8029607" y="1892238"/>
            <a:ext cx="923905" cy="2682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4"/>
          <p:cNvSpPr/>
          <p:nvPr/>
        </p:nvSpPr>
        <p:spPr>
          <a:xfrm>
            <a:off x="1173019" y="1909152"/>
            <a:ext cx="3814643" cy="2628014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Base {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bar();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bar() {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17;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6095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7986685" y="1932043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43" idx="4"/>
            <a:endCxn id="41" idx="0"/>
          </p:cNvCxnSpPr>
          <p:nvPr/>
        </p:nvCxnSpPr>
        <p:spPr>
          <a:xfrm>
            <a:off x="7549441" y="3463529"/>
            <a:ext cx="1236389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8253425" y="399858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7017036" y="2842512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44" name="Straight Arrow Connector 43"/>
          <p:cNvCxnSpPr>
            <a:stCxn id="39" idx="4"/>
            <a:endCxn id="43" idx="7"/>
          </p:cNvCxnSpPr>
          <p:nvPr/>
        </p:nvCxnSpPr>
        <p:spPr>
          <a:xfrm flipH="1">
            <a:off x="7925907" y="2542532"/>
            <a:ext cx="979375" cy="3909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7020832" y="399858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43" idx="4"/>
            <a:endCxn id="45" idx="0"/>
          </p:cNvCxnSpPr>
          <p:nvPr/>
        </p:nvCxnSpPr>
        <p:spPr>
          <a:xfrm>
            <a:off x="7549441" y="3463529"/>
            <a:ext cx="3796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5775437" y="399858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>
            <a:stCxn id="43" idx="4"/>
            <a:endCxn id="48" idx="0"/>
          </p:cNvCxnSpPr>
          <p:nvPr/>
        </p:nvCxnSpPr>
        <p:spPr>
          <a:xfrm flipH="1">
            <a:off x="6307842" y="3463529"/>
            <a:ext cx="1241599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9" idx="4"/>
            <a:endCxn id="24" idx="1"/>
          </p:cNvCxnSpPr>
          <p:nvPr/>
        </p:nvCxnSpPr>
        <p:spPr>
          <a:xfrm>
            <a:off x="8905282" y="2542532"/>
            <a:ext cx="1370101" cy="569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8180072" y="982858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51" idx="4"/>
            <a:endCxn id="39" idx="0"/>
          </p:cNvCxnSpPr>
          <p:nvPr/>
        </p:nvCxnSpPr>
        <p:spPr>
          <a:xfrm>
            <a:off x="8905282" y="1772567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10202054" y="4193648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24" idx="4"/>
            <a:endCxn id="55" idx="0"/>
          </p:cNvCxnSpPr>
          <p:nvPr/>
        </p:nvCxnSpPr>
        <p:spPr>
          <a:xfrm>
            <a:off x="10734458" y="3844923"/>
            <a:ext cx="1" cy="3487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0119445" y="2986776"/>
            <a:ext cx="1230026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Method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</p:txBody>
      </p:sp>
      <p:sp>
        <p:nvSpPr>
          <p:cNvPr id="27" name="Oval 26"/>
          <p:cNvSpPr/>
          <p:nvPr/>
        </p:nvSpPr>
        <p:spPr>
          <a:xfrm>
            <a:off x="10202054" y="525572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>
            <a:stCxn id="55" idx="4"/>
            <a:endCxn id="27" idx="0"/>
          </p:cNvCxnSpPr>
          <p:nvPr/>
        </p:nvCxnSpPr>
        <p:spPr>
          <a:xfrm>
            <a:off x="10734459" y="5051795"/>
            <a:ext cx="0" cy="2039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1173019" y="1909152"/>
            <a:ext cx="3778981" cy="2392882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 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void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 o = new A;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o.foo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01567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7986685" y="1932043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43" idx="4"/>
            <a:endCxn id="41" idx="0"/>
          </p:cNvCxnSpPr>
          <p:nvPr/>
        </p:nvCxnSpPr>
        <p:spPr>
          <a:xfrm>
            <a:off x="7549441" y="3463529"/>
            <a:ext cx="1236389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8253425" y="399858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7017036" y="2842512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44" name="Straight Arrow Connector 43"/>
          <p:cNvCxnSpPr>
            <a:stCxn id="39" idx="4"/>
            <a:endCxn id="43" idx="7"/>
          </p:cNvCxnSpPr>
          <p:nvPr/>
        </p:nvCxnSpPr>
        <p:spPr>
          <a:xfrm flipH="1">
            <a:off x="7925907" y="2542532"/>
            <a:ext cx="979375" cy="3909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7020832" y="399858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43" idx="4"/>
            <a:endCxn id="45" idx="0"/>
          </p:cNvCxnSpPr>
          <p:nvPr/>
        </p:nvCxnSpPr>
        <p:spPr>
          <a:xfrm>
            <a:off x="7549441" y="3463529"/>
            <a:ext cx="3796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5775437" y="399858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>
            <a:stCxn id="43" idx="4"/>
            <a:endCxn id="48" idx="0"/>
          </p:cNvCxnSpPr>
          <p:nvPr/>
        </p:nvCxnSpPr>
        <p:spPr>
          <a:xfrm flipH="1">
            <a:off x="6307842" y="3463529"/>
            <a:ext cx="1241599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9" idx="4"/>
            <a:endCxn id="24" idx="1"/>
          </p:cNvCxnSpPr>
          <p:nvPr/>
        </p:nvCxnSpPr>
        <p:spPr>
          <a:xfrm>
            <a:off x="8905282" y="2542532"/>
            <a:ext cx="1370101" cy="569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8180072" y="982858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51" idx="4"/>
            <a:endCxn id="39" idx="0"/>
          </p:cNvCxnSpPr>
          <p:nvPr/>
        </p:nvCxnSpPr>
        <p:spPr>
          <a:xfrm>
            <a:off x="8905282" y="1772567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10202054" y="4193648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24" idx="4"/>
            <a:endCxn id="55" idx="0"/>
          </p:cNvCxnSpPr>
          <p:nvPr/>
        </p:nvCxnSpPr>
        <p:spPr>
          <a:xfrm>
            <a:off x="10734458" y="3844923"/>
            <a:ext cx="1" cy="3487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0119445" y="2986776"/>
            <a:ext cx="1230026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Method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</p:txBody>
      </p:sp>
      <p:sp>
        <p:nvSpPr>
          <p:cNvPr id="27" name="Oval 26"/>
          <p:cNvSpPr/>
          <p:nvPr/>
        </p:nvSpPr>
        <p:spPr>
          <a:xfrm>
            <a:off x="10202054" y="525572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>
            <a:stCxn id="55" idx="4"/>
            <a:endCxn id="27" idx="0"/>
          </p:cNvCxnSpPr>
          <p:nvPr/>
        </p:nvCxnSpPr>
        <p:spPr>
          <a:xfrm>
            <a:off x="10734459" y="5051795"/>
            <a:ext cx="0" cy="2039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1173019" y="1909152"/>
            <a:ext cx="3778981" cy="2392882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 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void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 o = new A;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o.foo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</p:spTree>
    <p:extLst>
      <p:ext uri="{BB962C8B-B14F-4D97-AF65-F5344CB8AC3E}">
        <p14:creationId xmlns:p14="http://schemas.microsoft.com/office/powerpoint/2010/main" val="3972852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Inheritance</a:t>
            </a:r>
            <a:endParaRPr lang="en-US" sz="4800" dirty="0">
              <a:latin typeface="+mj-lt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8259530" y="205002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43" idx="4"/>
            <a:endCxn id="41" idx="0"/>
          </p:cNvCxnSpPr>
          <p:nvPr/>
        </p:nvCxnSpPr>
        <p:spPr>
          <a:xfrm>
            <a:off x="7727573" y="3722616"/>
            <a:ext cx="1236389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8431557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7195168" y="3101599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44" name="Straight Arrow Connector 43"/>
          <p:cNvCxnSpPr>
            <a:stCxn id="39" idx="4"/>
            <a:endCxn id="43" idx="7"/>
          </p:cNvCxnSpPr>
          <p:nvPr/>
        </p:nvCxnSpPr>
        <p:spPr>
          <a:xfrm flipH="1">
            <a:off x="8104039" y="2660518"/>
            <a:ext cx="1074088" cy="5320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7198964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43" idx="4"/>
            <a:endCxn id="45" idx="0"/>
          </p:cNvCxnSpPr>
          <p:nvPr/>
        </p:nvCxnSpPr>
        <p:spPr>
          <a:xfrm>
            <a:off x="7727573" y="3722616"/>
            <a:ext cx="3796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5953569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>
            <a:stCxn id="43" idx="4"/>
            <a:endCxn id="48" idx="0"/>
          </p:cNvCxnSpPr>
          <p:nvPr/>
        </p:nvCxnSpPr>
        <p:spPr>
          <a:xfrm flipH="1">
            <a:off x="6485974" y="3722616"/>
            <a:ext cx="1241599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9" idx="4"/>
            <a:endCxn id="53" idx="1"/>
          </p:cNvCxnSpPr>
          <p:nvPr/>
        </p:nvCxnSpPr>
        <p:spPr>
          <a:xfrm>
            <a:off x="9178127" y="2660518"/>
            <a:ext cx="1371865" cy="5320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8452917" y="11008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51" idx="4"/>
            <a:endCxn id="39" idx="0"/>
          </p:cNvCxnSpPr>
          <p:nvPr/>
        </p:nvCxnSpPr>
        <p:spPr>
          <a:xfrm>
            <a:off x="9178127" y="1890553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10394054" y="3101599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sp>
        <p:nvSpPr>
          <p:cNvPr id="54" name="Oval 53"/>
          <p:cNvSpPr/>
          <p:nvPr/>
        </p:nvSpPr>
        <p:spPr>
          <a:xfrm>
            <a:off x="10971042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9749082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6" name="Oval 55"/>
          <p:cNvSpPr/>
          <p:nvPr/>
        </p:nvSpPr>
        <p:spPr>
          <a:xfrm>
            <a:off x="9749082" y="539456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57" name="Straight Arrow Connector 56"/>
          <p:cNvCxnSpPr>
            <a:stCxn id="55" idx="4"/>
            <a:endCxn id="56" idx="0"/>
          </p:cNvCxnSpPr>
          <p:nvPr/>
        </p:nvCxnSpPr>
        <p:spPr>
          <a:xfrm>
            <a:off x="10281487" y="5237544"/>
            <a:ext cx="0" cy="1570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3" idx="4"/>
            <a:endCxn id="55" idx="0"/>
          </p:cNvCxnSpPr>
          <p:nvPr/>
        </p:nvCxnSpPr>
        <p:spPr>
          <a:xfrm flipH="1">
            <a:off x="10281487" y="3722616"/>
            <a:ext cx="644972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53" idx="4"/>
            <a:endCxn id="54" idx="0"/>
          </p:cNvCxnSpPr>
          <p:nvPr/>
        </p:nvCxnSpPr>
        <p:spPr>
          <a:xfrm>
            <a:off x="10926459" y="3722616"/>
            <a:ext cx="576988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1173019" y="1909151"/>
            <a:ext cx="4097028" cy="2899636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 extends A {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 o = new B;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o.x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100;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70438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Inheritance</a:t>
            </a:r>
            <a:endParaRPr lang="en-US" sz="4800" dirty="0">
              <a:latin typeface="+mj-lt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8259530" y="205002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43" idx="4"/>
            <a:endCxn id="41" idx="0"/>
          </p:cNvCxnSpPr>
          <p:nvPr/>
        </p:nvCxnSpPr>
        <p:spPr>
          <a:xfrm>
            <a:off x="7727573" y="3722616"/>
            <a:ext cx="1236389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8431557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7195168" y="3101599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44" name="Straight Arrow Connector 43"/>
          <p:cNvCxnSpPr>
            <a:stCxn id="39" idx="4"/>
            <a:endCxn id="43" idx="7"/>
          </p:cNvCxnSpPr>
          <p:nvPr/>
        </p:nvCxnSpPr>
        <p:spPr>
          <a:xfrm flipH="1">
            <a:off x="8104039" y="2660518"/>
            <a:ext cx="1074088" cy="5320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7198964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43" idx="4"/>
            <a:endCxn id="45" idx="0"/>
          </p:cNvCxnSpPr>
          <p:nvPr/>
        </p:nvCxnSpPr>
        <p:spPr>
          <a:xfrm>
            <a:off x="7727573" y="3722616"/>
            <a:ext cx="3796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5953569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>
            <a:stCxn id="43" idx="4"/>
            <a:endCxn id="48" idx="0"/>
          </p:cNvCxnSpPr>
          <p:nvPr/>
        </p:nvCxnSpPr>
        <p:spPr>
          <a:xfrm flipH="1">
            <a:off x="6485974" y="3722616"/>
            <a:ext cx="1241599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9" idx="4"/>
            <a:endCxn id="53" idx="1"/>
          </p:cNvCxnSpPr>
          <p:nvPr/>
        </p:nvCxnSpPr>
        <p:spPr>
          <a:xfrm>
            <a:off x="9178127" y="2660518"/>
            <a:ext cx="1371865" cy="5320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8452917" y="11008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51" idx="4"/>
            <a:endCxn id="39" idx="0"/>
          </p:cNvCxnSpPr>
          <p:nvPr/>
        </p:nvCxnSpPr>
        <p:spPr>
          <a:xfrm>
            <a:off x="9178127" y="1890553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10394054" y="3101599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sp>
        <p:nvSpPr>
          <p:cNvPr id="54" name="Oval 53"/>
          <p:cNvSpPr/>
          <p:nvPr/>
        </p:nvSpPr>
        <p:spPr>
          <a:xfrm>
            <a:off x="10971042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9749082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6" name="Oval 55"/>
          <p:cNvSpPr/>
          <p:nvPr/>
        </p:nvSpPr>
        <p:spPr>
          <a:xfrm>
            <a:off x="9749082" y="539456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57" name="Straight Arrow Connector 56"/>
          <p:cNvCxnSpPr>
            <a:stCxn id="55" idx="4"/>
            <a:endCxn id="56" idx="0"/>
          </p:cNvCxnSpPr>
          <p:nvPr/>
        </p:nvCxnSpPr>
        <p:spPr>
          <a:xfrm>
            <a:off x="10281487" y="5237544"/>
            <a:ext cx="0" cy="1570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3" idx="4"/>
            <a:endCxn id="55" idx="0"/>
          </p:cNvCxnSpPr>
          <p:nvPr/>
        </p:nvCxnSpPr>
        <p:spPr>
          <a:xfrm flipH="1">
            <a:off x="10281487" y="3722616"/>
            <a:ext cx="644972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53" idx="4"/>
            <a:endCxn id="54" idx="0"/>
          </p:cNvCxnSpPr>
          <p:nvPr/>
        </p:nvCxnSpPr>
        <p:spPr>
          <a:xfrm>
            <a:off x="10926459" y="3722616"/>
            <a:ext cx="576988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1173019" y="1909151"/>
            <a:ext cx="4097028" cy="2899636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 extends A {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 o = new B;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o.x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100;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</p:spTree>
    <p:extLst>
      <p:ext uri="{BB962C8B-B14F-4D97-AF65-F5344CB8AC3E}">
        <p14:creationId xmlns:p14="http://schemas.microsoft.com/office/powerpoint/2010/main" val="1176086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Inheritance</a:t>
            </a:r>
            <a:endParaRPr lang="en-US" sz="4800" dirty="0">
              <a:latin typeface="+mj-lt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8259530" y="205002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43" idx="4"/>
            <a:endCxn id="41" idx="0"/>
          </p:cNvCxnSpPr>
          <p:nvPr/>
        </p:nvCxnSpPr>
        <p:spPr>
          <a:xfrm>
            <a:off x="7727573" y="3722616"/>
            <a:ext cx="1236389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8431557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7195168" y="3101599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44" name="Straight Arrow Connector 43"/>
          <p:cNvCxnSpPr>
            <a:stCxn id="39" idx="4"/>
            <a:endCxn id="43" idx="7"/>
          </p:cNvCxnSpPr>
          <p:nvPr/>
        </p:nvCxnSpPr>
        <p:spPr>
          <a:xfrm flipH="1">
            <a:off x="8104039" y="2660518"/>
            <a:ext cx="1074088" cy="5320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7198964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43" idx="4"/>
            <a:endCxn id="45" idx="0"/>
          </p:cNvCxnSpPr>
          <p:nvPr/>
        </p:nvCxnSpPr>
        <p:spPr>
          <a:xfrm>
            <a:off x="7727573" y="3722616"/>
            <a:ext cx="3796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5953569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>
            <a:stCxn id="43" idx="4"/>
            <a:endCxn id="48" idx="0"/>
          </p:cNvCxnSpPr>
          <p:nvPr/>
        </p:nvCxnSpPr>
        <p:spPr>
          <a:xfrm flipH="1">
            <a:off x="6485974" y="3722616"/>
            <a:ext cx="1241599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9" idx="4"/>
            <a:endCxn id="53" idx="1"/>
          </p:cNvCxnSpPr>
          <p:nvPr/>
        </p:nvCxnSpPr>
        <p:spPr>
          <a:xfrm>
            <a:off x="9178127" y="2660518"/>
            <a:ext cx="1371865" cy="5320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8452917" y="11008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51" idx="4"/>
            <a:endCxn id="39" idx="0"/>
          </p:cNvCxnSpPr>
          <p:nvPr/>
        </p:nvCxnSpPr>
        <p:spPr>
          <a:xfrm>
            <a:off x="9178127" y="1890553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10394054" y="3101599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sp>
        <p:nvSpPr>
          <p:cNvPr id="54" name="Oval 53"/>
          <p:cNvSpPr/>
          <p:nvPr/>
        </p:nvSpPr>
        <p:spPr>
          <a:xfrm>
            <a:off x="10971042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9749082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6" name="Oval 55"/>
          <p:cNvSpPr/>
          <p:nvPr/>
        </p:nvSpPr>
        <p:spPr>
          <a:xfrm>
            <a:off x="9749082" y="539456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57" name="Straight Arrow Connector 56"/>
          <p:cNvCxnSpPr>
            <a:stCxn id="55" idx="4"/>
            <a:endCxn id="56" idx="0"/>
          </p:cNvCxnSpPr>
          <p:nvPr/>
        </p:nvCxnSpPr>
        <p:spPr>
          <a:xfrm>
            <a:off x="10281487" y="5237544"/>
            <a:ext cx="0" cy="1570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3" idx="4"/>
            <a:endCxn id="55" idx="0"/>
          </p:cNvCxnSpPr>
          <p:nvPr/>
        </p:nvCxnSpPr>
        <p:spPr>
          <a:xfrm flipH="1">
            <a:off x="10281487" y="3722616"/>
            <a:ext cx="644972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53" idx="4"/>
            <a:endCxn id="54" idx="0"/>
          </p:cNvCxnSpPr>
          <p:nvPr/>
        </p:nvCxnSpPr>
        <p:spPr>
          <a:xfrm>
            <a:off x="10926459" y="3722616"/>
            <a:ext cx="576988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1173019" y="1909151"/>
            <a:ext cx="4097028" cy="2897980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 extends A {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 o = new B;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o.y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100;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42846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Inheritance</a:t>
            </a:r>
            <a:endParaRPr lang="en-US" sz="4800" dirty="0">
              <a:latin typeface="+mj-lt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8259530" y="205002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43" idx="4"/>
            <a:endCxn id="41" idx="0"/>
          </p:cNvCxnSpPr>
          <p:nvPr/>
        </p:nvCxnSpPr>
        <p:spPr>
          <a:xfrm>
            <a:off x="7727573" y="3722616"/>
            <a:ext cx="1236389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8431557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7195168" y="3101599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44" name="Straight Arrow Connector 43"/>
          <p:cNvCxnSpPr>
            <a:stCxn id="39" idx="4"/>
            <a:endCxn id="43" idx="7"/>
          </p:cNvCxnSpPr>
          <p:nvPr/>
        </p:nvCxnSpPr>
        <p:spPr>
          <a:xfrm flipH="1">
            <a:off x="8104039" y="2660518"/>
            <a:ext cx="1074088" cy="5320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7198964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43" idx="4"/>
            <a:endCxn id="45" idx="0"/>
          </p:cNvCxnSpPr>
          <p:nvPr/>
        </p:nvCxnSpPr>
        <p:spPr>
          <a:xfrm>
            <a:off x="7727573" y="3722616"/>
            <a:ext cx="3796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5953569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>
            <a:stCxn id="43" idx="4"/>
            <a:endCxn id="48" idx="0"/>
          </p:cNvCxnSpPr>
          <p:nvPr/>
        </p:nvCxnSpPr>
        <p:spPr>
          <a:xfrm flipH="1">
            <a:off x="6485974" y="3722616"/>
            <a:ext cx="1241599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9" idx="4"/>
            <a:endCxn id="53" idx="1"/>
          </p:cNvCxnSpPr>
          <p:nvPr/>
        </p:nvCxnSpPr>
        <p:spPr>
          <a:xfrm>
            <a:off x="9178127" y="2660518"/>
            <a:ext cx="1371865" cy="5320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8452917" y="11008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51" idx="4"/>
            <a:endCxn id="39" idx="0"/>
          </p:cNvCxnSpPr>
          <p:nvPr/>
        </p:nvCxnSpPr>
        <p:spPr>
          <a:xfrm>
            <a:off x="9178127" y="1890553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10394054" y="3101599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sp>
        <p:nvSpPr>
          <p:cNvPr id="54" name="Oval 53"/>
          <p:cNvSpPr/>
          <p:nvPr/>
        </p:nvSpPr>
        <p:spPr>
          <a:xfrm>
            <a:off x="10971042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9749082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6" name="Oval 55"/>
          <p:cNvSpPr/>
          <p:nvPr/>
        </p:nvSpPr>
        <p:spPr>
          <a:xfrm>
            <a:off x="9749082" y="539456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57" name="Straight Arrow Connector 56"/>
          <p:cNvCxnSpPr>
            <a:stCxn id="55" idx="4"/>
            <a:endCxn id="56" idx="0"/>
          </p:cNvCxnSpPr>
          <p:nvPr/>
        </p:nvCxnSpPr>
        <p:spPr>
          <a:xfrm>
            <a:off x="10281487" y="5237544"/>
            <a:ext cx="0" cy="1570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3" idx="4"/>
            <a:endCxn id="55" idx="0"/>
          </p:cNvCxnSpPr>
          <p:nvPr/>
        </p:nvCxnSpPr>
        <p:spPr>
          <a:xfrm flipH="1">
            <a:off x="10281487" y="3722616"/>
            <a:ext cx="644972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53" idx="4"/>
            <a:endCxn id="54" idx="0"/>
          </p:cNvCxnSpPr>
          <p:nvPr/>
        </p:nvCxnSpPr>
        <p:spPr>
          <a:xfrm>
            <a:off x="10926459" y="3722616"/>
            <a:ext cx="576988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1173019" y="1909151"/>
            <a:ext cx="4097028" cy="2897980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 extends A {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 o = new B;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o.y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100;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1853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Inheritance</a:t>
            </a:r>
            <a:endParaRPr lang="en-US" sz="4800" dirty="0"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7414894" y="1537010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7271370" y="2853448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9" name="Straight Arrow Connector 28"/>
          <p:cNvCxnSpPr>
            <a:stCxn id="25" idx="4"/>
            <a:endCxn id="26" idx="0"/>
          </p:cNvCxnSpPr>
          <p:nvPr/>
        </p:nvCxnSpPr>
        <p:spPr>
          <a:xfrm flipH="1">
            <a:off x="7996580" y="2326719"/>
            <a:ext cx="1" cy="5267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9715071" y="1537010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9571547" y="2853448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32" idx="4"/>
            <a:endCxn id="33" idx="0"/>
          </p:cNvCxnSpPr>
          <p:nvPr/>
        </p:nvCxnSpPr>
        <p:spPr>
          <a:xfrm flipH="1">
            <a:off x="10296757" y="2326719"/>
            <a:ext cx="1" cy="5267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464174" y="399662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/>
          <p:cNvCxnSpPr>
            <a:stCxn id="26" idx="4"/>
            <a:endCxn id="35" idx="0"/>
          </p:cNvCxnSpPr>
          <p:nvPr/>
        </p:nvCxnSpPr>
        <p:spPr>
          <a:xfrm flipH="1">
            <a:off x="7996579" y="3643157"/>
            <a:ext cx="1" cy="3534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9762142" y="399662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6" name="Straight Arrow Connector 45"/>
          <p:cNvCxnSpPr>
            <a:stCxn id="33" idx="4"/>
            <a:endCxn id="42" idx="0"/>
          </p:cNvCxnSpPr>
          <p:nvPr/>
        </p:nvCxnSpPr>
        <p:spPr>
          <a:xfrm flipH="1">
            <a:off x="10294547" y="3643157"/>
            <a:ext cx="2210" cy="3534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1173018" y="1909150"/>
            <a:ext cx="4476313" cy="3551123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17;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 extends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18;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71293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Inheritance</a:t>
            </a:r>
            <a:endParaRPr lang="en-US" sz="4800" dirty="0"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7414894" y="1537010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7271370" y="2853448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9" name="Straight Arrow Connector 28"/>
          <p:cNvCxnSpPr>
            <a:stCxn id="25" idx="4"/>
            <a:endCxn id="26" idx="0"/>
          </p:cNvCxnSpPr>
          <p:nvPr/>
        </p:nvCxnSpPr>
        <p:spPr>
          <a:xfrm flipH="1">
            <a:off x="7996580" y="2326719"/>
            <a:ext cx="1" cy="5267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9715071" y="1537010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9571547" y="2853448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32" idx="4"/>
            <a:endCxn id="33" idx="0"/>
          </p:cNvCxnSpPr>
          <p:nvPr/>
        </p:nvCxnSpPr>
        <p:spPr>
          <a:xfrm flipH="1">
            <a:off x="10296757" y="2326719"/>
            <a:ext cx="1" cy="5267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464174" y="399662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/>
          <p:cNvCxnSpPr>
            <a:stCxn id="26" idx="4"/>
            <a:endCxn id="35" idx="0"/>
          </p:cNvCxnSpPr>
          <p:nvPr/>
        </p:nvCxnSpPr>
        <p:spPr>
          <a:xfrm flipH="1">
            <a:off x="7996579" y="3643157"/>
            <a:ext cx="1" cy="3534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9762142" y="399662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6" name="Straight Arrow Connector 45"/>
          <p:cNvCxnSpPr>
            <a:stCxn id="33" idx="4"/>
            <a:endCxn id="42" idx="0"/>
          </p:cNvCxnSpPr>
          <p:nvPr/>
        </p:nvCxnSpPr>
        <p:spPr>
          <a:xfrm flipH="1">
            <a:off x="10294547" y="3643157"/>
            <a:ext cx="2210" cy="3534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1173018" y="1909150"/>
            <a:ext cx="4476313" cy="3551123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17;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 extends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18;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</p:spTree>
    <p:extLst>
      <p:ext uri="{BB962C8B-B14F-4D97-AF65-F5344CB8AC3E}">
        <p14:creationId xmlns:p14="http://schemas.microsoft.com/office/powerpoint/2010/main" val="2492584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Symbol </a:t>
            </a:r>
            <a:r>
              <a:rPr lang="en-US" sz="4800" dirty="0" smtClean="0">
                <a:latin typeface="+mj-lt"/>
              </a:rPr>
              <a:t>Table: Lookup</a:t>
            </a:r>
            <a:endParaRPr lang="en-US" sz="4800" dirty="0">
              <a:latin typeface="+mj-lt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6471138"/>
              </p:ext>
            </p:extLst>
          </p:nvPr>
        </p:nvGraphicFramePr>
        <p:xfrm>
          <a:off x="1124328" y="4373071"/>
          <a:ext cx="2681318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y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43753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4533730" y="4373071"/>
          <a:ext cx="2681318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tmp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cxnSp>
        <p:nvCxnSpPr>
          <p:cNvPr id="28" name="Curved Connector 27"/>
          <p:cNvCxnSpPr>
            <a:stCxn id="9" idx="0"/>
            <a:endCxn id="23" idx="0"/>
          </p:cNvCxnSpPr>
          <p:nvPr/>
        </p:nvCxnSpPr>
        <p:spPr>
          <a:xfrm rot="5400000" flipH="1" flipV="1">
            <a:off x="4169688" y="2668370"/>
            <a:ext cx="12700" cy="3409402"/>
          </a:xfrm>
          <a:prstGeom prst="curvedConnector3">
            <a:avLst>
              <a:gd name="adj1" fmla="val 337714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/>
              <p:cNvSpPr txBox="1"/>
              <p:nvPr/>
            </p:nvSpPr>
            <p:spPr>
              <a:xfrm>
                <a:off x="1885867" y="5904417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5867" y="5904417"/>
                <a:ext cx="1158240" cy="461665"/>
              </a:xfrm>
              <a:prstGeom prst="rect">
                <a:avLst/>
              </a:prstGeom>
              <a:blipFill>
                <a:blip r:embed="rId2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/>
              <p:cNvSpPr txBox="1"/>
              <p:nvPr/>
            </p:nvSpPr>
            <p:spPr>
              <a:xfrm>
                <a:off x="5295269" y="5904417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5269" y="5904417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/>
          <p:cNvSpPr txBox="1"/>
          <p:nvPr/>
        </p:nvSpPr>
        <p:spPr>
          <a:xfrm>
            <a:off x="1481379" y="3210984"/>
            <a:ext cx="1967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+mj-lt"/>
              </a:rPr>
              <a:t>m</a:t>
            </a:r>
            <a:r>
              <a:rPr lang="en-US" sz="2400" b="1" dirty="0" smtClean="0">
                <a:latin typeface="+mj-lt"/>
              </a:rPr>
              <a:t>ain scope</a:t>
            </a:r>
            <a:endParaRPr lang="en-US" sz="2400" b="1" dirty="0"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11115" y="1529866"/>
            <a:ext cx="101379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Example: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Lookup(y)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Start from the top of the </a:t>
            </a:r>
            <a:r>
              <a:rPr lang="en-US" sz="2800" dirty="0" smtClean="0">
                <a:latin typeface="+mj-lt"/>
              </a:rPr>
              <a:t>stack, </a:t>
            </a:r>
            <a:r>
              <a:rPr lang="en-US" sz="2800" dirty="0">
                <a:latin typeface="+mj-lt"/>
              </a:rPr>
              <a:t>return </a:t>
            </a:r>
            <a:r>
              <a:rPr lang="en-US" sz="2800" b="1" dirty="0">
                <a:latin typeface="+mj-lt"/>
              </a:rPr>
              <a:t>first</a:t>
            </a:r>
            <a:r>
              <a:rPr lang="en-US" sz="2800" dirty="0">
                <a:latin typeface="+mj-lt"/>
              </a:rPr>
              <a:t> match</a:t>
            </a:r>
          </a:p>
        </p:txBody>
      </p:sp>
    </p:spTree>
    <p:extLst>
      <p:ext uri="{BB962C8B-B14F-4D97-AF65-F5344CB8AC3E}">
        <p14:creationId xmlns:p14="http://schemas.microsoft.com/office/powerpoint/2010/main" val="726039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Inheritance</a:t>
            </a:r>
            <a:endParaRPr lang="en-US" sz="4800" dirty="0"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7414894" y="1537010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7271370" y="2853448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9" name="Straight Arrow Connector 28"/>
          <p:cNvCxnSpPr>
            <a:stCxn id="25" idx="4"/>
            <a:endCxn id="26" idx="0"/>
          </p:cNvCxnSpPr>
          <p:nvPr/>
        </p:nvCxnSpPr>
        <p:spPr>
          <a:xfrm flipH="1">
            <a:off x="7996580" y="2326719"/>
            <a:ext cx="1" cy="5267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9715071" y="1537010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9571547" y="2853448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32" idx="4"/>
            <a:endCxn id="33" idx="0"/>
          </p:cNvCxnSpPr>
          <p:nvPr/>
        </p:nvCxnSpPr>
        <p:spPr>
          <a:xfrm flipH="1">
            <a:off x="10296757" y="2326719"/>
            <a:ext cx="1" cy="5267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464174" y="399662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/>
          <p:cNvCxnSpPr>
            <a:stCxn id="26" idx="4"/>
            <a:endCxn id="35" idx="0"/>
          </p:cNvCxnSpPr>
          <p:nvPr/>
        </p:nvCxnSpPr>
        <p:spPr>
          <a:xfrm flipH="1">
            <a:off x="7996579" y="3643157"/>
            <a:ext cx="1" cy="3534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9179583" y="400021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6" name="Straight Arrow Connector 45"/>
          <p:cNvCxnSpPr>
            <a:stCxn id="33" idx="4"/>
            <a:endCxn id="42" idx="0"/>
          </p:cNvCxnSpPr>
          <p:nvPr/>
        </p:nvCxnSpPr>
        <p:spPr>
          <a:xfrm flipH="1">
            <a:off x="9711988" y="3643157"/>
            <a:ext cx="584769" cy="357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33" idx="4"/>
            <a:endCxn id="19" idx="0"/>
          </p:cNvCxnSpPr>
          <p:nvPr/>
        </p:nvCxnSpPr>
        <p:spPr>
          <a:xfrm>
            <a:off x="10296757" y="3643157"/>
            <a:ext cx="687471" cy="357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10451823" y="400021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1173018" y="1909150"/>
            <a:ext cx="4379861" cy="3516289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17;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 extends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x + 1;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14037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Inheritance</a:t>
            </a:r>
            <a:endParaRPr lang="en-US" sz="4800" dirty="0"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7414894" y="1537010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7271370" y="2853448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9" name="Straight Arrow Connector 28"/>
          <p:cNvCxnSpPr>
            <a:stCxn id="25" idx="4"/>
            <a:endCxn id="26" idx="0"/>
          </p:cNvCxnSpPr>
          <p:nvPr/>
        </p:nvCxnSpPr>
        <p:spPr>
          <a:xfrm flipH="1">
            <a:off x="7996580" y="2326719"/>
            <a:ext cx="1" cy="5267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9715071" y="1537010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9571547" y="2853448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32" idx="4"/>
            <a:endCxn id="33" idx="0"/>
          </p:cNvCxnSpPr>
          <p:nvPr/>
        </p:nvCxnSpPr>
        <p:spPr>
          <a:xfrm flipH="1">
            <a:off x="10296757" y="2326719"/>
            <a:ext cx="1" cy="5267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464174" y="399662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/>
          <p:cNvCxnSpPr>
            <a:stCxn id="26" idx="4"/>
            <a:endCxn id="35" idx="0"/>
          </p:cNvCxnSpPr>
          <p:nvPr/>
        </p:nvCxnSpPr>
        <p:spPr>
          <a:xfrm flipH="1">
            <a:off x="7996579" y="3643157"/>
            <a:ext cx="1" cy="3534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9179583" y="400021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6" name="Straight Arrow Connector 45"/>
          <p:cNvCxnSpPr>
            <a:stCxn id="33" idx="4"/>
            <a:endCxn id="42" idx="0"/>
          </p:cNvCxnSpPr>
          <p:nvPr/>
        </p:nvCxnSpPr>
        <p:spPr>
          <a:xfrm flipH="1">
            <a:off x="9711988" y="3643157"/>
            <a:ext cx="584769" cy="357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33" idx="4"/>
            <a:endCxn id="19" idx="0"/>
          </p:cNvCxnSpPr>
          <p:nvPr/>
        </p:nvCxnSpPr>
        <p:spPr>
          <a:xfrm>
            <a:off x="10296757" y="3643157"/>
            <a:ext cx="687471" cy="357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10451823" y="400021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1173018" y="1909150"/>
            <a:ext cx="4379861" cy="3516289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17;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 extends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x + 1;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367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Inheritance</a:t>
            </a:r>
            <a:endParaRPr lang="en-US" sz="4800" dirty="0"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7414894" y="1537010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7271370" y="2853448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data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9" name="Straight Arrow Connector 28"/>
          <p:cNvCxnSpPr>
            <a:stCxn id="25" idx="4"/>
            <a:endCxn id="26" idx="0"/>
          </p:cNvCxnSpPr>
          <p:nvPr/>
        </p:nvCxnSpPr>
        <p:spPr>
          <a:xfrm flipH="1">
            <a:off x="7996580" y="2326719"/>
            <a:ext cx="1" cy="5267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9715071" y="1537010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9571547" y="2853448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data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32" idx="4"/>
            <a:endCxn id="33" idx="0"/>
          </p:cNvCxnSpPr>
          <p:nvPr/>
        </p:nvCxnSpPr>
        <p:spPr>
          <a:xfrm flipH="1">
            <a:off x="10296757" y="2326719"/>
            <a:ext cx="1" cy="5267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464174" y="399662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/>
          <p:cNvCxnSpPr>
            <a:stCxn id="26" idx="4"/>
            <a:endCxn id="35" idx="0"/>
          </p:cNvCxnSpPr>
          <p:nvPr/>
        </p:nvCxnSpPr>
        <p:spPr>
          <a:xfrm flipH="1">
            <a:off x="7996579" y="3643157"/>
            <a:ext cx="1" cy="3534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9762142" y="399662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string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6" name="Straight Arrow Connector 45"/>
          <p:cNvCxnSpPr>
            <a:stCxn id="33" idx="4"/>
            <a:endCxn id="42" idx="0"/>
          </p:cNvCxnSpPr>
          <p:nvPr/>
        </p:nvCxnSpPr>
        <p:spPr>
          <a:xfrm flipH="1">
            <a:off x="10294547" y="3643157"/>
            <a:ext cx="2210" cy="3534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1173018" y="1909151"/>
            <a:ext cx="4261131" cy="2331924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data;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 extends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data;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74234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Inheritance</a:t>
            </a:r>
            <a:endParaRPr lang="en-US" sz="4800" dirty="0"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7414894" y="1537010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7271370" y="2853448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data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9" name="Straight Arrow Connector 28"/>
          <p:cNvCxnSpPr>
            <a:stCxn id="25" idx="4"/>
            <a:endCxn id="26" idx="0"/>
          </p:cNvCxnSpPr>
          <p:nvPr/>
        </p:nvCxnSpPr>
        <p:spPr>
          <a:xfrm flipH="1">
            <a:off x="7996580" y="2326719"/>
            <a:ext cx="1" cy="5267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9715071" y="1537010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9571547" y="2853448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data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32" idx="4"/>
            <a:endCxn id="33" idx="0"/>
          </p:cNvCxnSpPr>
          <p:nvPr/>
        </p:nvCxnSpPr>
        <p:spPr>
          <a:xfrm flipH="1">
            <a:off x="10296757" y="2326719"/>
            <a:ext cx="1" cy="5267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464174" y="399662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/>
          <p:cNvCxnSpPr>
            <a:stCxn id="26" idx="4"/>
            <a:endCxn id="35" idx="0"/>
          </p:cNvCxnSpPr>
          <p:nvPr/>
        </p:nvCxnSpPr>
        <p:spPr>
          <a:xfrm flipH="1">
            <a:off x="7996579" y="3643157"/>
            <a:ext cx="1" cy="3534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9762142" y="399662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string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6" name="Straight Arrow Connector 45"/>
          <p:cNvCxnSpPr>
            <a:stCxn id="33" idx="4"/>
            <a:endCxn id="42" idx="0"/>
          </p:cNvCxnSpPr>
          <p:nvPr/>
        </p:nvCxnSpPr>
        <p:spPr>
          <a:xfrm flipH="1">
            <a:off x="10294547" y="3643157"/>
            <a:ext cx="2210" cy="3534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1173018" y="1909151"/>
            <a:ext cx="4261131" cy="2331924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data;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 extends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data;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8096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Inheritance</a:t>
            </a:r>
            <a:endParaRPr lang="en-US" sz="4800" dirty="0">
              <a:latin typeface="+mj-lt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8259530" y="205002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43" idx="4"/>
            <a:endCxn id="41" idx="0"/>
          </p:cNvCxnSpPr>
          <p:nvPr/>
        </p:nvCxnSpPr>
        <p:spPr>
          <a:xfrm>
            <a:off x="7727573" y="3844344"/>
            <a:ext cx="1236389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8431557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7195168" y="322332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44" name="Straight Arrow Connector 43"/>
          <p:cNvCxnSpPr>
            <a:stCxn id="39" idx="4"/>
            <a:endCxn id="43" idx="7"/>
          </p:cNvCxnSpPr>
          <p:nvPr/>
        </p:nvCxnSpPr>
        <p:spPr>
          <a:xfrm flipH="1">
            <a:off x="8104039" y="2660518"/>
            <a:ext cx="1074088" cy="6537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7198964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43" idx="4"/>
            <a:endCxn id="45" idx="0"/>
          </p:cNvCxnSpPr>
          <p:nvPr/>
        </p:nvCxnSpPr>
        <p:spPr>
          <a:xfrm>
            <a:off x="7727573" y="3844344"/>
            <a:ext cx="3796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5953569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>
            <a:stCxn id="43" idx="4"/>
            <a:endCxn id="48" idx="0"/>
          </p:cNvCxnSpPr>
          <p:nvPr/>
        </p:nvCxnSpPr>
        <p:spPr>
          <a:xfrm flipH="1">
            <a:off x="6485974" y="3844344"/>
            <a:ext cx="1241599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9" idx="4"/>
            <a:endCxn id="24" idx="1"/>
          </p:cNvCxnSpPr>
          <p:nvPr/>
        </p:nvCxnSpPr>
        <p:spPr>
          <a:xfrm>
            <a:off x="9178127" y="2660518"/>
            <a:ext cx="1370101" cy="569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8452917" y="11008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51" idx="4"/>
            <a:endCxn id="39" idx="0"/>
          </p:cNvCxnSpPr>
          <p:nvPr/>
        </p:nvCxnSpPr>
        <p:spPr>
          <a:xfrm>
            <a:off x="9178127" y="1890553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10392290" y="461969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24" idx="4"/>
            <a:endCxn id="55" idx="0"/>
          </p:cNvCxnSpPr>
          <p:nvPr/>
        </p:nvCxnSpPr>
        <p:spPr>
          <a:xfrm>
            <a:off x="10924695" y="3962909"/>
            <a:ext cx="0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0392290" y="310476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1173018" y="1909151"/>
            <a:ext cx="4329046" cy="2619306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 extends A {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foo(A a) {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 o = new B;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foo(o);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68402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Inheritance</a:t>
            </a:r>
            <a:endParaRPr lang="en-US" sz="4800" dirty="0">
              <a:latin typeface="+mj-lt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8259530" y="205002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43" idx="4"/>
            <a:endCxn id="41" idx="0"/>
          </p:cNvCxnSpPr>
          <p:nvPr/>
        </p:nvCxnSpPr>
        <p:spPr>
          <a:xfrm>
            <a:off x="7727573" y="3844344"/>
            <a:ext cx="1236389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8431557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7195168" y="322332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44" name="Straight Arrow Connector 43"/>
          <p:cNvCxnSpPr>
            <a:stCxn id="39" idx="4"/>
            <a:endCxn id="43" idx="7"/>
          </p:cNvCxnSpPr>
          <p:nvPr/>
        </p:nvCxnSpPr>
        <p:spPr>
          <a:xfrm flipH="1">
            <a:off x="8104039" y="2660518"/>
            <a:ext cx="1074088" cy="6537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7198964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43" idx="4"/>
            <a:endCxn id="45" idx="0"/>
          </p:cNvCxnSpPr>
          <p:nvPr/>
        </p:nvCxnSpPr>
        <p:spPr>
          <a:xfrm>
            <a:off x="7727573" y="3844344"/>
            <a:ext cx="3796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5953569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>
            <a:stCxn id="43" idx="4"/>
            <a:endCxn id="48" idx="0"/>
          </p:cNvCxnSpPr>
          <p:nvPr/>
        </p:nvCxnSpPr>
        <p:spPr>
          <a:xfrm flipH="1">
            <a:off x="6485974" y="3844344"/>
            <a:ext cx="1241599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9" idx="4"/>
            <a:endCxn id="24" idx="1"/>
          </p:cNvCxnSpPr>
          <p:nvPr/>
        </p:nvCxnSpPr>
        <p:spPr>
          <a:xfrm>
            <a:off x="9178127" y="2660518"/>
            <a:ext cx="1370101" cy="569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8452917" y="11008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51" idx="4"/>
            <a:endCxn id="39" idx="0"/>
          </p:cNvCxnSpPr>
          <p:nvPr/>
        </p:nvCxnSpPr>
        <p:spPr>
          <a:xfrm>
            <a:off x="9178127" y="1890553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10392290" y="461969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24" idx="4"/>
            <a:endCxn id="55" idx="0"/>
          </p:cNvCxnSpPr>
          <p:nvPr/>
        </p:nvCxnSpPr>
        <p:spPr>
          <a:xfrm>
            <a:off x="10924695" y="3962909"/>
            <a:ext cx="0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0392290" y="310476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1173018" y="1909151"/>
            <a:ext cx="4329046" cy="2619306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 extends A {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foo(A a) {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 o = new B;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foo(o);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</p:spTree>
    <p:extLst>
      <p:ext uri="{BB962C8B-B14F-4D97-AF65-F5344CB8AC3E}">
        <p14:creationId xmlns:p14="http://schemas.microsoft.com/office/powerpoint/2010/main" val="1936316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Inheritance</a:t>
            </a:r>
            <a:endParaRPr lang="en-US" sz="4800" dirty="0">
              <a:latin typeface="+mj-lt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8259530" y="205002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43" idx="4"/>
            <a:endCxn id="41" idx="0"/>
          </p:cNvCxnSpPr>
          <p:nvPr/>
        </p:nvCxnSpPr>
        <p:spPr>
          <a:xfrm>
            <a:off x="7727573" y="3844344"/>
            <a:ext cx="1236389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8431557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7195168" y="322332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44" name="Straight Arrow Connector 43"/>
          <p:cNvCxnSpPr>
            <a:stCxn id="39" idx="4"/>
            <a:endCxn id="43" idx="7"/>
          </p:cNvCxnSpPr>
          <p:nvPr/>
        </p:nvCxnSpPr>
        <p:spPr>
          <a:xfrm flipH="1">
            <a:off x="8104039" y="2660518"/>
            <a:ext cx="1074088" cy="6537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7198964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43" idx="4"/>
            <a:endCxn id="45" idx="0"/>
          </p:cNvCxnSpPr>
          <p:nvPr/>
        </p:nvCxnSpPr>
        <p:spPr>
          <a:xfrm>
            <a:off x="7727573" y="3844344"/>
            <a:ext cx="3796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5953569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>
            <a:stCxn id="43" idx="4"/>
            <a:endCxn id="48" idx="0"/>
          </p:cNvCxnSpPr>
          <p:nvPr/>
        </p:nvCxnSpPr>
        <p:spPr>
          <a:xfrm flipH="1">
            <a:off x="6485974" y="3844344"/>
            <a:ext cx="1241599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9" idx="4"/>
            <a:endCxn id="24" idx="1"/>
          </p:cNvCxnSpPr>
          <p:nvPr/>
        </p:nvCxnSpPr>
        <p:spPr>
          <a:xfrm>
            <a:off x="9178127" y="2660518"/>
            <a:ext cx="1370101" cy="569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8452917" y="11008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51" idx="4"/>
            <a:endCxn id="39" idx="0"/>
          </p:cNvCxnSpPr>
          <p:nvPr/>
        </p:nvCxnSpPr>
        <p:spPr>
          <a:xfrm>
            <a:off x="9178127" y="1890553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10392290" y="461969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24" idx="4"/>
            <a:endCxn id="55" idx="0"/>
          </p:cNvCxnSpPr>
          <p:nvPr/>
        </p:nvCxnSpPr>
        <p:spPr>
          <a:xfrm>
            <a:off x="10924695" y="3962909"/>
            <a:ext cx="0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0392290" y="310476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1173018" y="1909151"/>
            <a:ext cx="4329046" cy="2619306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 extends A {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foo(B b) {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A o = new A;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foo(o);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10358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Inheritance</a:t>
            </a:r>
            <a:endParaRPr lang="en-US" sz="4800" dirty="0">
              <a:latin typeface="+mj-lt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8259530" y="205002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43" idx="4"/>
            <a:endCxn id="41" idx="0"/>
          </p:cNvCxnSpPr>
          <p:nvPr/>
        </p:nvCxnSpPr>
        <p:spPr>
          <a:xfrm>
            <a:off x="7727573" y="3844344"/>
            <a:ext cx="1236389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8431557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7195168" y="322332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44" name="Straight Arrow Connector 43"/>
          <p:cNvCxnSpPr>
            <a:stCxn id="39" idx="4"/>
            <a:endCxn id="43" idx="7"/>
          </p:cNvCxnSpPr>
          <p:nvPr/>
        </p:nvCxnSpPr>
        <p:spPr>
          <a:xfrm flipH="1">
            <a:off x="8104039" y="2660518"/>
            <a:ext cx="1074088" cy="6537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7198964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43" idx="4"/>
            <a:endCxn id="45" idx="0"/>
          </p:cNvCxnSpPr>
          <p:nvPr/>
        </p:nvCxnSpPr>
        <p:spPr>
          <a:xfrm>
            <a:off x="7727573" y="3844344"/>
            <a:ext cx="3796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5953569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>
            <a:stCxn id="43" idx="4"/>
            <a:endCxn id="48" idx="0"/>
          </p:cNvCxnSpPr>
          <p:nvPr/>
        </p:nvCxnSpPr>
        <p:spPr>
          <a:xfrm flipH="1">
            <a:off x="6485974" y="3844344"/>
            <a:ext cx="1241599" cy="535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9" idx="4"/>
            <a:endCxn id="24" idx="1"/>
          </p:cNvCxnSpPr>
          <p:nvPr/>
        </p:nvCxnSpPr>
        <p:spPr>
          <a:xfrm>
            <a:off x="9178127" y="2660518"/>
            <a:ext cx="1370101" cy="569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8452917" y="11008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51" idx="4"/>
            <a:endCxn id="39" idx="0"/>
          </p:cNvCxnSpPr>
          <p:nvPr/>
        </p:nvCxnSpPr>
        <p:spPr>
          <a:xfrm>
            <a:off x="9178127" y="1890553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10392290" y="461969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24" idx="4"/>
            <a:endCxn id="55" idx="0"/>
          </p:cNvCxnSpPr>
          <p:nvPr/>
        </p:nvCxnSpPr>
        <p:spPr>
          <a:xfrm>
            <a:off x="10924695" y="3962909"/>
            <a:ext cx="0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0392290" y="310476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1173018" y="1909151"/>
            <a:ext cx="4329046" cy="2619306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 extends A {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foo(B b) {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A o = new A;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foo(o);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1011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Null</a:t>
            </a:r>
            <a:endParaRPr lang="en-US" sz="4800" dirty="0">
              <a:latin typeface="+mj-lt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9014172" y="2656318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0" name="Straight Arrow Connector 49"/>
          <p:cNvCxnSpPr>
            <a:stCxn id="39" idx="4"/>
            <a:endCxn id="24" idx="0"/>
          </p:cNvCxnSpPr>
          <p:nvPr/>
        </p:nvCxnSpPr>
        <p:spPr>
          <a:xfrm>
            <a:off x="9932769" y="3266807"/>
            <a:ext cx="2" cy="4513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9207559" y="170713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51" idx="4"/>
            <a:endCxn id="39" idx="0"/>
          </p:cNvCxnSpPr>
          <p:nvPr/>
        </p:nvCxnSpPr>
        <p:spPr>
          <a:xfrm>
            <a:off x="9932769" y="2496842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9407814" y="485006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Null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24" idx="4"/>
            <a:endCxn id="55" idx="0"/>
          </p:cNvCxnSpPr>
          <p:nvPr/>
        </p:nvCxnSpPr>
        <p:spPr>
          <a:xfrm>
            <a:off x="9932771" y="4576319"/>
            <a:ext cx="7448" cy="2737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9400366" y="371817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6877853" y="170713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7" name="Straight Arrow Connector 26"/>
          <p:cNvCxnSpPr>
            <a:stCxn id="26" idx="4"/>
            <a:endCxn id="31" idx="0"/>
          </p:cNvCxnSpPr>
          <p:nvPr/>
        </p:nvCxnSpPr>
        <p:spPr>
          <a:xfrm flipH="1">
            <a:off x="7603062" y="2496842"/>
            <a:ext cx="1" cy="3037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070657" y="280054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arr_t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1173018" y="1909151"/>
            <a:ext cx="4100336" cy="1931329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arr_t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arr_t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foo(null);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90340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Null</a:t>
            </a:r>
            <a:endParaRPr lang="en-US" sz="4800" dirty="0">
              <a:latin typeface="+mj-lt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9014172" y="2656318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0" name="Straight Arrow Connector 49"/>
          <p:cNvCxnSpPr>
            <a:stCxn id="39" idx="4"/>
            <a:endCxn id="24" idx="0"/>
          </p:cNvCxnSpPr>
          <p:nvPr/>
        </p:nvCxnSpPr>
        <p:spPr>
          <a:xfrm>
            <a:off x="9932769" y="3266807"/>
            <a:ext cx="2" cy="4513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9207559" y="170713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51" idx="4"/>
            <a:endCxn id="39" idx="0"/>
          </p:cNvCxnSpPr>
          <p:nvPr/>
        </p:nvCxnSpPr>
        <p:spPr>
          <a:xfrm>
            <a:off x="9932769" y="2496842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9407814" y="485006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Null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24" idx="4"/>
            <a:endCxn id="55" idx="0"/>
          </p:cNvCxnSpPr>
          <p:nvPr/>
        </p:nvCxnSpPr>
        <p:spPr>
          <a:xfrm>
            <a:off x="9932771" y="4576319"/>
            <a:ext cx="7448" cy="2737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9400366" y="371817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6877853" y="170713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7" name="Straight Arrow Connector 26"/>
          <p:cNvCxnSpPr>
            <a:stCxn id="26" idx="4"/>
            <a:endCxn id="31" idx="0"/>
          </p:cNvCxnSpPr>
          <p:nvPr/>
        </p:nvCxnSpPr>
        <p:spPr>
          <a:xfrm flipH="1">
            <a:off x="7603062" y="2496842"/>
            <a:ext cx="1" cy="3037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070657" y="280054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arr_t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1173018" y="1909151"/>
            <a:ext cx="4100336" cy="1931329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arr_t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arr_t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foo(null);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</p:spTree>
    <p:extLst>
      <p:ext uri="{BB962C8B-B14F-4D97-AF65-F5344CB8AC3E}">
        <p14:creationId xmlns:p14="http://schemas.microsoft.com/office/powerpoint/2010/main" val="2114992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Symbol </a:t>
            </a:r>
            <a:r>
              <a:rPr lang="en-US" sz="4800" dirty="0" smtClean="0">
                <a:latin typeface="+mj-lt"/>
              </a:rPr>
              <a:t>Table: Enter</a:t>
            </a:r>
            <a:endParaRPr lang="en-US" sz="4800" dirty="0">
              <a:latin typeface="+mj-lt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1124328" y="4373071"/>
          <a:ext cx="2681318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y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43753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4533730" y="4373071"/>
          <a:ext cx="2681318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tmp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cxnSp>
        <p:nvCxnSpPr>
          <p:cNvPr id="28" name="Curved Connector 27"/>
          <p:cNvCxnSpPr>
            <a:stCxn id="9" idx="0"/>
            <a:endCxn id="23" idx="0"/>
          </p:cNvCxnSpPr>
          <p:nvPr/>
        </p:nvCxnSpPr>
        <p:spPr>
          <a:xfrm rot="5400000" flipH="1" flipV="1">
            <a:off x="4169688" y="2668370"/>
            <a:ext cx="12700" cy="3409402"/>
          </a:xfrm>
          <a:prstGeom prst="curvedConnector3">
            <a:avLst>
              <a:gd name="adj1" fmla="val 337714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/>
              <p:cNvSpPr txBox="1"/>
              <p:nvPr/>
            </p:nvSpPr>
            <p:spPr>
              <a:xfrm>
                <a:off x="1885867" y="5904417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5867" y="5904417"/>
                <a:ext cx="1158240" cy="461665"/>
              </a:xfrm>
              <a:prstGeom prst="rect">
                <a:avLst/>
              </a:prstGeom>
              <a:blipFill>
                <a:blip r:embed="rId2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/>
              <p:cNvSpPr txBox="1"/>
              <p:nvPr/>
            </p:nvSpPr>
            <p:spPr>
              <a:xfrm>
                <a:off x="5295269" y="5904417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5269" y="5904417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/>
          <p:cNvSpPr txBox="1"/>
          <p:nvPr/>
        </p:nvSpPr>
        <p:spPr>
          <a:xfrm>
            <a:off x="1481379" y="3210984"/>
            <a:ext cx="1967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+mj-lt"/>
              </a:rPr>
              <a:t>m</a:t>
            </a:r>
            <a:r>
              <a:rPr lang="en-US" sz="2400" b="1" dirty="0" smtClean="0">
                <a:latin typeface="+mj-lt"/>
              </a:rPr>
              <a:t>ain scope</a:t>
            </a:r>
            <a:endParaRPr lang="en-US" sz="2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30321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Null</a:t>
            </a:r>
            <a:endParaRPr lang="en-US" sz="4800" dirty="0">
              <a:latin typeface="+mj-lt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9014172" y="2656318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0" name="Straight Arrow Connector 49"/>
          <p:cNvCxnSpPr>
            <a:stCxn id="39" idx="4"/>
            <a:endCxn id="24" idx="0"/>
          </p:cNvCxnSpPr>
          <p:nvPr/>
        </p:nvCxnSpPr>
        <p:spPr>
          <a:xfrm>
            <a:off x="9932769" y="3266807"/>
            <a:ext cx="2" cy="4513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9207559" y="170713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51" idx="4"/>
            <a:endCxn id="39" idx="0"/>
          </p:cNvCxnSpPr>
          <p:nvPr/>
        </p:nvCxnSpPr>
        <p:spPr>
          <a:xfrm>
            <a:off x="9932769" y="2496842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9407814" y="485006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Null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24" idx="4"/>
            <a:endCxn id="55" idx="0"/>
          </p:cNvCxnSpPr>
          <p:nvPr/>
        </p:nvCxnSpPr>
        <p:spPr>
          <a:xfrm>
            <a:off x="9932771" y="4576319"/>
            <a:ext cx="7448" cy="2737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9400366" y="371817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6877853" y="170713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7" name="Straight Arrow Connector 26"/>
          <p:cNvCxnSpPr>
            <a:stCxn id="26" idx="4"/>
            <a:endCxn id="31" idx="0"/>
          </p:cNvCxnSpPr>
          <p:nvPr/>
        </p:nvCxnSpPr>
        <p:spPr>
          <a:xfrm flipH="1">
            <a:off x="7603062" y="2496842"/>
            <a:ext cx="1" cy="3037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070657" y="280054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173018" y="1909151"/>
            <a:ext cx="4100336" cy="1931329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 };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foo(A a) {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foo(null);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86293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Null</a:t>
            </a:r>
            <a:endParaRPr lang="en-US" sz="4800" dirty="0">
              <a:latin typeface="+mj-lt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9014172" y="2656318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0" name="Straight Arrow Connector 49"/>
          <p:cNvCxnSpPr>
            <a:stCxn id="39" idx="4"/>
            <a:endCxn id="24" idx="0"/>
          </p:cNvCxnSpPr>
          <p:nvPr/>
        </p:nvCxnSpPr>
        <p:spPr>
          <a:xfrm>
            <a:off x="9932769" y="3266807"/>
            <a:ext cx="2" cy="4513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9207559" y="170713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51" idx="4"/>
            <a:endCxn id="39" idx="0"/>
          </p:cNvCxnSpPr>
          <p:nvPr/>
        </p:nvCxnSpPr>
        <p:spPr>
          <a:xfrm>
            <a:off x="9932769" y="2496842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9407814" y="485006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Null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24" idx="4"/>
            <a:endCxn id="55" idx="0"/>
          </p:cNvCxnSpPr>
          <p:nvPr/>
        </p:nvCxnSpPr>
        <p:spPr>
          <a:xfrm>
            <a:off x="9932771" y="4576319"/>
            <a:ext cx="7448" cy="2737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9400366" y="371817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6877853" y="170713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7" name="Straight Arrow Connector 26"/>
          <p:cNvCxnSpPr>
            <a:stCxn id="26" idx="4"/>
            <a:endCxn id="31" idx="0"/>
          </p:cNvCxnSpPr>
          <p:nvPr/>
        </p:nvCxnSpPr>
        <p:spPr>
          <a:xfrm flipH="1">
            <a:off x="7603062" y="2496842"/>
            <a:ext cx="1" cy="3037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070657" y="280054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173018" y="1909151"/>
            <a:ext cx="4100336" cy="1931329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 };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foo(A a) {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foo(null);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</p:spTree>
    <p:extLst>
      <p:ext uri="{BB962C8B-B14F-4D97-AF65-F5344CB8AC3E}">
        <p14:creationId xmlns:p14="http://schemas.microsoft.com/office/powerpoint/2010/main" val="2607764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Scopes</a:t>
            </a:r>
            <a:endParaRPr lang="en-US" sz="4800" dirty="0">
              <a:latin typeface="+mj-lt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7496467" y="697031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 flipH="1">
            <a:off x="8221676" y="1486740"/>
            <a:ext cx="1" cy="1259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303079" y="1612665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5" name="Straight Arrow Connector 14"/>
          <p:cNvCxnSpPr>
            <a:stCxn id="19" idx="4"/>
            <a:endCxn id="18" idx="1"/>
          </p:cNvCxnSpPr>
          <p:nvPr/>
        </p:nvCxnSpPr>
        <p:spPr>
          <a:xfrm>
            <a:off x="10788461" y="4932802"/>
            <a:ext cx="392946" cy="2216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1025469" y="502877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10256056" y="4311785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6867993" y="4132517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9488238" y="5032235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19" idx="4"/>
            <a:endCxn id="42" idx="7"/>
          </p:cNvCxnSpPr>
          <p:nvPr/>
        </p:nvCxnSpPr>
        <p:spPr>
          <a:xfrm flipH="1">
            <a:off x="10397109" y="4932802"/>
            <a:ext cx="391352" cy="2251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5818380" y="2273712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8177739" y="2505461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If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335372" y="3501308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8493367" y="431716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30" idx="4"/>
            <a:endCxn id="33" idx="0"/>
          </p:cNvCxnSpPr>
          <p:nvPr/>
        </p:nvCxnSpPr>
        <p:spPr>
          <a:xfrm flipH="1">
            <a:off x="9025772" y="4123582"/>
            <a:ext cx="894007" cy="1935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0" idx="4"/>
            <a:endCxn id="19" idx="0"/>
          </p:cNvCxnSpPr>
          <p:nvPr/>
        </p:nvCxnSpPr>
        <p:spPr>
          <a:xfrm>
            <a:off x="9919779" y="4123582"/>
            <a:ext cx="868682" cy="18820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9" idx="4"/>
            <a:endCxn id="27" idx="7"/>
          </p:cNvCxnSpPr>
          <p:nvPr/>
        </p:nvCxnSpPr>
        <p:spPr>
          <a:xfrm flipH="1">
            <a:off x="6816025" y="2223154"/>
            <a:ext cx="1405651" cy="1416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9" idx="4"/>
            <a:endCxn id="28" idx="0"/>
          </p:cNvCxnSpPr>
          <p:nvPr/>
        </p:nvCxnSpPr>
        <p:spPr>
          <a:xfrm>
            <a:off x="8221676" y="2223154"/>
            <a:ext cx="540470" cy="2823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8" idx="4"/>
            <a:endCxn id="23" idx="7"/>
          </p:cNvCxnSpPr>
          <p:nvPr/>
        </p:nvCxnSpPr>
        <p:spPr>
          <a:xfrm flipH="1">
            <a:off x="7865638" y="3127735"/>
            <a:ext cx="896508" cy="10959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28" idx="5"/>
            <a:endCxn id="30" idx="1"/>
          </p:cNvCxnSpPr>
          <p:nvPr/>
        </p:nvCxnSpPr>
        <p:spPr>
          <a:xfrm>
            <a:off x="9175384" y="3036605"/>
            <a:ext cx="331157" cy="5558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5510980" y="4368662"/>
            <a:ext cx="1064809" cy="616100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7</a:t>
            </a:r>
          </a:p>
        </p:txBody>
      </p:sp>
      <p:cxnSp>
        <p:nvCxnSpPr>
          <p:cNvPr id="51" name="Straight Arrow Connector 50"/>
          <p:cNvCxnSpPr>
            <a:stCxn id="28" idx="3"/>
            <a:endCxn id="49" idx="7"/>
          </p:cNvCxnSpPr>
          <p:nvPr/>
        </p:nvCxnSpPr>
        <p:spPr>
          <a:xfrm flipH="1">
            <a:off x="6419851" y="3036605"/>
            <a:ext cx="1929057" cy="142228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/>
          <p:cNvSpPr/>
          <p:nvPr/>
        </p:nvSpPr>
        <p:spPr>
          <a:xfrm>
            <a:off x="6225550" y="533401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63" name="Straight Arrow Connector 62"/>
          <p:cNvCxnSpPr>
            <a:stCxn id="23" idx="4"/>
            <a:endCxn id="62" idx="0"/>
          </p:cNvCxnSpPr>
          <p:nvPr/>
        </p:nvCxnSpPr>
        <p:spPr>
          <a:xfrm flipH="1">
            <a:off x="6757955" y="4754791"/>
            <a:ext cx="694445" cy="5792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5330395" y="3072514"/>
            <a:ext cx="1064809" cy="683258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68" name="Straight Arrow Connector 67"/>
          <p:cNvCxnSpPr>
            <a:stCxn id="27" idx="4"/>
            <a:endCxn id="67" idx="0"/>
          </p:cNvCxnSpPr>
          <p:nvPr/>
        </p:nvCxnSpPr>
        <p:spPr>
          <a:xfrm flipH="1">
            <a:off x="5862800" y="2895986"/>
            <a:ext cx="539987" cy="1765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/>
          <p:cNvSpPr/>
          <p:nvPr/>
        </p:nvSpPr>
        <p:spPr>
          <a:xfrm>
            <a:off x="7504402" y="533401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85" name="Straight Arrow Connector 84"/>
          <p:cNvCxnSpPr>
            <a:stCxn id="23" idx="4"/>
            <a:endCxn id="83" idx="0"/>
          </p:cNvCxnSpPr>
          <p:nvPr/>
        </p:nvCxnSpPr>
        <p:spPr>
          <a:xfrm>
            <a:off x="7452400" y="4754791"/>
            <a:ext cx="584407" cy="5792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Oval 90"/>
          <p:cNvSpPr/>
          <p:nvPr/>
        </p:nvSpPr>
        <p:spPr>
          <a:xfrm>
            <a:off x="6540009" y="2943473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String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A</a:t>
            </a:r>
          </a:p>
        </p:txBody>
      </p:sp>
      <p:cxnSp>
        <p:nvCxnSpPr>
          <p:cNvPr id="93" name="Straight Arrow Connector 92"/>
          <p:cNvCxnSpPr>
            <a:stCxn id="27" idx="4"/>
            <a:endCxn id="91" idx="1"/>
          </p:cNvCxnSpPr>
          <p:nvPr/>
        </p:nvCxnSpPr>
        <p:spPr>
          <a:xfrm>
            <a:off x="6402787" y="2895986"/>
            <a:ext cx="293160" cy="14440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7"/>
          <p:cNvSpPr/>
          <p:nvPr/>
        </p:nvSpPr>
        <p:spPr>
          <a:xfrm>
            <a:off x="1173018" y="1909151"/>
            <a:ext cx="3893751" cy="2549737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foo(void)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a = “A”;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(7)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 = a + 1;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1337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Scopes</a:t>
            </a:r>
            <a:endParaRPr lang="en-US" sz="4800" dirty="0">
              <a:latin typeface="+mj-lt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7496467" y="697031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 flipH="1">
            <a:off x="8221676" y="1486740"/>
            <a:ext cx="1" cy="1259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303079" y="1612665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5" name="Straight Arrow Connector 14"/>
          <p:cNvCxnSpPr>
            <a:stCxn id="19" idx="4"/>
            <a:endCxn id="18" idx="1"/>
          </p:cNvCxnSpPr>
          <p:nvPr/>
        </p:nvCxnSpPr>
        <p:spPr>
          <a:xfrm>
            <a:off x="10788461" y="4932802"/>
            <a:ext cx="392946" cy="2216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1025469" y="502877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10256056" y="4311785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6867993" y="4132517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9488238" y="5032235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19" idx="4"/>
            <a:endCxn id="42" idx="7"/>
          </p:cNvCxnSpPr>
          <p:nvPr/>
        </p:nvCxnSpPr>
        <p:spPr>
          <a:xfrm flipH="1">
            <a:off x="10397109" y="4932802"/>
            <a:ext cx="391352" cy="2251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5818380" y="2273712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8177739" y="2505461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If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335372" y="3501308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8493367" y="431716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30" idx="4"/>
            <a:endCxn id="33" idx="0"/>
          </p:cNvCxnSpPr>
          <p:nvPr/>
        </p:nvCxnSpPr>
        <p:spPr>
          <a:xfrm flipH="1">
            <a:off x="9025772" y="4123582"/>
            <a:ext cx="894007" cy="1935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0" idx="4"/>
            <a:endCxn id="19" idx="0"/>
          </p:cNvCxnSpPr>
          <p:nvPr/>
        </p:nvCxnSpPr>
        <p:spPr>
          <a:xfrm>
            <a:off x="9919779" y="4123582"/>
            <a:ext cx="868682" cy="18820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9" idx="4"/>
            <a:endCxn id="27" idx="7"/>
          </p:cNvCxnSpPr>
          <p:nvPr/>
        </p:nvCxnSpPr>
        <p:spPr>
          <a:xfrm flipH="1">
            <a:off x="6816025" y="2223154"/>
            <a:ext cx="1405651" cy="1416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9" idx="4"/>
            <a:endCxn id="28" idx="0"/>
          </p:cNvCxnSpPr>
          <p:nvPr/>
        </p:nvCxnSpPr>
        <p:spPr>
          <a:xfrm>
            <a:off x="8221676" y="2223154"/>
            <a:ext cx="540470" cy="2823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8" idx="4"/>
            <a:endCxn id="23" idx="7"/>
          </p:cNvCxnSpPr>
          <p:nvPr/>
        </p:nvCxnSpPr>
        <p:spPr>
          <a:xfrm flipH="1">
            <a:off x="7865638" y="3127735"/>
            <a:ext cx="896508" cy="10959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28" idx="5"/>
            <a:endCxn id="30" idx="1"/>
          </p:cNvCxnSpPr>
          <p:nvPr/>
        </p:nvCxnSpPr>
        <p:spPr>
          <a:xfrm>
            <a:off x="9175384" y="3036605"/>
            <a:ext cx="331157" cy="5558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5510980" y="4368662"/>
            <a:ext cx="1064809" cy="616100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7</a:t>
            </a:r>
          </a:p>
        </p:txBody>
      </p:sp>
      <p:cxnSp>
        <p:nvCxnSpPr>
          <p:cNvPr id="51" name="Straight Arrow Connector 50"/>
          <p:cNvCxnSpPr>
            <a:stCxn id="28" idx="3"/>
            <a:endCxn id="49" idx="7"/>
          </p:cNvCxnSpPr>
          <p:nvPr/>
        </p:nvCxnSpPr>
        <p:spPr>
          <a:xfrm flipH="1">
            <a:off x="6419851" y="3036605"/>
            <a:ext cx="1929057" cy="142228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/>
          <p:cNvSpPr/>
          <p:nvPr/>
        </p:nvSpPr>
        <p:spPr>
          <a:xfrm>
            <a:off x="6225550" y="533401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63" name="Straight Arrow Connector 62"/>
          <p:cNvCxnSpPr>
            <a:stCxn id="23" idx="4"/>
            <a:endCxn id="62" idx="0"/>
          </p:cNvCxnSpPr>
          <p:nvPr/>
        </p:nvCxnSpPr>
        <p:spPr>
          <a:xfrm flipH="1">
            <a:off x="6757955" y="4754791"/>
            <a:ext cx="694445" cy="5792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5330395" y="3072514"/>
            <a:ext cx="1064809" cy="683258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68" name="Straight Arrow Connector 67"/>
          <p:cNvCxnSpPr>
            <a:stCxn id="27" idx="4"/>
            <a:endCxn id="67" idx="0"/>
          </p:cNvCxnSpPr>
          <p:nvPr/>
        </p:nvCxnSpPr>
        <p:spPr>
          <a:xfrm flipH="1">
            <a:off x="5862800" y="2895986"/>
            <a:ext cx="539987" cy="1765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/>
          <p:cNvSpPr/>
          <p:nvPr/>
        </p:nvSpPr>
        <p:spPr>
          <a:xfrm>
            <a:off x="7504402" y="533401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85" name="Straight Arrow Connector 84"/>
          <p:cNvCxnSpPr>
            <a:stCxn id="23" idx="4"/>
            <a:endCxn id="83" idx="0"/>
          </p:cNvCxnSpPr>
          <p:nvPr/>
        </p:nvCxnSpPr>
        <p:spPr>
          <a:xfrm>
            <a:off x="7452400" y="4754791"/>
            <a:ext cx="584407" cy="5792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Oval 90"/>
          <p:cNvSpPr/>
          <p:nvPr/>
        </p:nvSpPr>
        <p:spPr>
          <a:xfrm>
            <a:off x="6540009" y="2943473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String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A</a:t>
            </a:r>
          </a:p>
        </p:txBody>
      </p:sp>
      <p:cxnSp>
        <p:nvCxnSpPr>
          <p:cNvPr id="93" name="Straight Arrow Connector 92"/>
          <p:cNvCxnSpPr>
            <a:stCxn id="27" idx="4"/>
            <a:endCxn id="91" idx="1"/>
          </p:cNvCxnSpPr>
          <p:nvPr/>
        </p:nvCxnSpPr>
        <p:spPr>
          <a:xfrm>
            <a:off x="6402787" y="2895986"/>
            <a:ext cx="293160" cy="14440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7"/>
          <p:cNvSpPr/>
          <p:nvPr/>
        </p:nvSpPr>
        <p:spPr>
          <a:xfrm>
            <a:off x="1173018" y="1909151"/>
            <a:ext cx="3893751" cy="2549737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foo(void)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a = “A”;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(7)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 = a + 1;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</p:spTree>
    <p:extLst>
      <p:ext uri="{BB962C8B-B14F-4D97-AF65-F5344CB8AC3E}">
        <p14:creationId xmlns:p14="http://schemas.microsoft.com/office/powerpoint/2010/main" val="4368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Scopes</a:t>
            </a:r>
            <a:endParaRPr lang="en-US" sz="4800" dirty="0">
              <a:latin typeface="+mj-lt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7496467" y="697031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 flipH="1">
            <a:off x="8221676" y="1486740"/>
            <a:ext cx="1" cy="1259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303079" y="1612665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5" name="Straight Arrow Connector 14"/>
          <p:cNvCxnSpPr>
            <a:stCxn id="19" idx="4"/>
            <a:endCxn id="18" idx="1"/>
          </p:cNvCxnSpPr>
          <p:nvPr/>
        </p:nvCxnSpPr>
        <p:spPr>
          <a:xfrm>
            <a:off x="10788461" y="4932802"/>
            <a:ext cx="392946" cy="2216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1025469" y="502877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10256056" y="4311785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6867993" y="4132517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9488238" y="5032235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19" idx="4"/>
            <a:endCxn id="42" idx="7"/>
          </p:cNvCxnSpPr>
          <p:nvPr/>
        </p:nvCxnSpPr>
        <p:spPr>
          <a:xfrm flipH="1">
            <a:off x="10397109" y="4932802"/>
            <a:ext cx="391352" cy="2251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5818380" y="2273712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8177739" y="2505461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If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335372" y="3501308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8493367" y="431716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30" idx="4"/>
            <a:endCxn id="33" idx="0"/>
          </p:cNvCxnSpPr>
          <p:nvPr/>
        </p:nvCxnSpPr>
        <p:spPr>
          <a:xfrm flipH="1">
            <a:off x="9025772" y="4123582"/>
            <a:ext cx="894007" cy="1935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0" idx="4"/>
            <a:endCxn id="19" idx="0"/>
          </p:cNvCxnSpPr>
          <p:nvPr/>
        </p:nvCxnSpPr>
        <p:spPr>
          <a:xfrm>
            <a:off x="9919779" y="4123582"/>
            <a:ext cx="868682" cy="18820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9" idx="4"/>
            <a:endCxn id="27" idx="7"/>
          </p:cNvCxnSpPr>
          <p:nvPr/>
        </p:nvCxnSpPr>
        <p:spPr>
          <a:xfrm flipH="1">
            <a:off x="6816025" y="2223154"/>
            <a:ext cx="1405651" cy="1416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9" idx="4"/>
            <a:endCxn id="28" idx="0"/>
          </p:cNvCxnSpPr>
          <p:nvPr/>
        </p:nvCxnSpPr>
        <p:spPr>
          <a:xfrm>
            <a:off x="8221676" y="2223154"/>
            <a:ext cx="540470" cy="2823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8" idx="4"/>
            <a:endCxn id="23" idx="7"/>
          </p:cNvCxnSpPr>
          <p:nvPr/>
        </p:nvCxnSpPr>
        <p:spPr>
          <a:xfrm flipH="1">
            <a:off x="7865638" y="3127735"/>
            <a:ext cx="896508" cy="10959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28" idx="5"/>
            <a:endCxn id="30" idx="1"/>
          </p:cNvCxnSpPr>
          <p:nvPr/>
        </p:nvCxnSpPr>
        <p:spPr>
          <a:xfrm>
            <a:off x="9175384" y="3036605"/>
            <a:ext cx="331157" cy="5558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5510980" y="4368662"/>
            <a:ext cx="1064809" cy="616100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7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1" name="Straight Arrow Connector 50"/>
          <p:cNvCxnSpPr>
            <a:stCxn id="28" idx="3"/>
            <a:endCxn id="49" idx="7"/>
          </p:cNvCxnSpPr>
          <p:nvPr/>
        </p:nvCxnSpPr>
        <p:spPr>
          <a:xfrm flipH="1">
            <a:off x="6419851" y="3036605"/>
            <a:ext cx="1929057" cy="142228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/>
          <p:cNvSpPr/>
          <p:nvPr/>
        </p:nvSpPr>
        <p:spPr>
          <a:xfrm>
            <a:off x="6225550" y="533401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63" name="Straight Arrow Connector 62"/>
          <p:cNvCxnSpPr>
            <a:stCxn id="23" idx="4"/>
            <a:endCxn id="62" idx="0"/>
          </p:cNvCxnSpPr>
          <p:nvPr/>
        </p:nvCxnSpPr>
        <p:spPr>
          <a:xfrm flipH="1">
            <a:off x="6757955" y="4754791"/>
            <a:ext cx="694445" cy="5792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5330395" y="3072514"/>
            <a:ext cx="1064809" cy="683258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68" name="Straight Arrow Connector 67"/>
          <p:cNvCxnSpPr>
            <a:stCxn id="27" idx="4"/>
            <a:endCxn id="67" idx="0"/>
          </p:cNvCxnSpPr>
          <p:nvPr/>
        </p:nvCxnSpPr>
        <p:spPr>
          <a:xfrm flipH="1">
            <a:off x="5862800" y="2895986"/>
            <a:ext cx="539987" cy="1765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/>
          <p:cNvSpPr/>
          <p:nvPr/>
        </p:nvSpPr>
        <p:spPr>
          <a:xfrm>
            <a:off x="7504402" y="533401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String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85" name="Straight Arrow Connector 84"/>
          <p:cNvCxnSpPr>
            <a:stCxn id="23" idx="4"/>
            <a:endCxn id="83" idx="0"/>
          </p:cNvCxnSpPr>
          <p:nvPr/>
        </p:nvCxnSpPr>
        <p:spPr>
          <a:xfrm>
            <a:off x="7452400" y="4754791"/>
            <a:ext cx="584407" cy="5792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Oval 90"/>
          <p:cNvSpPr/>
          <p:nvPr/>
        </p:nvSpPr>
        <p:spPr>
          <a:xfrm>
            <a:off x="6540009" y="2943473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93" name="Straight Arrow Connector 92"/>
          <p:cNvCxnSpPr>
            <a:stCxn id="27" idx="4"/>
            <a:endCxn id="91" idx="1"/>
          </p:cNvCxnSpPr>
          <p:nvPr/>
        </p:nvCxnSpPr>
        <p:spPr>
          <a:xfrm>
            <a:off x="6402787" y="2895986"/>
            <a:ext cx="293160" cy="14440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7"/>
          <p:cNvSpPr/>
          <p:nvPr/>
        </p:nvSpPr>
        <p:spPr>
          <a:xfrm>
            <a:off x="1173018" y="1909151"/>
            <a:ext cx="3893751" cy="2549737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foo(void)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(7)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a = “A”;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 = a + 1;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7518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Scopes</a:t>
            </a:r>
            <a:endParaRPr lang="en-US" sz="4800" dirty="0">
              <a:latin typeface="+mj-lt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7496467" y="697031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 flipH="1">
            <a:off x="8221676" y="1486740"/>
            <a:ext cx="1" cy="1259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303079" y="1612665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5" name="Straight Arrow Connector 14"/>
          <p:cNvCxnSpPr>
            <a:stCxn id="19" idx="4"/>
            <a:endCxn id="18" idx="1"/>
          </p:cNvCxnSpPr>
          <p:nvPr/>
        </p:nvCxnSpPr>
        <p:spPr>
          <a:xfrm>
            <a:off x="10788461" y="4932802"/>
            <a:ext cx="392946" cy="2216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1025469" y="502877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10256056" y="4311785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6867993" y="4132517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9488238" y="5032235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19" idx="4"/>
            <a:endCxn id="42" idx="7"/>
          </p:cNvCxnSpPr>
          <p:nvPr/>
        </p:nvCxnSpPr>
        <p:spPr>
          <a:xfrm flipH="1">
            <a:off x="10397109" y="4932802"/>
            <a:ext cx="391352" cy="2251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5818380" y="2273712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8177739" y="2505461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If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335372" y="3501308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8493367" y="431716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30" idx="4"/>
            <a:endCxn id="33" idx="0"/>
          </p:cNvCxnSpPr>
          <p:nvPr/>
        </p:nvCxnSpPr>
        <p:spPr>
          <a:xfrm flipH="1">
            <a:off x="9025772" y="4123582"/>
            <a:ext cx="894007" cy="1935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0" idx="4"/>
            <a:endCxn id="19" idx="0"/>
          </p:cNvCxnSpPr>
          <p:nvPr/>
        </p:nvCxnSpPr>
        <p:spPr>
          <a:xfrm>
            <a:off x="9919779" y="4123582"/>
            <a:ext cx="868682" cy="18820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9" idx="4"/>
            <a:endCxn id="27" idx="7"/>
          </p:cNvCxnSpPr>
          <p:nvPr/>
        </p:nvCxnSpPr>
        <p:spPr>
          <a:xfrm flipH="1">
            <a:off x="6816025" y="2223154"/>
            <a:ext cx="1405651" cy="1416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9" idx="4"/>
            <a:endCxn id="28" idx="0"/>
          </p:cNvCxnSpPr>
          <p:nvPr/>
        </p:nvCxnSpPr>
        <p:spPr>
          <a:xfrm>
            <a:off x="8221676" y="2223154"/>
            <a:ext cx="540470" cy="2823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8" idx="4"/>
            <a:endCxn id="23" idx="7"/>
          </p:cNvCxnSpPr>
          <p:nvPr/>
        </p:nvCxnSpPr>
        <p:spPr>
          <a:xfrm flipH="1">
            <a:off x="7865638" y="3127735"/>
            <a:ext cx="896508" cy="10959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28" idx="5"/>
            <a:endCxn id="30" idx="1"/>
          </p:cNvCxnSpPr>
          <p:nvPr/>
        </p:nvCxnSpPr>
        <p:spPr>
          <a:xfrm>
            <a:off x="9175384" y="3036605"/>
            <a:ext cx="331157" cy="5558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5510980" y="4368662"/>
            <a:ext cx="1064809" cy="616100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7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1" name="Straight Arrow Connector 50"/>
          <p:cNvCxnSpPr>
            <a:stCxn id="28" idx="3"/>
            <a:endCxn id="49" idx="7"/>
          </p:cNvCxnSpPr>
          <p:nvPr/>
        </p:nvCxnSpPr>
        <p:spPr>
          <a:xfrm flipH="1">
            <a:off x="6419851" y="3036605"/>
            <a:ext cx="1929057" cy="142228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/>
          <p:cNvSpPr/>
          <p:nvPr/>
        </p:nvSpPr>
        <p:spPr>
          <a:xfrm>
            <a:off x="6225550" y="533401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63" name="Straight Arrow Connector 62"/>
          <p:cNvCxnSpPr>
            <a:stCxn id="23" idx="4"/>
            <a:endCxn id="62" idx="0"/>
          </p:cNvCxnSpPr>
          <p:nvPr/>
        </p:nvCxnSpPr>
        <p:spPr>
          <a:xfrm flipH="1">
            <a:off x="6757955" y="4754791"/>
            <a:ext cx="694445" cy="5792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5330395" y="3072514"/>
            <a:ext cx="1064809" cy="683258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68" name="Straight Arrow Connector 67"/>
          <p:cNvCxnSpPr>
            <a:stCxn id="27" idx="4"/>
            <a:endCxn id="67" idx="0"/>
          </p:cNvCxnSpPr>
          <p:nvPr/>
        </p:nvCxnSpPr>
        <p:spPr>
          <a:xfrm flipH="1">
            <a:off x="5862800" y="2895986"/>
            <a:ext cx="539987" cy="1765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/>
          <p:cNvSpPr/>
          <p:nvPr/>
        </p:nvSpPr>
        <p:spPr>
          <a:xfrm>
            <a:off x="7504402" y="533401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String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85" name="Straight Arrow Connector 84"/>
          <p:cNvCxnSpPr>
            <a:stCxn id="23" idx="4"/>
            <a:endCxn id="83" idx="0"/>
          </p:cNvCxnSpPr>
          <p:nvPr/>
        </p:nvCxnSpPr>
        <p:spPr>
          <a:xfrm>
            <a:off x="7452400" y="4754791"/>
            <a:ext cx="584407" cy="5792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Oval 90"/>
          <p:cNvSpPr/>
          <p:nvPr/>
        </p:nvSpPr>
        <p:spPr>
          <a:xfrm>
            <a:off x="6540009" y="2943473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93" name="Straight Arrow Connector 92"/>
          <p:cNvCxnSpPr>
            <a:stCxn id="27" idx="4"/>
            <a:endCxn id="91" idx="1"/>
          </p:cNvCxnSpPr>
          <p:nvPr/>
        </p:nvCxnSpPr>
        <p:spPr>
          <a:xfrm>
            <a:off x="6402787" y="2895986"/>
            <a:ext cx="293160" cy="14440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7"/>
          <p:cNvSpPr/>
          <p:nvPr/>
        </p:nvSpPr>
        <p:spPr>
          <a:xfrm>
            <a:off x="1173018" y="1909151"/>
            <a:ext cx="3893751" cy="2549737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foo(void)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(7)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a = “A”;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 = a + 1;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5029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Scopes</a:t>
            </a:r>
            <a:endParaRPr lang="en-US" sz="4800" dirty="0">
              <a:latin typeface="+mj-lt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9280234" y="708468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</p:cNvCxnSpPr>
          <p:nvPr/>
        </p:nvCxnSpPr>
        <p:spPr>
          <a:xfrm flipH="1">
            <a:off x="10005444" y="1498177"/>
            <a:ext cx="1" cy="1259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9086847" y="1624102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5" name="Straight Arrow Connector 14"/>
          <p:cNvCxnSpPr>
            <a:stCxn id="19" idx="4"/>
            <a:endCxn id="18" idx="1"/>
          </p:cNvCxnSpPr>
          <p:nvPr/>
        </p:nvCxnSpPr>
        <p:spPr>
          <a:xfrm>
            <a:off x="10840082" y="4932802"/>
            <a:ext cx="392946" cy="2216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1077090" y="502877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10307677" y="4311785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9539859" y="5032235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19" idx="4"/>
            <a:endCxn id="42" idx="7"/>
          </p:cNvCxnSpPr>
          <p:nvPr/>
        </p:nvCxnSpPr>
        <p:spPr>
          <a:xfrm flipH="1">
            <a:off x="10448730" y="4932802"/>
            <a:ext cx="391352" cy="2251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6473158" y="1407032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9421036" y="2505461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If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689047" y="3398605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8279374" y="475167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30" idx="4"/>
            <a:endCxn id="33" idx="0"/>
          </p:cNvCxnSpPr>
          <p:nvPr/>
        </p:nvCxnSpPr>
        <p:spPr>
          <a:xfrm flipH="1">
            <a:off x="8811779" y="4020879"/>
            <a:ext cx="1461675" cy="7307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0" idx="4"/>
            <a:endCxn id="19" idx="0"/>
          </p:cNvCxnSpPr>
          <p:nvPr/>
        </p:nvCxnSpPr>
        <p:spPr>
          <a:xfrm>
            <a:off x="10273454" y="4020879"/>
            <a:ext cx="566628" cy="2909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9" idx="4"/>
            <a:endCxn id="28" idx="0"/>
          </p:cNvCxnSpPr>
          <p:nvPr/>
        </p:nvCxnSpPr>
        <p:spPr>
          <a:xfrm flipH="1">
            <a:off x="10005443" y="2234591"/>
            <a:ext cx="1" cy="2708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28" idx="4"/>
            <a:endCxn id="30" idx="0"/>
          </p:cNvCxnSpPr>
          <p:nvPr/>
        </p:nvCxnSpPr>
        <p:spPr>
          <a:xfrm>
            <a:off x="10005443" y="3127735"/>
            <a:ext cx="268011" cy="2708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8115763" y="3507482"/>
            <a:ext cx="1064809" cy="616100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7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1" name="Straight Arrow Connector 50"/>
          <p:cNvCxnSpPr>
            <a:stCxn id="28" idx="4"/>
            <a:endCxn id="49" idx="0"/>
          </p:cNvCxnSpPr>
          <p:nvPr/>
        </p:nvCxnSpPr>
        <p:spPr>
          <a:xfrm flipH="1">
            <a:off x="8648168" y="3127735"/>
            <a:ext cx="1357275" cy="37974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Oval 90"/>
          <p:cNvSpPr/>
          <p:nvPr/>
        </p:nvSpPr>
        <p:spPr>
          <a:xfrm>
            <a:off x="7218735" y="2441728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1000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93" name="Straight Arrow Connector 92"/>
          <p:cNvCxnSpPr>
            <a:stCxn id="27" idx="4"/>
            <a:endCxn id="91" idx="0"/>
          </p:cNvCxnSpPr>
          <p:nvPr/>
        </p:nvCxnSpPr>
        <p:spPr>
          <a:xfrm>
            <a:off x="7057565" y="2029306"/>
            <a:ext cx="693575" cy="4124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5832918" y="2441728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4" name="Straight Arrow Connector 53"/>
          <p:cNvCxnSpPr>
            <a:stCxn id="27" idx="4"/>
            <a:endCxn id="50" idx="0"/>
          </p:cNvCxnSpPr>
          <p:nvPr/>
        </p:nvCxnSpPr>
        <p:spPr>
          <a:xfrm flipH="1">
            <a:off x="6365323" y="2029306"/>
            <a:ext cx="692242" cy="4124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7111511" y="4849850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64" name="Straight Arrow Connector 63"/>
          <p:cNvCxnSpPr>
            <a:stCxn id="30" idx="4"/>
            <a:endCxn id="60" idx="0"/>
          </p:cNvCxnSpPr>
          <p:nvPr/>
        </p:nvCxnSpPr>
        <p:spPr>
          <a:xfrm flipH="1">
            <a:off x="7643916" y="4020879"/>
            <a:ext cx="2629538" cy="8289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>
          <a:xfrm>
            <a:off x="1173018" y="1909151"/>
            <a:ext cx="3893751" cy="2549737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1000;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(7)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 = z + 1;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3264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Scopes</a:t>
            </a:r>
            <a:endParaRPr lang="en-US" sz="4800" dirty="0">
              <a:latin typeface="+mj-lt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9280234" y="708468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</p:cNvCxnSpPr>
          <p:nvPr/>
        </p:nvCxnSpPr>
        <p:spPr>
          <a:xfrm flipH="1">
            <a:off x="10005444" y="1498177"/>
            <a:ext cx="1" cy="1259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9086847" y="1624102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5" name="Straight Arrow Connector 14"/>
          <p:cNvCxnSpPr>
            <a:stCxn id="19" idx="4"/>
            <a:endCxn id="18" idx="1"/>
          </p:cNvCxnSpPr>
          <p:nvPr/>
        </p:nvCxnSpPr>
        <p:spPr>
          <a:xfrm>
            <a:off x="10840082" y="4932802"/>
            <a:ext cx="392946" cy="2216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1077090" y="502877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10307677" y="4311785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9539859" y="5032235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19" idx="4"/>
            <a:endCxn id="42" idx="7"/>
          </p:cNvCxnSpPr>
          <p:nvPr/>
        </p:nvCxnSpPr>
        <p:spPr>
          <a:xfrm flipH="1">
            <a:off x="10448730" y="4932802"/>
            <a:ext cx="391352" cy="2251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6473158" y="1407032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9421036" y="2505461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If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689047" y="3398605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8279374" y="475167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30" idx="4"/>
            <a:endCxn id="33" idx="0"/>
          </p:cNvCxnSpPr>
          <p:nvPr/>
        </p:nvCxnSpPr>
        <p:spPr>
          <a:xfrm flipH="1">
            <a:off x="8811779" y="4020879"/>
            <a:ext cx="1461675" cy="7307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0" idx="4"/>
            <a:endCxn id="19" idx="0"/>
          </p:cNvCxnSpPr>
          <p:nvPr/>
        </p:nvCxnSpPr>
        <p:spPr>
          <a:xfrm>
            <a:off x="10273454" y="4020879"/>
            <a:ext cx="566628" cy="2909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9" idx="4"/>
            <a:endCxn id="28" idx="0"/>
          </p:cNvCxnSpPr>
          <p:nvPr/>
        </p:nvCxnSpPr>
        <p:spPr>
          <a:xfrm flipH="1">
            <a:off x="10005443" y="2234591"/>
            <a:ext cx="1" cy="2708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28" idx="4"/>
            <a:endCxn id="30" idx="0"/>
          </p:cNvCxnSpPr>
          <p:nvPr/>
        </p:nvCxnSpPr>
        <p:spPr>
          <a:xfrm>
            <a:off x="10005443" y="3127735"/>
            <a:ext cx="268011" cy="2708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8115763" y="3507482"/>
            <a:ext cx="1064809" cy="616100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7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1" name="Straight Arrow Connector 50"/>
          <p:cNvCxnSpPr>
            <a:stCxn id="28" idx="4"/>
            <a:endCxn id="49" idx="0"/>
          </p:cNvCxnSpPr>
          <p:nvPr/>
        </p:nvCxnSpPr>
        <p:spPr>
          <a:xfrm flipH="1">
            <a:off x="8648168" y="3127735"/>
            <a:ext cx="1357275" cy="37974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Oval 90"/>
          <p:cNvSpPr/>
          <p:nvPr/>
        </p:nvSpPr>
        <p:spPr>
          <a:xfrm>
            <a:off x="7218735" y="2441728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1000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93" name="Straight Arrow Connector 92"/>
          <p:cNvCxnSpPr>
            <a:stCxn id="27" idx="4"/>
            <a:endCxn id="91" idx="0"/>
          </p:cNvCxnSpPr>
          <p:nvPr/>
        </p:nvCxnSpPr>
        <p:spPr>
          <a:xfrm>
            <a:off x="7057565" y="2029306"/>
            <a:ext cx="693575" cy="4124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5832918" y="2441728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4" name="Straight Arrow Connector 53"/>
          <p:cNvCxnSpPr>
            <a:stCxn id="27" idx="4"/>
            <a:endCxn id="50" idx="0"/>
          </p:cNvCxnSpPr>
          <p:nvPr/>
        </p:nvCxnSpPr>
        <p:spPr>
          <a:xfrm flipH="1">
            <a:off x="6365323" y="2029306"/>
            <a:ext cx="692242" cy="4124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7111511" y="4849850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64" name="Straight Arrow Connector 63"/>
          <p:cNvCxnSpPr>
            <a:stCxn id="30" idx="4"/>
            <a:endCxn id="60" idx="0"/>
          </p:cNvCxnSpPr>
          <p:nvPr/>
        </p:nvCxnSpPr>
        <p:spPr>
          <a:xfrm flipH="1">
            <a:off x="7643916" y="4020879"/>
            <a:ext cx="2629538" cy="8289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>
          <a:xfrm>
            <a:off x="1173018" y="1909151"/>
            <a:ext cx="3893751" cy="2549737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1000;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(7)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 = z + 1;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</p:spTree>
    <p:extLst>
      <p:ext uri="{BB962C8B-B14F-4D97-AF65-F5344CB8AC3E}">
        <p14:creationId xmlns:p14="http://schemas.microsoft.com/office/powerpoint/2010/main" val="2416804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Scopes</a:t>
            </a:r>
            <a:endParaRPr lang="en-US" sz="4800" dirty="0">
              <a:latin typeface="+mj-lt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9017007" y="1092311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10072263" y="4020879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</a:p>
        </p:txBody>
      </p:sp>
      <p:sp>
        <p:nvSpPr>
          <p:cNvPr id="42" name="Oval 41"/>
          <p:cNvSpPr/>
          <p:nvPr/>
        </p:nvSpPr>
        <p:spPr>
          <a:xfrm>
            <a:off x="10072263" y="493280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19" idx="4"/>
            <a:endCxn id="42" idx="0"/>
          </p:cNvCxnSpPr>
          <p:nvPr/>
        </p:nvCxnSpPr>
        <p:spPr>
          <a:xfrm>
            <a:off x="10604668" y="4641896"/>
            <a:ext cx="0" cy="2909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5" idx="4"/>
            <a:endCxn id="38" idx="0"/>
          </p:cNvCxnSpPr>
          <p:nvPr/>
        </p:nvCxnSpPr>
        <p:spPr>
          <a:xfrm>
            <a:off x="9742217" y="1882020"/>
            <a:ext cx="862451" cy="3630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9983501" y="2245119"/>
            <a:ext cx="1242333" cy="65589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9686071" y="3099954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8255265" y="2245119"/>
            <a:ext cx="1242333" cy="65589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5" name="Straight Arrow Connector 44"/>
          <p:cNvCxnSpPr>
            <a:stCxn id="35" idx="4"/>
            <a:endCxn id="43" idx="0"/>
          </p:cNvCxnSpPr>
          <p:nvPr/>
        </p:nvCxnSpPr>
        <p:spPr>
          <a:xfrm flipH="1">
            <a:off x="8876432" y="1882020"/>
            <a:ext cx="865785" cy="3630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8" idx="4"/>
            <a:endCxn id="40" idx="0"/>
          </p:cNvCxnSpPr>
          <p:nvPr/>
        </p:nvCxnSpPr>
        <p:spPr>
          <a:xfrm>
            <a:off x="10604668" y="2901016"/>
            <a:ext cx="0" cy="1989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0" idx="4"/>
            <a:endCxn id="19" idx="0"/>
          </p:cNvCxnSpPr>
          <p:nvPr/>
        </p:nvCxnSpPr>
        <p:spPr>
          <a:xfrm>
            <a:off x="10604668" y="3710443"/>
            <a:ext cx="0" cy="3104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6147451" y="1598017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6893028" y="2632713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1000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6" name="Straight Arrow Connector 55"/>
          <p:cNvCxnSpPr>
            <a:stCxn id="53" idx="4"/>
            <a:endCxn id="55" idx="0"/>
          </p:cNvCxnSpPr>
          <p:nvPr/>
        </p:nvCxnSpPr>
        <p:spPr>
          <a:xfrm>
            <a:off x="6731858" y="2220291"/>
            <a:ext cx="693575" cy="4124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5507211" y="2632713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53" idx="4"/>
            <a:endCxn id="57" idx="0"/>
          </p:cNvCxnSpPr>
          <p:nvPr/>
        </p:nvCxnSpPr>
        <p:spPr>
          <a:xfrm flipH="1">
            <a:off x="6039616" y="2220291"/>
            <a:ext cx="692242" cy="4124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8344027" y="3129915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61" name="Straight Arrow Connector 60"/>
          <p:cNvCxnSpPr>
            <a:stCxn id="43" idx="4"/>
            <a:endCxn id="59" idx="0"/>
          </p:cNvCxnSpPr>
          <p:nvPr/>
        </p:nvCxnSpPr>
        <p:spPr>
          <a:xfrm>
            <a:off x="8876432" y="2901016"/>
            <a:ext cx="0" cy="2288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1173018" y="1909151"/>
            <a:ext cx="3893751" cy="2549737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1000;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z;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55131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Scopes</a:t>
            </a:r>
            <a:endParaRPr lang="en-US" sz="4800" dirty="0">
              <a:latin typeface="+mj-lt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9017007" y="1092311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10072263" y="4020879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</a:p>
        </p:txBody>
      </p:sp>
      <p:sp>
        <p:nvSpPr>
          <p:cNvPr id="42" name="Oval 41"/>
          <p:cNvSpPr/>
          <p:nvPr/>
        </p:nvSpPr>
        <p:spPr>
          <a:xfrm>
            <a:off x="10072263" y="493280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19" idx="4"/>
            <a:endCxn id="42" idx="0"/>
          </p:cNvCxnSpPr>
          <p:nvPr/>
        </p:nvCxnSpPr>
        <p:spPr>
          <a:xfrm>
            <a:off x="10604668" y="4641896"/>
            <a:ext cx="0" cy="2909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5" idx="4"/>
            <a:endCxn id="38" idx="0"/>
          </p:cNvCxnSpPr>
          <p:nvPr/>
        </p:nvCxnSpPr>
        <p:spPr>
          <a:xfrm>
            <a:off x="9742217" y="1882020"/>
            <a:ext cx="862451" cy="3630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9983501" y="2245119"/>
            <a:ext cx="1242333" cy="65589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9686071" y="3099954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8255265" y="2245119"/>
            <a:ext cx="1242333" cy="65589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5" name="Straight Arrow Connector 44"/>
          <p:cNvCxnSpPr>
            <a:stCxn id="35" idx="4"/>
            <a:endCxn id="43" idx="0"/>
          </p:cNvCxnSpPr>
          <p:nvPr/>
        </p:nvCxnSpPr>
        <p:spPr>
          <a:xfrm flipH="1">
            <a:off x="8876432" y="1882020"/>
            <a:ext cx="865785" cy="3630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8" idx="4"/>
            <a:endCxn id="40" idx="0"/>
          </p:cNvCxnSpPr>
          <p:nvPr/>
        </p:nvCxnSpPr>
        <p:spPr>
          <a:xfrm>
            <a:off x="10604668" y="2901016"/>
            <a:ext cx="0" cy="1989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0" idx="4"/>
            <a:endCxn id="19" idx="0"/>
          </p:cNvCxnSpPr>
          <p:nvPr/>
        </p:nvCxnSpPr>
        <p:spPr>
          <a:xfrm>
            <a:off x="10604668" y="3710443"/>
            <a:ext cx="0" cy="3104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6147451" y="1598017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6893028" y="2632713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1000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6" name="Straight Arrow Connector 55"/>
          <p:cNvCxnSpPr>
            <a:stCxn id="53" idx="4"/>
            <a:endCxn id="55" idx="0"/>
          </p:cNvCxnSpPr>
          <p:nvPr/>
        </p:nvCxnSpPr>
        <p:spPr>
          <a:xfrm>
            <a:off x="6731858" y="2220291"/>
            <a:ext cx="693575" cy="4124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5507211" y="2632713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53" idx="4"/>
            <a:endCxn id="57" idx="0"/>
          </p:cNvCxnSpPr>
          <p:nvPr/>
        </p:nvCxnSpPr>
        <p:spPr>
          <a:xfrm flipH="1">
            <a:off x="6039616" y="2220291"/>
            <a:ext cx="692242" cy="4124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8344027" y="3129915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61" name="Straight Arrow Connector 60"/>
          <p:cNvCxnSpPr>
            <a:stCxn id="43" idx="4"/>
            <a:endCxn id="59" idx="0"/>
          </p:cNvCxnSpPr>
          <p:nvPr/>
        </p:nvCxnSpPr>
        <p:spPr>
          <a:xfrm>
            <a:off x="8876432" y="2901016"/>
            <a:ext cx="0" cy="2288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1173018" y="1909151"/>
            <a:ext cx="3893751" cy="2549737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1000;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z;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</p:spTree>
    <p:extLst>
      <p:ext uri="{BB962C8B-B14F-4D97-AF65-F5344CB8AC3E}">
        <p14:creationId xmlns:p14="http://schemas.microsoft.com/office/powerpoint/2010/main" val="2800180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Symbol </a:t>
            </a:r>
            <a:r>
              <a:rPr lang="en-US" sz="4800" dirty="0" smtClean="0">
                <a:latin typeface="+mj-lt"/>
              </a:rPr>
              <a:t>Table: Enter</a:t>
            </a:r>
            <a:endParaRPr lang="en-US" sz="4800" dirty="0">
              <a:latin typeface="+mj-lt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1124328" y="4373071"/>
          <a:ext cx="2681318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y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43753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4533730" y="4373071"/>
          <a:ext cx="2681318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tmp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cxnSp>
        <p:nvCxnSpPr>
          <p:cNvPr id="28" name="Curved Connector 27"/>
          <p:cNvCxnSpPr>
            <a:stCxn id="9" idx="0"/>
            <a:endCxn id="23" idx="0"/>
          </p:cNvCxnSpPr>
          <p:nvPr/>
        </p:nvCxnSpPr>
        <p:spPr>
          <a:xfrm rot="5400000" flipH="1" flipV="1">
            <a:off x="4169688" y="2668370"/>
            <a:ext cx="12700" cy="3409402"/>
          </a:xfrm>
          <a:prstGeom prst="curvedConnector3">
            <a:avLst>
              <a:gd name="adj1" fmla="val 337714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/>
              <p:cNvSpPr txBox="1"/>
              <p:nvPr/>
            </p:nvSpPr>
            <p:spPr>
              <a:xfrm>
                <a:off x="1885867" y="5904417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5867" y="5904417"/>
                <a:ext cx="1158240" cy="461665"/>
              </a:xfrm>
              <a:prstGeom prst="rect">
                <a:avLst/>
              </a:prstGeom>
              <a:blipFill>
                <a:blip r:embed="rId2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/>
              <p:cNvSpPr txBox="1"/>
              <p:nvPr/>
            </p:nvSpPr>
            <p:spPr>
              <a:xfrm>
                <a:off x="5295269" y="5904417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5269" y="5904417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/>
          <p:cNvSpPr txBox="1"/>
          <p:nvPr/>
        </p:nvSpPr>
        <p:spPr>
          <a:xfrm>
            <a:off x="1481379" y="3210984"/>
            <a:ext cx="1967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+mj-lt"/>
              </a:rPr>
              <a:t>m</a:t>
            </a:r>
            <a:r>
              <a:rPr lang="en-US" sz="2400" b="1" dirty="0" smtClean="0">
                <a:latin typeface="+mj-lt"/>
              </a:rPr>
              <a:t>ain scope</a:t>
            </a:r>
            <a:endParaRPr lang="en-US" sz="2400" b="1" dirty="0">
              <a:latin typeface="+mj-lt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1653597"/>
              </p:ext>
            </p:extLst>
          </p:nvPr>
        </p:nvGraphicFramePr>
        <p:xfrm>
          <a:off x="7977967" y="4366721"/>
          <a:ext cx="2681318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cxnSp>
        <p:nvCxnSpPr>
          <p:cNvPr id="12" name="Curved Connector 11"/>
          <p:cNvCxnSpPr>
            <a:stCxn id="23" idx="0"/>
            <a:endCxn id="11" idx="0"/>
          </p:cNvCxnSpPr>
          <p:nvPr/>
        </p:nvCxnSpPr>
        <p:spPr>
          <a:xfrm rot="5400000" flipH="1" flipV="1">
            <a:off x="7593332" y="2647778"/>
            <a:ext cx="6350" cy="3444237"/>
          </a:xfrm>
          <a:prstGeom prst="curvedConnector3">
            <a:avLst>
              <a:gd name="adj1" fmla="val 658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8739506" y="5904416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9506" y="5904416"/>
                <a:ext cx="1158240" cy="461665"/>
              </a:xfrm>
              <a:prstGeom prst="rect">
                <a:avLst/>
              </a:prstGeom>
              <a:blipFill>
                <a:blip r:embed="rId4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5268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Scopes</a:t>
            </a:r>
            <a:endParaRPr lang="en-US" sz="4800" dirty="0">
              <a:latin typeface="+mj-lt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9874953" y="118445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10072263" y="423472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</a:p>
        </p:txBody>
      </p:sp>
      <p:sp>
        <p:nvSpPr>
          <p:cNvPr id="42" name="Oval 41"/>
          <p:cNvSpPr/>
          <p:nvPr/>
        </p:nvSpPr>
        <p:spPr>
          <a:xfrm>
            <a:off x="10072263" y="514665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19" idx="4"/>
            <a:endCxn id="42" idx="0"/>
          </p:cNvCxnSpPr>
          <p:nvPr/>
        </p:nvCxnSpPr>
        <p:spPr>
          <a:xfrm>
            <a:off x="10604668" y="4855744"/>
            <a:ext cx="0" cy="2909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5" idx="4"/>
            <a:endCxn id="38" idx="0"/>
          </p:cNvCxnSpPr>
          <p:nvPr/>
        </p:nvCxnSpPr>
        <p:spPr>
          <a:xfrm>
            <a:off x="10600163" y="1974163"/>
            <a:ext cx="4505" cy="4807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9983501" y="2454925"/>
            <a:ext cx="1242333" cy="65589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9686071" y="3313802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8217994" y="2454925"/>
            <a:ext cx="1242333" cy="65589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38" idx="4"/>
            <a:endCxn id="40" idx="0"/>
          </p:cNvCxnSpPr>
          <p:nvPr/>
        </p:nvCxnSpPr>
        <p:spPr>
          <a:xfrm>
            <a:off x="10604668" y="3114864"/>
            <a:ext cx="0" cy="1989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0" idx="4"/>
            <a:endCxn id="19" idx="0"/>
          </p:cNvCxnSpPr>
          <p:nvPr/>
        </p:nvCxnSpPr>
        <p:spPr>
          <a:xfrm>
            <a:off x="10604668" y="3924291"/>
            <a:ext cx="0" cy="3104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6147451" y="1598017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6893028" y="2632713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1000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6" name="Straight Arrow Connector 55"/>
          <p:cNvCxnSpPr>
            <a:stCxn id="53" idx="4"/>
            <a:endCxn id="55" idx="0"/>
          </p:cNvCxnSpPr>
          <p:nvPr/>
        </p:nvCxnSpPr>
        <p:spPr>
          <a:xfrm>
            <a:off x="6731858" y="2220291"/>
            <a:ext cx="693575" cy="4124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5507211" y="2632713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53" idx="4"/>
            <a:endCxn id="57" idx="0"/>
          </p:cNvCxnSpPr>
          <p:nvPr/>
        </p:nvCxnSpPr>
        <p:spPr>
          <a:xfrm flipH="1">
            <a:off x="6039616" y="2220291"/>
            <a:ext cx="692242" cy="4124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8306756" y="3335678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8113950" y="118445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5" name="Straight Arrow Connector 24"/>
          <p:cNvCxnSpPr>
            <a:stCxn id="23" idx="4"/>
            <a:endCxn id="43" idx="0"/>
          </p:cNvCxnSpPr>
          <p:nvPr/>
        </p:nvCxnSpPr>
        <p:spPr>
          <a:xfrm>
            <a:off x="8839160" y="1974163"/>
            <a:ext cx="1" cy="4807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43" idx="4"/>
            <a:endCxn id="59" idx="0"/>
          </p:cNvCxnSpPr>
          <p:nvPr/>
        </p:nvCxnSpPr>
        <p:spPr>
          <a:xfrm>
            <a:off x="8839161" y="3110822"/>
            <a:ext cx="0" cy="2248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1173018" y="1909152"/>
            <a:ext cx="3893751" cy="3220198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1000;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 extends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z;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1479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Scopes</a:t>
            </a:r>
            <a:endParaRPr lang="en-US" sz="4800" dirty="0">
              <a:latin typeface="+mj-lt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9874953" y="118445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10072263" y="423472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</a:p>
        </p:txBody>
      </p:sp>
      <p:sp>
        <p:nvSpPr>
          <p:cNvPr id="42" name="Oval 41"/>
          <p:cNvSpPr/>
          <p:nvPr/>
        </p:nvSpPr>
        <p:spPr>
          <a:xfrm>
            <a:off x="10072263" y="514665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19" idx="4"/>
            <a:endCxn id="42" idx="0"/>
          </p:cNvCxnSpPr>
          <p:nvPr/>
        </p:nvCxnSpPr>
        <p:spPr>
          <a:xfrm>
            <a:off x="10604668" y="4855744"/>
            <a:ext cx="0" cy="2909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5" idx="4"/>
            <a:endCxn id="38" idx="0"/>
          </p:cNvCxnSpPr>
          <p:nvPr/>
        </p:nvCxnSpPr>
        <p:spPr>
          <a:xfrm>
            <a:off x="10600163" y="1974163"/>
            <a:ext cx="4505" cy="4807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9983501" y="2454925"/>
            <a:ext cx="1242333" cy="65589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9686071" y="3313802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8217994" y="2454925"/>
            <a:ext cx="1242333" cy="65589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38" idx="4"/>
            <a:endCxn id="40" idx="0"/>
          </p:cNvCxnSpPr>
          <p:nvPr/>
        </p:nvCxnSpPr>
        <p:spPr>
          <a:xfrm>
            <a:off x="10604668" y="3114864"/>
            <a:ext cx="0" cy="1989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0" idx="4"/>
            <a:endCxn id="19" idx="0"/>
          </p:cNvCxnSpPr>
          <p:nvPr/>
        </p:nvCxnSpPr>
        <p:spPr>
          <a:xfrm>
            <a:off x="10604668" y="3924291"/>
            <a:ext cx="0" cy="3104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6147451" y="1598017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6893028" y="2632713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1000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6" name="Straight Arrow Connector 55"/>
          <p:cNvCxnSpPr>
            <a:stCxn id="53" idx="4"/>
            <a:endCxn id="55" idx="0"/>
          </p:cNvCxnSpPr>
          <p:nvPr/>
        </p:nvCxnSpPr>
        <p:spPr>
          <a:xfrm>
            <a:off x="6731858" y="2220291"/>
            <a:ext cx="693575" cy="4124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5507211" y="2632713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8" name="Straight Arrow Connector 57"/>
          <p:cNvCxnSpPr>
            <a:stCxn id="53" idx="4"/>
            <a:endCxn id="57" idx="0"/>
          </p:cNvCxnSpPr>
          <p:nvPr/>
        </p:nvCxnSpPr>
        <p:spPr>
          <a:xfrm flipH="1">
            <a:off x="6039616" y="2220291"/>
            <a:ext cx="692242" cy="4124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8306756" y="3335678"/>
            <a:ext cx="1064809" cy="6617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8113950" y="118445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5" name="Straight Arrow Connector 24"/>
          <p:cNvCxnSpPr>
            <a:stCxn id="23" idx="4"/>
            <a:endCxn id="43" idx="0"/>
          </p:cNvCxnSpPr>
          <p:nvPr/>
        </p:nvCxnSpPr>
        <p:spPr>
          <a:xfrm>
            <a:off x="8839160" y="1974163"/>
            <a:ext cx="1" cy="4807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43" idx="4"/>
            <a:endCxn id="59" idx="0"/>
          </p:cNvCxnSpPr>
          <p:nvPr/>
        </p:nvCxnSpPr>
        <p:spPr>
          <a:xfrm>
            <a:off x="8839161" y="3110822"/>
            <a:ext cx="0" cy="2248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1173018" y="1909152"/>
            <a:ext cx="3893751" cy="3220198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1000;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 extends A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z;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</p:spTree>
    <p:extLst>
      <p:ext uri="{BB962C8B-B14F-4D97-AF65-F5344CB8AC3E}">
        <p14:creationId xmlns:p14="http://schemas.microsoft.com/office/powerpoint/2010/main" val="4052576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Library Functions</a:t>
            </a:r>
            <a:endParaRPr lang="en-US" sz="4800" dirty="0">
              <a:latin typeface="+mj-l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7496467" y="1043615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7303079" y="195924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7" name="Straight Arrow Connector 26"/>
          <p:cNvCxnSpPr>
            <a:stCxn id="30" idx="4"/>
            <a:endCxn id="29" idx="1"/>
          </p:cNvCxnSpPr>
          <p:nvPr/>
        </p:nvCxnSpPr>
        <p:spPr>
          <a:xfrm>
            <a:off x="10153242" y="4760641"/>
            <a:ext cx="392946" cy="2233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10390250" y="485834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620837" y="4139624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8853019" y="485834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0" idx="4"/>
            <a:endCxn id="31" idx="7"/>
          </p:cNvCxnSpPr>
          <p:nvPr/>
        </p:nvCxnSpPr>
        <p:spPr>
          <a:xfrm flipH="1">
            <a:off x="9761890" y="4760641"/>
            <a:ext cx="391352" cy="2233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9568834" y="2993199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print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7" name="Straight Arrow Connector 36"/>
          <p:cNvCxnSpPr>
            <a:stCxn id="33" idx="4"/>
            <a:endCxn id="30" idx="0"/>
          </p:cNvCxnSpPr>
          <p:nvPr/>
        </p:nvCxnSpPr>
        <p:spPr>
          <a:xfrm>
            <a:off x="10153241" y="3615473"/>
            <a:ext cx="1" cy="5241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6070070" y="3069665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6122457" y="408301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8" name="Straight Arrow Connector 47"/>
          <p:cNvCxnSpPr>
            <a:stCxn id="45" idx="4"/>
            <a:endCxn id="61" idx="0"/>
          </p:cNvCxnSpPr>
          <p:nvPr/>
        </p:nvCxnSpPr>
        <p:spPr>
          <a:xfrm flipH="1">
            <a:off x="5492436" y="3691939"/>
            <a:ext cx="1162041" cy="3910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5" idx="4"/>
            <a:endCxn id="50" idx="0"/>
          </p:cNvCxnSpPr>
          <p:nvPr/>
        </p:nvCxnSpPr>
        <p:spPr>
          <a:xfrm>
            <a:off x="6654477" y="3691939"/>
            <a:ext cx="1245679" cy="3910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7367751" y="408301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1" name="Straight Arrow Connector 50"/>
          <p:cNvCxnSpPr>
            <a:stCxn id="26" idx="4"/>
            <a:endCxn id="45" idx="0"/>
          </p:cNvCxnSpPr>
          <p:nvPr/>
        </p:nvCxnSpPr>
        <p:spPr>
          <a:xfrm flipH="1">
            <a:off x="6654477" y="2569738"/>
            <a:ext cx="1567199" cy="4999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>
          <a:xfrm>
            <a:off x="4960031" y="408301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62" name="Straight Arrow Connector 61"/>
          <p:cNvCxnSpPr>
            <a:stCxn id="45" idx="4"/>
            <a:endCxn id="46" idx="0"/>
          </p:cNvCxnSpPr>
          <p:nvPr/>
        </p:nvCxnSpPr>
        <p:spPr>
          <a:xfrm>
            <a:off x="6654477" y="3691939"/>
            <a:ext cx="385" cy="3910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24" idx="4"/>
            <a:endCxn id="26" idx="0"/>
          </p:cNvCxnSpPr>
          <p:nvPr/>
        </p:nvCxnSpPr>
        <p:spPr>
          <a:xfrm flipH="1">
            <a:off x="8221676" y="1833324"/>
            <a:ext cx="1" cy="1259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26" idx="4"/>
            <a:endCxn id="33" idx="1"/>
          </p:cNvCxnSpPr>
          <p:nvPr/>
        </p:nvCxnSpPr>
        <p:spPr>
          <a:xfrm>
            <a:off x="8221676" y="2569738"/>
            <a:ext cx="1518327" cy="5145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1173018" y="1909152"/>
            <a:ext cx="3102957" cy="1635237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100;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print(z + 1);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5477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Library Functions</a:t>
            </a:r>
            <a:endParaRPr lang="en-US" sz="4800" dirty="0">
              <a:latin typeface="+mj-l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7496467" y="1043615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7303079" y="195924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7" name="Straight Arrow Connector 26"/>
          <p:cNvCxnSpPr>
            <a:stCxn id="30" idx="4"/>
            <a:endCxn id="29" idx="1"/>
          </p:cNvCxnSpPr>
          <p:nvPr/>
        </p:nvCxnSpPr>
        <p:spPr>
          <a:xfrm>
            <a:off x="10153242" y="4760641"/>
            <a:ext cx="392946" cy="2233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10390250" y="485834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620837" y="4139624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8853019" y="485834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0" idx="4"/>
            <a:endCxn id="31" idx="7"/>
          </p:cNvCxnSpPr>
          <p:nvPr/>
        </p:nvCxnSpPr>
        <p:spPr>
          <a:xfrm flipH="1">
            <a:off x="9761890" y="4760641"/>
            <a:ext cx="391352" cy="2233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9568834" y="2993199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print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7" name="Straight Arrow Connector 36"/>
          <p:cNvCxnSpPr>
            <a:stCxn id="33" idx="4"/>
            <a:endCxn id="30" idx="0"/>
          </p:cNvCxnSpPr>
          <p:nvPr/>
        </p:nvCxnSpPr>
        <p:spPr>
          <a:xfrm>
            <a:off x="10153241" y="3615473"/>
            <a:ext cx="1" cy="5241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6070070" y="3069665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6122457" y="408301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8" name="Straight Arrow Connector 47"/>
          <p:cNvCxnSpPr>
            <a:stCxn id="45" idx="4"/>
            <a:endCxn id="61" idx="0"/>
          </p:cNvCxnSpPr>
          <p:nvPr/>
        </p:nvCxnSpPr>
        <p:spPr>
          <a:xfrm flipH="1">
            <a:off x="5492436" y="3691939"/>
            <a:ext cx="1162041" cy="3910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5" idx="4"/>
            <a:endCxn id="50" idx="0"/>
          </p:cNvCxnSpPr>
          <p:nvPr/>
        </p:nvCxnSpPr>
        <p:spPr>
          <a:xfrm>
            <a:off x="6654477" y="3691939"/>
            <a:ext cx="1245679" cy="3910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7367751" y="408301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1" name="Straight Arrow Connector 50"/>
          <p:cNvCxnSpPr>
            <a:stCxn id="26" idx="4"/>
            <a:endCxn id="45" idx="0"/>
          </p:cNvCxnSpPr>
          <p:nvPr/>
        </p:nvCxnSpPr>
        <p:spPr>
          <a:xfrm flipH="1">
            <a:off x="6654477" y="2569738"/>
            <a:ext cx="1567199" cy="4999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>
          <a:xfrm>
            <a:off x="4960031" y="408301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62" name="Straight Arrow Connector 61"/>
          <p:cNvCxnSpPr>
            <a:stCxn id="45" idx="4"/>
            <a:endCxn id="46" idx="0"/>
          </p:cNvCxnSpPr>
          <p:nvPr/>
        </p:nvCxnSpPr>
        <p:spPr>
          <a:xfrm>
            <a:off x="6654477" y="3691939"/>
            <a:ext cx="385" cy="3910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24" idx="4"/>
            <a:endCxn id="26" idx="0"/>
          </p:cNvCxnSpPr>
          <p:nvPr/>
        </p:nvCxnSpPr>
        <p:spPr>
          <a:xfrm flipH="1">
            <a:off x="8221676" y="1833324"/>
            <a:ext cx="1" cy="1259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26" idx="4"/>
            <a:endCxn id="33" idx="1"/>
          </p:cNvCxnSpPr>
          <p:nvPr/>
        </p:nvCxnSpPr>
        <p:spPr>
          <a:xfrm>
            <a:off x="8221676" y="2569738"/>
            <a:ext cx="1518327" cy="5145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1173018" y="1909152"/>
            <a:ext cx="3102957" cy="1635237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100;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print(z + 1);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</p:spTree>
    <p:extLst>
      <p:ext uri="{BB962C8B-B14F-4D97-AF65-F5344CB8AC3E}">
        <p14:creationId xmlns:p14="http://schemas.microsoft.com/office/powerpoint/2010/main" val="74840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Implementation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The AST is traversed in a top-down manner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Each AST node class, has </a:t>
            </a:r>
            <a:r>
              <a:rPr lang="en-US" sz="2800" dirty="0" smtClean="0">
                <a:latin typeface="+mj-lt"/>
              </a:rPr>
              <a:t>a </a:t>
            </a:r>
            <a:r>
              <a:rPr lang="en-US" sz="2800" b="1" dirty="0">
                <a:latin typeface="+mj-lt"/>
              </a:rPr>
              <a:t>visit</a:t>
            </a:r>
            <a:r>
              <a:rPr lang="en-US" sz="2800" b="1" i="1" dirty="0">
                <a:latin typeface="+mj-lt"/>
              </a:rPr>
              <a:t> </a:t>
            </a:r>
            <a:r>
              <a:rPr lang="en-US" sz="2800" dirty="0" smtClean="0">
                <a:latin typeface="+mj-lt"/>
              </a:rPr>
              <a:t>API:</a:t>
            </a:r>
            <a:endParaRPr lang="en-US" sz="2800" dirty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Performs the relevant semantic checks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May call the visitors of the node’s children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In the skeleton it’s called </a:t>
            </a:r>
            <a:r>
              <a:rPr lang="en-US" sz="2800" i="1" dirty="0" err="1" smtClean="0">
                <a:latin typeface="+mj-lt"/>
              </a:rPr>
              <a:t>semantMe</a:t>
            </a:r>
            <a:endParaRPr lang="en-US" sz="2800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The traversal starts from the root node</a:t>
            </a:r>
          </a:p>
        </p:txBody>
      </p:sp>
    </p:spTree>
    <p:extLst>
      <p:ext uri="{BB962C8B-B14F-4D97-AF65-F5344CB8AC3E}">
        <p14:creationId xmlns:p14="http://schemas.microsoft.com/office/powerpoint/2010/main" val="4118095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Implementation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ASTExpBinOp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ASTExp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left;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ASTExp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right;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Type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visit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 t1 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left.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visit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Type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right.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visit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(t1 != t2)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error</a:t>
            </a:r>
            <a:endParaRPr lang="en-US" sz="20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41993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Implementation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ASTStatmentList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ASTStatement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head;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ASTStatmentList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tail;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Type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visit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if (head)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head.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visit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(tail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tail.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visit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return null;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2140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AST Annotations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46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AST Annotations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While analyzing the AST, we can extend it with useful information: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Variable offsets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Parameter offsets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Class layout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Type size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79881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5127413" y="1418106"/>
            <a:ext cx="2269066" cy="4687087"/>
            <a:chOff x="5703147" y="1519706"/>
            <a:chExt cx="2269066" cy="4687087"/>
          </a:xfrm>
        </p:grpSpPr>
        <p:sp>
          <p:nvSpPr>
            <p:cNvPr id="2" name="Rectangle 1"/>
            <p:cNvSpPr/>
            <p:nvPr/>
          </p:nvSpPr>
          <p:spPr>
            <a:xfrm>
              <a:off x="5703147" y="3285631"/>
              <a:ext cx="2269066" cy="584200"/>
            </a:xfrm>
            <a:prstGeom prst="rect">
              <a:avLst/>
            </a:prstGeom>
            <a:solidFill>
              <a:srgbClr val="C00000">
                <a:alpha val="59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return address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5703147" y="3869831"/>
              <a:ext cx="2269066" cy="584200"/>
            </a:xfrm>
            <a:prstGeom prst="rect">
              <a:avLst/>
            </a:prstGeom>
            <a:solidFill>
              <a:srgbClr val="7030A0">
                <a:alpha val="59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p</a:t>
              </a:r>
              <a:r>
                <a:rPr lang="en-US" dirty="0" err="1" smtClean="0">
                  <a:solidFill>
                    <a:schemeClr val="tx1"/>
                  </a:solidFill>
                </a:rPr>
                <a:t>rev</a:t>
              </a:r>
              <a:r>
                <a:rPr lang="en-US" dirty="0" smtClean="0">
                  <a:solidFill>
                    <a:schemeClr val="tx1"/>
                  </a:solidFill>
                </a:rPr>
                <a:t> base pointer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5703147" y="4450605"/>
              <a:ext cx="2269066" cy="584200"/>
            </a:xfrm>
            <a:prstGeom prst="rect">
              <a:avLst/>
            </a:prstGeom>
            <a:solidFill>
              <a:srgbClr val="92D050">
                <a:alpha val="59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l</a:t>
              </a:r>
              <a:r>
                <a:rPr lang="en-US" dirty="0" smtClean="0">
                  <a:solidFill>
                    <a:schemeClr val="tx1"/>
                  </a:solidFill>
                </a:rPr>
                <a:t>ocal </a:t>
              </a:r>
              <a:r>
                <a:rPr lang="en-US" dirty="0" err="1" smtClean="0">
                  <a:solidFill>
                    <a:schemeClr val="tx1"/>
                  </a:solidFill>
                </a:rPr>
                <a:t>var</a:t>
              </a:r>
              <a:r>
                <a:rPr lang="en-US" dirty="0" smtClean="0">
                  <a:solidFill>
                    <a:schemeClr val="tx1"/>
                  </a:solidFill>
                </a:rPr>
                <a:t>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5703147" y="5038393"/>
              <a:ext cx="2269066" cy="584200"/>
            </a:xfrm>
            <a:prstGeom prst="rect">
              <a:avLst/>
            </a:prstGeom>
            <a:solidFill>
              <a:srgbClr val="92D050">
                <a:alpha val="59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local </a:t>
              </a:r>
              <a:r>
                <a:rPr lang="en-US" dirty="0" err="1" smtClean="0">
                  <a:solidFill>
                    <a:schemeClr val="tx1"/>
                  </a:solidFill>
                </a:rPr>
                <a:t>var</a:t>
              </a:r>
              <a:r>
                <a:rPr lang="en-US" dirty="0" smtClean="0">
                  <a:solidFill>
                    <a:schemeClr val="tx1"/>
                  </a:solidFill>
                </a:rPr>
                <a:t>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5703147" y="2696270"/>
              <a:ext cx="2269066" cy="584200"/>
            </a:xfrm>
            <a:prstGeom prst="rect">
              <a:avLst/>
            </a:prstGeom>
            <a:solidFill>
              <a:schemeClr val="bg2">
                <a:lumMod val="50000"/>
                <a:alpha val="59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argument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5703147" y="1519706"/>
              <a:ext cx="2269066" cy="584200"/>
            </a:xfrm>
            <a:prstGeom prst="rect">
              <a:avLst/>
            </a:prstGeom>
            <a:solidFill>
              <a:schemeClr val="bg2">
                <a:lumMod val="50000"/>
                <a:alpha val="59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…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703147" y="2106990"/>
              <a:ext cx="2269066" cy="584200"/>
            </a:xfrm>
            <a:prstGeom prst="rect">
              <a:avLst/>
            </a:prstGeom>
            <a:solidFill>
              <a:schemeClr val="bg2">
                <a:lumMod val="50000"/>
                <a:alpha val="59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703147" y="5622593"/>
              <a:ext cx="2269066" cy="584200"/>
            </a:xfrm>
            <a:prstGeom prst="rect">
              <a:avLst/>
            </a:prstGeom>
            <a:solidFill>
              <a:srgbClr val="92D050">
                <a:alpha val="59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…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788400" y="4067075"/>
            <a:ext cx="2672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base pointer</a:t>
            </a:r>
            <a:endParaRPr lang="en-US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2092961" y="3476131"/>
            <a:ext cx="22385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stack frame</a:t>
            </a:r>
            <a:endParaRPr lang="en-US" sz="2800" dirty="0"/>
          </a:p>
        </p:txBody>
      </p:sp>
      <p:sp>
        <p:nvSpPr>
          <p:cNvPr id="15" name="Left Brace 14"/>
          <p:cNvSpPr/>
          <p:nvPr/>
        </p:nvSpPr>
        <p:spPr>
          <a:xfrm>
            <a:off x="4145280" y="1418106"/>
            <a:ext cx="731520" cy="4687087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7579360" y="4349005"/>
            <a:ext cx="112776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7752080" y="1448586"/>
            <a:ext cx="0" cy="105972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948680" y="1710206"/>
            <a:ext cx="2973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</a:t>
            </a:r>
            <a:r>
              <a:rPr lang="en-US" sz="2800" dirty="0" smtClean="0"/>
              <a:t>tack grows down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76236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Symbol </a:t>
            </a:r>
            <a:r>
              <a:rPr lang="en-US" sz="4800" dirty="0" smtClean="0">
                <a:latin typeface="+mj-lt"/>
              </a:rPr>
              <a:t>Table: Exit</a:t>
            </a:r>
            <a:endParaRPr lang="en-US" sz="4800" dirty="0">
              <a:latin typeface="+mj-lt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1124328" y="4373071"/>
          <a:ext cx="2681318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y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43753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4533730" y="4373071"/>
          <a:ext cx="2681318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tmp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cxnSp>
        <p:nvCxnSpPr>
          <p:cNvPr id="28" name="Curved Connector 27"/>
          <p:cNvCxnSpPr>
            <a:stCxn id="9" idx="0"/>
            <a:endCxn id="23" idx="0"/>
          </p:cNvCxnSpPr>
          <p:nvPr/>
        </p:nvCxnSpPr>
        <p:spPr>
          <a:xfrm rot="5400000" flipH="1" flipV="1">
            <a:off x="4169688" y="2668370"/>
            <a:ext cx="12700" cy="3409402"/>
          </a:xfrm>
          <a:prstGeom prst="curvedConnector3">
            <a:avLst>
              <a:gd name="adj1" fmla="val 337714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/>
              <p:cNvSpPr txBox="1"/>
              <p:nvPr/>
            </p:nvSpPr>
            <p:spPr>
              <a:xfrm>
                <a:off x="1885867" y="5904417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5867" y="5904417"/>
                <a:ext cx="1158240" cy="461665"/>
              </a:xfrm>
              <a:prstGeom prst="rect">
                <a:avLst/>
              </a:prstGeom>
              <a:blipFill>
                <a:blip r:embed="rId2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/>
              <p:cNvSpPr txBox="1"/>
              <p:nvPr/>
            </p:nvSpPr>
            <p:spPr>
              <a:xfrm>
                <a:off x="5295269" y="5904417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5269" y="5904417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/>
          <p:cNvSpPr txBox="1"/>
          <p:nvPr/>
        </p:nvSpPr>
        <p:spPr>
          <a:xfrm>
            <a:off x="1481379" y="3210984"/>
            <a:ext cx="1967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+mj-lt"/>
              </a:rPr>
              <a:t>m</a:t>
            </a:r>
            <a:r>
              <a:rPr lang="en-US" sz="2400" b="1" dirty="0" smtClean="0">
                <a:latin typeface="+mj-lt"/>
              </a:rPr>
              <a:t>ain scope</a:t>
            </a:r>
            <a:endParaRPr lang="en-US" sz="2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84686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173018" y="1924666"/>
            <a:ext cx="4140662" cy="279973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 + y;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z;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f(10, 20)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58593" y="1413626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169241" y="1413626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230731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719493" y="2122151"/>
            <a:ext cx="2269066" cy="584200"/>
          </a:xfrm>
          <a:prstGeom prst="rect">
            <a:avLst/>
          </a:prstGeom>
          <a:solidFill>
            <a:schemeClr val="bg2">
              <a:lumMod val="50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rgument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58593" y="1413626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169241" y="1413626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410301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719493" y="2706430"/>
            <a:ext cx="2269066" cy="584200"/>
          </a:xfrm>
          <a:prstGeom prst="rect">
            <a:avLst/>
          </a:prstGeom>
          <a:solidFill>
            <a:schemeClr val="bg2">
              <a:lumMod val="50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rgument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719493" y="2122151"/>
            <a:ext cx="2269066" cy="584200"/>
          </a:xfrm>
          <a:prstGeom prst="rect">
            <a:avLst/>
          </a:prstGeom>
          <a:solidFill>
            <a:schemeClr val="bg2">
              <a:lumMod val="50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rgument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58593" y="1413626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169241" y="1413626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30488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719493" y="2706430"/>
            <a:ext cx="2269066" cy="584200"/>
          </a:xfrm>
          <a:prstGeom prst="rect">
            <a:avLst/>
          </a:prstGeom>
          <a:solidFill>
            <a:schemeClr val="bg2">
              <a:lumMod val="50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rgument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719493" y="2122151"/>
            <a:ext cx="2269066" cy="584200"/>
          </a:xfrm>
          <a:prstGeom prst="rect">
            <a:avLst/>
          </a:prstGeom>
          <a:solidFill>
            <a:schemeClr val="bg2">
              <a:lumMod val="50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rgument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58593" y="1413626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169241" y="1413626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622851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719493" y="3295791"/>
            <a:ext cx="2269066" cy="584200"/>
          </a:xfrm>
          <a:prstGeom prst="rect">
            <a:avLst/>
          </a:prstGeom>
          <a:solidFill>
            <a:srgbClr val="C0000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return address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719493" y="2706430"/>
            <a:ext cx="2269066" cy="584200"/>
          </a:xfrm>
          <a:prstGeom prst="rect">
            <a:avLst/>
          </a:prstGeom>
          <a:solidFill>
            <a:schemeClr val="bg2">
              <a:lumMod val="50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rgument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719493" y="2122151"/>
            <a:ext cx="2269066" cy="584200"/>
          </a:xfrm>
          <a:prstGeom prst="rect">
            <a:avLst/>
          </a:prstGeom>
          <a:solidFill>
            <a:schemeClr val="bg2">
              <a:lumMod val="50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rgument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58593" y="1413626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169241" y="1413626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136924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719493" y="3295791"/>
            <a:ext cx="2269066" cy="584200"/>
          </a:xfrm>
          <a:prstGeom prst="rect">
            <a:avLst/>
          </a:prstGeom>
          <a:solidFill>
            <a:srgbClr val="C0000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return address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19493" y="3879991"/>
            <a:ext cx="2269066" cy="584200"/>
          </a:xfrm>
          <a:prstGeom prst="rect">
            <a:avLst/>
          </a:prstGeom>
          <a:solidFill>
            <a:srgbClr val="7030A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</a:t>
            </a:r>
            <a:r>
              <a:rPr lang="en-US" dirty="0" err="1" smtClean="0">
                <a:solidFill>
                  <a:schemeClr val="tx1"/>
                </a:solidFill>
              </a:rPr>
              <a:t>rev</a:t>
            </a:r>
            <a:r>
              <a:rPr lang="en-US" dirty="0" smtClean="0">
                <a:solidFill>
                  <a:schemeClr val="tx1"/>
                </a:solidFill>
              </a:rPr>
              <a:t> base pointer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719493" y="2706430"/>
            <a:ext cx="2269066" cy="584200"/>
          </a:xfrm>
          <a:prstGeom prst="rect">
            <a:avLst/>
          </a:prstGeom>
          <a:solidFill>
            <a:schemeClr val="bg2">
              <a:lumMod val="50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rgument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719493" y="2122151"/>
            <a:ext cx="2269066" cy="584200"/>
          </a:xfrm>
          <a:prstGeom prst="rect">
            <a:avLst/>
          </a:prstGeom>
          <a:solidFill>
            <a:schemeClr val="bg2">
              <a:lumMod val="50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rgument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58593" y="1413626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169241" y="1413626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4193085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719493" y="3295791"/>
            <a:ext cx="2269066" cy="584200"/>
          </a:xfrm>
          <a:prstGeom prst="rect">
            <a:avLst/>
          </a:prstGeom>
          <a:solidFill>
            <a:srgbClr val="C0000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return address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19493" y="3879991"/>
            <a:ext cx="2269066" cy="584200"/>
          </a:xfrm>
          <a:prstGeom prst="rect">
            <a:avLst/>
          </a:prstGeom>
          <a:solidFill>
            <a:srgbClr val="7030A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</a:t>
            </a:r>
            <a:r>
              <a:rPr lang="en-US" dirty="0" err="1" smtClean="0">
                <a:solidFill>
                  <a:schemeClr val="tx1"/>
                </a:solidFill>
              </a:rPr>
              <a:t>rev</a:t>
            </a:r>
            <a:r>
              <a:rPr lang="en-US" dirty="0" smtClean="0">
                <a:solidFill>
                  <a:schemeClr val="tx1"/>
                </a:solidFill>
              </a:rPr>
              <a:t> base pointer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719493" y="2706430"/>
            <a:ext cx="2269066" cy="584200"/>
          </a:xfrm>
          <a:prstGeom prst="rect">
            <a:avLst/>
          </a:prstGeom>
          <a:solidFill>
            <a:schemeClr val="bg2">
              <a:lumMod val="50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rgument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719493" y="2122151"/>
            <a:ext cx="2269066" cy="584200"/>
          </a:xfrm>
          <a:prstGeom prst="rect">
            <a:avLst/>
          </a:prstGeom>
          <a:solidFill>
            <a:schemeClr val="bg2">
              <a:lumMod val="50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rgument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9014" y="4187914"/>
            <a:ext cx="1866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base pointer</a:t>
            </a:r>
            <a:endParaRPr lang="en-US" sz="2400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913465" y="4444146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058593" y="1413626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169241" y="1413626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075963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719493" y="3295791"/>
            <a:ext cx="2269066" cy="584200"/>
          </a:xfrm>
          <a:prstGeom prst="rect">
            <a:avLst/>
          </a:prstGeom>
          <a:solidFill>
            <a:srgbClr val="C0000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return address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19493" y="3879991"/>
            <a:ext cx="2269066" cy="584200"/>
          </a:xfrm>
          <a:prstGeom prst="rect">
            <a:avLst/>
          </a:prstGeom>
          <a:solidFill>
            <a:srgbClr val="7030A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</a:t>
            </a:r>
            <a:r>
              <a:rPr lang="en-US" dirty="0" err="1" smtClean="0">
                <a:solidFill>
                  <a:schemeClr val="tx1"/>
                </a:solidFill>
              </a:rPr>
              <a:t>rev</a:t>
            </a:r>
            <a:r>
              <a:rPr lang="en-US" dirty="0" smtClean="0">
                <a:solidFill>
                  <a:schemeClr val="tx1"/>
                </a:solidFill>
              </a:rPr>
              <a:t> base pointer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719493" y="2706430"/>
            <a:ext cx="2269066" cy="584200"/>
          </a:xfrm>
          <a:prstGeom prst="rect">
            <a:avLst/>
          </a:prstGeom>
          <a:solidFill>
            <a:schemeClr val="bg2">
              <a:lumMod val="50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rgument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719493" y="2122151"/>
            <a:ext cx="2269066" cy="584200"/>
          </a:xfrm>
          <a:prstGeom prst="rect">
            <a:avLst/>
          </a:prstGeom>
          <a:solidFill>
            <a:schemeClr val="bg2">
              <a:lumMod val="50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rgument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9014" y="4187914"/>
            <a:ext cx="1866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base pointer</a:t>
            </a:r>
            <a:endParaRPr lang="en-US" sz="2400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913465" y="4444146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Elbow Connector 4"/>
          <p:cNvCxnSpPr>
            <a:stCxn id="8" idx="3"/>
            <a:endCxn id="13" idx="3"/>
          </p:cNvCxnSpPr>
          <p:nvPr/>
        </p:nvCxnSpPr>
        <p:spPr>
          <a:xfrm flipV="1">
            <a:off x="4988559" y="2998530"/>
            <a:ext cx="12700" cy="1173561"/>
          </a:xfrm>
          <a:prstGeom prst="bentConnector3">
            <a:avLst>
              <a:gd name="adj1" fmla="val 3866669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058593" y="1413626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169241" y="1413626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43885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719493" y="3295791"/>
            <a:ext cx="2269066" cy="584200"/>
          </a:xfrm>
          <a:prstGeom prst="rect">
            <a:avLst/>
          </a:prstGeom>
          <a:solidFill>
            <a:srgbClr val="C0000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return address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19493" y="3879991"/>
            <a:ext cx="2269066" cy="584200"/>
          </a:xfrm>
          <a:prstGeom prst="rect">
            <a:avLst/>
          </a:prstGeom>
          <a:solidFill>
            <a:srgbClr val="7030A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</a:t>
            </a:r>
            <a:r>
              <a:rPr lang="en-US" dirty="0" err="1" smtClean="0">
                <a:solidFill>
                  <a:schemeClr val="tx1"/>
                </a:solidFill>
              </a:rPr>
              <a:t>rev</a:t>
            </a:r>
            <a:r>
              <a:rPr lang="en-US" dirty="0" smtClean="0">
                <a:solidFill>
                  <a:schemeClr val="tx1"/>
                </a:solidFill>
              </a:rPr>
              <a:t> base pointer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719493" y="2706430"/>
            <a:ext cx="2269066" cy="584200"/>
          </a:xfrm>
          <a:prstGeom prst="rect">
            <a:avLst/>
          </a:prstGeom>
          <a:solidFill>
            <a:schemeClr val="bg2">
              <a:lumMod val="50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rgument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719493" y="2122151"/>
            <a:ext cx="2269066" cy="584200"/>
          </a:xfrm>
          <a:prstGeom prst="rect">
            <a:avLst/>
          </a:prstGeom>
          <a:solidFill>
            <a:schemeClr val="bg2">
              <a:lumMod val="50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rgument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9014" y="4187914"/>
            <a:ext cx="1866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base pointer</a:t>
            </a:r>
            <a:endParaRPr lang="en-US" sz="2400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913465" y="4444146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Elbow Connector 4"/>
          <p:cNvCxnSpPr>
            <a:stCxn id="8" idx="3"/>
            <a:endCxn id="15" idx="3"/>
          </p:cNvCxnSpPr>
          <p:nvPr/>
        </p:nvCxnSpPr>
        <p:spPr>
          <a:xfrm flipV="1">
            <a:off x="4988559" y="2414251"/>
            <a:ext cx="12700" cy="1757840"/>
          </a:xfrm>
          <a:prstGeom prst="bentConnector3">
            <a:avLst>
              <a:gd name="adj1" fmla="val 3333331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058593" y="1413626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169241" y="1413626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2405653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719493" y="3295791"/>
            <a:ext cx="2269066" cy="584200"/>
          </a:xfrm>
          <a:prstGeom prst="rect">
            <a:avLst/>
          </a:prstGeom>
          <a:solidFill>
            <a:srgbClr val="C0000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return address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19493" y="3879991"/>
            <a:ext cx="2269066" cy="584200"/>
          </a:xfrm>
          <a:prstGeom prst="rect">
            <a:avLst/>
          </a:prstGeom>
          <a:solidFill>
            <a:srgbClr val="7030A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</a:t>
            </a:r>
            <a:r>
              <a:rPr lang="en-US" dirty="0" err="1" smtClean="0">
                <a:solidFill>
                  <a:schemeClr val="tx1"/>
                </a:solidFill>
              </a:rPr>
              <a:t>rev</a:t>
            </a:r>
            <a:r>
              <a:rPr lang="en-US" dirty="0" smtClean="0">
                <a:solidFill>
                  <a:schemeClr val="tx1"/>
                </a:solidFill>
              </a:rPr>
              <a:t> base pointer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719493" y="2706430"/>
            <a:ext cx="2269066" cy="584200"/>
          </a:xfrm>
          <a:prstGeom prst="rect">
            <a:avLst/>
          </a:prstGeom>
          <a:solidFill>
            <a:schemeClr val="bg2">
              <a:lumMod val="50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rgument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719493" y="2122151"/>
            <a:ext cx="2269066" cy="584200"/>
          </a:xfrm>
          <a:prstGeom prst="rect">
            <a:avLst/>
          </a:prstGeom>
          <a:solidFill>
            <a:schemeClr val="bg2">
              <a:lumMod val="50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rgument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9014" y="4187914"/>
            <a:ext cx="1866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base pointer</a:t>
            </a:r>
            <a:endParaRPr lang="en-US" sz="2400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913465" y="4444146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Elbow Connector 4"/>
          <p:cNvCxnSpPr>
            <a:stCxn id="8" idx="3"/>
            <a:endCxn id="15" idx="3"/>
          </p:cNvCxnSpPr>
          <p:nvPr/>
        </p:nvCxnSpPr>
        <p:spPr>
          <a:xfrm flipV="1">
            <a:off x="4988559" y="2414251"/>
            <a:ext cx="12700" cy="1757840"/>
          </a:xfrm>
          <a:prstGeom prst="bentConnector3">
            <a:avLst>
              <a:gd name="adj1" fmla="val 3333331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058593" y="1413626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169241" y="1413626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794013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Symbol </a:t>
            </a:r>
            <a:r>
              <a:rPr lang="en-US" sz="4800" dirty="0" smtClean="0">
                <a:latin typeface="+mj-lt"/>
              </a:rPr>
              <a:t>Table: Exit</a:t>
            </a:r>
            <a:endParaRPr lang="en-US" sz="4800" dirty="0">
              <a:latin typeface="+mj-lt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1124328" y="4373071"/>
          <a:ext cx="2681318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y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43753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/>
              <p:cNvSpPr txBox="1"/>
              <p:nvPr/>
            </p:nvSpPr>
            <p:spPr>
              <a:xfrm>
                <a:off x="1885867" y="5904417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5867" y="5904417"/>
                <a:ext cx="1158240" cy="461665"/>
              </a:xfrm>
              <a:prstGeom prst="rect">
                <a:avLst/>
              </a:prstGeom>
              <a:blipFill>
                <a:blip r:embed="rId2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/>
          <p:cNvSpPr txBox="1"/>
          <p:nvPr/>
        </p:nvSpPr>
        <p:spPr>
          <a:xfrm>
            <a:off x="1481379" y="3210984"/>
            <a:ext cx="1967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+mj-lt"/>
              </a:rPr>
              <a:t>m</a:t>
            </a:r>
            <a:r>
              <a:rPr lang="en-US" sz="2400" b="1" dirty="0" smtClean="0">
                <a:latin typeface="+mj-lt"/>
              </a:rPr>
              <a:t>ain scope</a:t>
            </a:r>
            <a:endParaRPr lang="en-US" sz="2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3865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719493" y="3295791"/>
            <a:ext cx="2269066" cy="584200"/>
          </a:xfrm>
          <a:prstGeom prst="rect">
            <a:avLst/>
          </a:prstGeom>
          <a:solidFill>
            <a:srgbClr val="C0000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return address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19493" y="3879991"/>
            <a:ext cx="2269066" cy="584200"/>
          </a:xfrm>
          <a:prstGeom prst="rect">
            <a:avLst/>
          </a:prstGeom>
          <a:solidFill>
            <a:srgbClr val="7030A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</a:t>
            </a:r>
            <a:r>
              <a:rPr lang="en-US" dirty="0" err="1" smtClean="0">
                <a:solidFill>
                  <a:schemeClr val="tx1"/>
                </a:solidFill>
              </a:rPr>
              <a:t>rev</a:t>
            </a:r>
            <a:r>
              <a:rPr lang="en-US" dirty="0" smtClean="0">
                <a:solidFill>
                  <a:schemeClr val="tx1"/>
                </a:solidFill>
              </a:rPr>
              <a:t> base pointer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719493" y="2706430"/>
            <a:ext cx="2269066" cy="584200"/>
          </a:xfrm>
          <a:prstGeom prst="rect">
            <a:avLst/>
          </a:prstGeom>
          <a:solidFill>
            <a:schemeClr val="bg2">
              <a:lumMod val="50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rgument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719493" y="2122151"/>
            <a:ext cx="2269066" cy="584200"/>
          </a:xfrm>
          <a:prstGeom prst="rect">
            <a:avLst/>
          </a:prstGeom>
          <a:solidFill>
            <a:schemeClr val="bg2">
              <a:lumMod val="50000"/>
              <a:alpha val="5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rgument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9014" y="4187914"/>
            <a:ext cx="1866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base pointer</a:t>
            </a:r>
            <a:endParaRPr lang="en-US" sz="2400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913465" y="4444146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719493" y="4460765"/>
            <a:ext cx="2269066" cy="584200"/>
          </a:xfrm>
          <a:prstGeom prst="rect">
            <a:avLst/>
          </a:prstGeom>
          <a:solidFill>
            <a:srgbClr val="92D050">
              <a:alpha val="59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</a:t>
            </a:r>
            <a:r>
              <a:rPr lang="en-US" dirty="0" smtClean="0">
                <a:solidFill>
                  <a:schemeClr val="tx1"/>
                </a:solidFill>
              </a:rPr>
              <a:t>ocal </a:t>
            </a:r>
            <a:r>
              <a:rPr lang="en-US" dirty="0" err="1" smtClean="0">
                <a:solidFill>
                  <a:schemeClr val="tx1"/>
                </a:solidFill>
              </a:rPr>
              <a:t>var</a:t>
            </a:r>
            <a:r>
              <a:rPr lang="en-US" dirty="0" smtClean="0">
                <a:solidFill>
                  <a:schemeClr val="tx1"/>
                </a:solidFill>
              </a:rPr>
              <a:t> 1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Elbow Connector 5"/>
          <p:cNvCxnSpPr>
            <a:stCxn id="8" idx="3"/>
            <a:endCxn id="12" idx="3"/>
          </p:cNvCxnSpPr>
          <p:nvPr/>
        </p:nvCxnSpPr>
        <p:spPr>
          <a:xfrm>
            <a:off x="4988559" y="4172091"/>
            <a:ext cx="12700" cy="580774"/>
          </a:xfrm>
          <a:prstGeom prst="bentConnector3">
            <a:avLst>
              <a:gd name="adj1" fmla="val 4466661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058593" y="1413626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169241" y="1413626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15801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Variable Offsets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Machine code </a:t>
            </a:r>
            <a:r>
              <a:rPr lang="en-US" sz="2800" b="1" dirty="0" smtClean="0">
                <a:latin typeface="+mj-lt"/>
              </a:rPr>
              <a:t>does not </a:t>
            </a:r>
            <a:r>
              <a:rPr lang="en-US" sz="2800" dirty="0" smtClean="0">
                <a:latin typeface="+mj-lt"/>
              </a:rPr>
              <a:t>contain names of: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Local variables</a:t>
            </a:r>
            <a:endParaRPr lang="en-US" sz="2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Parameters </a:t>
            </a:r>
          </a:p>
          <a:p>
            <a:endParaRPr lang="en-US" sz="2800" dirty="0" smtClean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Instead, we use offsets </a:t>
            </a:r>
            <a:r>
              <a:rPr lang="en-US" sz="2800" b="1" dirty="0" smtClean="0">
                <a:latin typeface="+mj-lt"/>
              </a:rPr>
              <a:t>relatively</a:t>
            </a:r>
            <a:r>
              <a:rPr lang="en-US" sz="2800" dirty="0" smtClean="0">
                <a:latin typeface="+mj-lt"/>
              </a:rPr>
              <a:t> from the </a:t>
            </a:r>
            <a:r>
              <a:rPr lang="en-US" sz="2800" b="1" dirty="0" smtClean="0">
                <a:latin typeface="+mj-lt"/>
              </a:rPr>
              <a:t>stack base pointer</a:t>
            </a:r>
          </a:p>
        </p:txBody>
      </p:sp>
    </p:spTree>
    <p:extLst>
      <p:ext uri="{BB962C8B-B14F-4D97-AF65-F5344CB8AC3E}">
        <p14:creationId xmlns:p14="http://schemas.microsoft.com/office/powerpoint/2010/main" val="3542083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Variable </a:t>
            </a:r>
            <a:r>
              <a:rPr lang="en-US" sz="4800" dirty="0" smtClean="0">
                <a:latin typeface="+mj-lt"/>
              </a:rPr>
              <a:t>Offsets</a:t>
            </a:r>
            <a:endParaRPr lang="en-US" sz="4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173018" y="1924667"/>
            <a:ext cx="4087198" cy="213554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 + y;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z;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Oval 4"/>
          <p:cNvSpPr/>
          <p:nvPr/>
        </p:nvSpPr>
        <p:spPr>
          <a:xfrm>
            <a:off x="10016025" y="3221014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7909238" y="1033062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8" name="Straight Arrow Connector 7"/>
          <p:cNvCxnSpPr>
            <a:stCxn id="7" idx="4"/>
            <a:endCxn id="9" idx="0"/>
          </p:cNvCxnSpPr>
          <p:nvPr/>
        </p:nvCxnSpPr>
        <p:spPr>
          <a:xfrm flipH="1">
            <a:off x="8634447" y="1822771"/>
            <a:ext cx="1" cy="34395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7715850" y="2166723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0" name="Straight Arrow Connector 9"/>
          <p:cNvCxnSpPr>
            <a:stCxn id="9" idx="4"/>
            <a:endCxn id="5" idx="0"/>
          </p:cNvCxnSpPr>
          <p:nvPr/>
        </p:nvCxnSpPr>
        <p:spPr>
          <a:xfrm>
            <a:off x="8634447" y="2777212"/>
            <a:ext cx="1965985" cy="4438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10074215" y="397909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5" idx="4"/>
            <a:endCxn id="14" idx="0"/>
          </p:cNvCxnSpPr>
          <p:nvPr/>
        </p:nvCxnSpPr>
        <p:spPr>
          <a:xfrm>
            <a:off x="10600432" y="3843288"/>
            <a:ext cx="6188" cy="13580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7201258" y="3058676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5" name="Straight Arrow Connector 24"/>
          <p:cNvCxnSpPr>
            <a:stCxn id="9" idx="4"/>
            <a:endCxn id="24" idx="0"/>
          </p:cNvCxnSpPr>
          <p:nvPr/>
        </p:nvCxnSpPr>
        <p:spPr>
          <a:xfrm flipH="1">
            <a:off x="7785665" y="2777212"/>
            <a:ext cx="848782" cy="2814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49" idx="5"/>
            <a:endCxn id="59" idx="0"/>
          </p:cNvCxnSpPr>
          <p:nvPr/>
        </p:nvCxnSpPr>
        <p:spPr>
          <a:xfrm>
            <a:off x="9001186" y="4572307"/>
            <a:ext cx="634168" cy="4330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9" idx="3"/>
            <a:endCxn id="58" idx="0"/>
          </p:cNvCxnSpPr>
          <p:nvPr/>
        </p:nvCxnSpPr>
        <p:spPr>
          <a:xfrm flipH="1">
            <a:off x="7584541" y="4572307"/>
            <a:ext cx="663712" cy="4330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8092315" y="4042236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5955628" y="397909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24" idx="4"/>
            <a:endCxn id="51" idx="7"/>
          </p:cNvCxnSpPr>
          <p:nvPr/>
        </p:nvCxnSpPr>
        <p:spPr>
          <a:xfrm flipH="1">
            <a:off x="6864499" y="3680950"/>
            <a:ext cx="921166" cy="4238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24" idx="4"/>
            <a:endCxn id="49" idx="0"/>
          </p:cNvCxnSpPr>
          <p:nvPr/>
        </p:nvCxnSpPr>
        <p:spPr>
          <a:xfrm>
            <a:off x="7785665" y="3680950"/>
            <a:ext cx="839055" cy="3612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7052136" y="5005308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9" name="Oval 58"/>
          <p:cNvSpPr/>
          <p:nvPr/>
        </p:nvSpPr>
        <p:spPr>
          <a:xfrm>
            <a:off x="9102949" y="5005308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8634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Variable </a:t>
            </a:r>
            <a:r>
              <a:rPr lang="en-US" sz="4800" dirty="0" smtClean="0">
                <a:latin typeface="+mj-lt"/>
              </a:rPr>
              <a:t>Offsets</a:t>
            </a:r>
            <a:endParaRPr lang="en-US" sz="4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173018" y="1924667"/>
            <a:ext cx="4087198" cy="213554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 + y;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z;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Oval 4"/>
          <p:cNvSpPr/>
          <p:nvPr/>
        </p:nvSpPr>
        <p:spPr>
          <a:xfrm>
            <a:off x="10016025" y="3221014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7909238" y="1033062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8" name="Straight Arrow Connector 7"/>
          <p:cNvCxnSpPr>
            <a:stCxn id="7" idx="4"/>
            <a:endCxn id="9" idx="0"/>
          </p:cNvCxnSpPr>
          <p:nvPr/>
        </p:nvCxnSpPr>
        <p:spPr>
          <a:xfrm flipH="1">
            <a:off x="8634447" y="1822771"/>
            <a:ext cx="1" cy="34395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7715850" y="2166723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0" name="Straight Arrow Connector 9"/>
          <p:cNvCxnSpPr>
            <a:stCxn id="9" idx="4"/>
            <a:endCxn id="5" idx="0"/>
          </p:cNvCxnSpPr>
          <p:nvPr/>
        </p:nvCxnSpPr>
        <p:spPr>
          <a:xfrm>
            <a:off x="8634447" y="2777212"/>
            <a:ext cx="1965985" cy="4438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10074215" y="397909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5" idx="4"/>
            <a:endCxn id="14" idx="0"/>
          </p:cNvCxnSpPr>
          <p:nvPr/>
        </p:nvCxnSpPr>
        <p:spPr>
          <a:xfrm>
            <a:off x="10600432" y="3843288"/>
            <a:ext cx="6188" cy="13580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7201258" y="3058676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5" name="Straight Arrow Connector 24"/>
          <p:cNvCxnSpPr>
            <a:stCxn id="9" idx="4"/>
            <a:endCxn id="24" idx="0"/>
          </p:cNvCxnSpPr>
          <p:nvPr/>
        </p:nvCxnSpPr>
        <p:spPr>
          <a:xfrm flipH="1">
            <a:off x="7785665" y="2777212"/>
            <a:ext cx="848782" cy="2814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49" idx="5"/>
            <a:endCxn id="59" idx="0"/>
          </p:cNvCxnSpPr>
          <p:nvPr/>
        </p:nvCxnSpPr>
        <p:spPr>
          <a:xfrm>
            <a:off x="9001186" y="4572307"/>
            <a:ext cx="634168" cy="4330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9" idx="3"/>
            <a:endCxn id="58" idx="0"/>
          </p:cNvCxnSpPr>
          <p:nvPr/>
        </p:nvCxnSpPr>
        <p:spPr>
          <a:xfrm flipH="1">
            <a:off x="7584541" y="4572307"/>
            <a:ext cx="663712" cy="4330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8092315" y="4042236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5955628" y="397909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24" idx="4"/>
            <a:endCxn id="51" idx="7"/>
          </p:cNvCxnSpPr>
          <p:nvPr/>
        </p:nvCxnSpPr>
        <p:spPr>
          <a:xfrm flipH="1">
            <a:off x="6864499" y="3680950"/>
            <a:ext cx="921166" cy="4238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24" idx="4"/>
            <a:endCxn id="49" idx="0"/>
          </p:cNvCxnSpPr>
          <p:nvPr/>
        </p:nvCxnSpPr>
        <p:spPr>
          <a:xfrm>
            <a:off x="7785665" y="3680950"/>
            <a:ext cx="839055" cy="3612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7052136" y="5005308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9" name="Oval 58"/>
          <p:cNvSpPr/>
          <p:nvPr/>
        </p:nvSpPr>
        <p:spPr>
          <a:xfrm>
            <a:off x="9102949" y="5005308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7183040" y="5832034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param</a:t>
            </a:r>
            <a:r>
              <a:rPr lang="en-US" dirty="0" smtClean="0">
                <a:solidFill>
                  <a:srgbClr val="0070C0"/>
                </a:solidFill>
              </a:rPr>
              <a:t> 1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9214445" y="5846858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param</a:t>
            </a:r>
            <a:r>
              <a:rPr lang="en-US" dirty="0" smtClean="0">
                <a:solidFill>
                  <a:srgbClr val="0070C0"/>
                </a:solidFill>
              </a:rPr>
              <a:t> 2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6100865" y="4837238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local 1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10233568" y="4820642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local 1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4547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Variable </a:t>
            </a:r>
            <a:r>
              <a:rPr lang="en-US" sz="4800" dirty="0" smtClean="0">
                <a:latin typeface="+mj-lt"/>
              </a:rPr>
              <a:t>Offsets</a:t>
            </a:r>
            <a:endParaRPr lang="en-US" sz="4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173018" y="1924667"/>
            <a:ext cx="4087198" cy="213554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 + y;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z;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" name="Rectangle 1"/>
          <p:cNvSpPr/>
          <p:nvPr/>
        </p:nvSpPr>
        <p:spPr>
          <a:xfrm>
            <a:off x="6169461" y="3557314"/>
            <a:ext cx="914400" cy="508820"/>
          </a:xfrm>
          <a:prstGeom prst="rect">
            <a:avLst/>
          </a:prstGeom>
          <a:solidFill>
            <a:schemeClr val="accent1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z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169461" y="1961516"/>
            <a:ext cx="914400" cy="508820"/>
          </a:xfrm>
          <a:prstGeom prst="rect">
            <a:avLst/>
          </a:prstGeom>
          <a:solidFill>
            <a:schemeClr val="accent1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28" name="Rectangle 27"/>
          <p:cNvSpPr/>
          <p:nvPr/>
        </p:nvSpPr>
        <p:spPr>
          <a:xfrm>
            <a:off x="6169461" y="2724309"/>
            <a:ext cx="914400" cy="508820"/>
          </a:xfrm>
          <a:prstGeom prst="rect">
            <a:avLst/>
          </a:prstGeom>
          <a:solidFill>
            <a:schemeClr val="accent1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633040" y="1961516"/>
            <a:ext cx="1026078" cy="508820"/>
          </a:xfrm>
          <a:prstGeom prst="rect">
            <a:avLst/>
          </a:prstGeom>
          <a:solidFill>
            <a:srgbClr val="92D050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param</a:t>
            </a:r>
            <a:r>
              <a:rPr lang="en-US" dirty="0" smtClean="0">
                <a:solidFill>
                  <a:schemeClr val="tx1"/>
                </a:solidFill>
              </a:rPr>
              <a:t>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9197431" y="1961516"/>
            <a:ext cx="1359516" cy="508820"/>
          </a:xfrm>
          <a:prstGeom prst="rect">
            <a:avLst/>
          </a:prstGeom>
          <a:solidFill>
            <a:srgbClr val="FF0000">
              <a:alpha val="3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0x08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ight Arrow 2"/>
          <p:cNvSpPr/>
          <p:nvPr/>
        </p:nvSpPr>
        <p:spPr>
          <a:xfrm>
            <a:off x="7231346" y="2188174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Right Arrow 34"/>
          <p:cNvSpPr/>
          <p:nvPr/>
        </p:nvSpPr>
        <p:spPr>
          <a:xfrm>
            <a:off x="7231345" y="2938085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Right Arrow 35"/>
          <p:cNvSpPr/>
          <p:nvPr/>
        </p:nvSpPr>
        <p:spPr>
          <a:xfrm>
            <a:off x="7231345" y="3755191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Right Arrow 36"/>
          <p:cNvSpPr/>
          <p:nvPr/>
        </p:nvSpPr>
        <p:spPr>
          <a:xfrm>
            <a:off x="8790820" y="2188174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Right Arrow 37"/>
          <p:cNvSpPr/>
          <p:nvPr/>
        </p:nvSpPr>
        <p:spPr>
          <a:xfrm>
            <a:off x="8790819" y="2938085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Right Arrow 38"/>
          <p:cNvSpPr/>
          <p:nvPr/>
        </p:nvSpPr>
        <p:spPr>
          <a:xfrm>
            <a:off x="8790819" y="3755191"/>
            <a:ext cx="265471" cy="8849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7633040" y="2718086"/>
            <a:ext cx="1026078" cy="508820"/>
          </a:xfrm>
          <a:prstGeom prst="rect">
            <a:avLst/>
          </a:prstGeom>
          <a:solidFill>
            <a:srgbClr val="92D050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param</a:t>
            </a:r>
            <a:r>
              <a:rPr lang="en-US" dirty="0" smtClean="0">
                <a:solidFill>
                  <a:schemeClr val="tx1"/>
                </a:solidFill>
              </a:rPr>
              <a:t>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7633040" y="3557314"/>
            <a:ext cx="1026078" cy="508820"/>
          </a:xfrm>
          <a:prstGeom prst="rect">
            <a:avLst/>
          </a:prstGeom>
          <a:solidFill>
            <a:srgbClr val="92D050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local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9197431" y="2727920"/>
            <a:ext cx="1359516" cy="508820"/>
          </a:xfrm>
          <a:prstGeom prst="rect">
            <a:avLst/>
          </a:prstGeom>
          <a:solidFill>
            <a:srgbClr val="FF0000">
              <a:alpha val="3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0x0c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9197431" y="3589271"/>
            <a:ext cx="1359516" cy="508820"/>
          </a:xfrm>
          <a:prstGeom prst="rect">
            <a:avLst/>
          </a:prstGeom>
          <a:solidFill>
            <a:srgbClr val="FF0000">
              <a:alpha val="3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- 0x04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1842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Variable </a:t>
            </a:r>
            <a:r>
              <a:rPr lang="en-US" sz="4800" dirty="0" smtClean="0">
                <a:latin typeface="+mj-lt"/>
              </a:rPr>
              <a:t>Offsets</a:t>
            </a:r>
            <a:endParaRPr lang="en-US" sz="4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146892" y="1915958"/>
            <a:ext cx="4339508" cy="330047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 + y;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(z &gt; 1)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 + 1;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Oval 8"/>
          <p:cNvSpPr/>
          <p:nvPr/>
        </p:nvSpPr>
        <p:spPr>
          <a:xfrm>
            <a:off x="7492234" y="1116214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0" name="Straight Arrow Connector 9"/>
          <p:cNvCxnSpPr>
            <a:stCxn id="9" idx="4"/>
            <a:endCxn id="50" idx="1"/>
          </p:cNvCxnSpPr>
          <p:nvPr/>
        </p:nvCxnSpPr>
        <p:spPr>
          <a:xfrm>
            <a:off x="8410831" y="1726703"/>
            <a:ext cx="540668" cy="19477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6636217" y="2999113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4" name="Straight Arrow Connector 13"/>
          <p:cNvCxnSpPr>
            <a:stCxn id="9" idx="4"/>
            <a:endCxn id="13" idx="0"/>
          </p:cNvCxnSpPr>
          <p:nvPr/>
        </p:nvCxnSpPr>
        <p:spPr>
          <a:xfrm flipH="1">
            <a:off x="7220624" y="1726703"/>
            <a:ext cx="1190207" cy="127241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7" idx="5"/>
            <a:endCxn id="22" idx="0"/>
          </p:cNvCxnSpPr>
          <p:nvPr/>
        </p:nvCxnSpPr>
        <p:spPr>
          <a:xfrm>
            <a:off x="8410831" y="4627727"/>
            <a:ext cx="366286" cy="3894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7" idx="3"/>
            <a:endCxn id="21" idx="0"/>
          </p:cNvCxnSpPr>
          <p:nvPr/>
        </p:nvCxnSpPr>
        <p:spPr>
          <a:xfrm flipH="1">
            <a:off x="7256053" y="4627727"/>
            <a:ext cx="401845" cy="3894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7501960" y="4097656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5955628" y="397909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9" name="Straight Arrow Connector 18"/>
          <p:cNvCxnSpPr>
            <a:stCxn id="13" idx="4"/>
            <a:endCxn id="18" idx="7"/>
          </p:cNvCxnSpPr>
          <p:nvPr/>
        </p:nvCxnSpPr>
        <p:spPr>
          <a:xfrm flipH="1">
            <a:off x="6864499" y="3621387"/>
            <a:ext cx="356125" cy="4833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3" idx="4"/>
            <a:endCxn id="17" idx="0"/>
          </p:cNvCxnSpPr>
          <p:nvPr/>
        </p:nvCxnSpPr>
        <p:spPr>
          <a:xfrm>
            <a:off x="7220624" y="3621387"/>
            <a:ext cx="813741" cy="4762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6723648" y="501721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8244712" y="501721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9616341" y="2717660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8" name="Straight Arrow Connector 27"/>
          <p:cNvCxnSpPr>
            <a:stCxn id="30" idx="5"/>
            <a:endCxn id="35" idx="0"/>
          </p:cNvCxnSpPr>
          <p:nvPr/>
        </p:nvCxnSpPr>
        <p:spPr>
          <a:xfrm>
            <a:off x="11207334" y="4119988"/>
            <a:ext cx="342209" cy="68283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30" idx="3"/>
            <a:endCxn id="34" idx="0"/>
          </p:cNvCxnSpPr>
          <p:nvPr/>
        </p:nvCxnSpPr>
        <p:spPr>
          <a:xfrm flipH="1">
            <a:off x="10151331" y="4119988"/>
            <a:ext cx="303070" cy="68283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10298463" y="358991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8857188" y="347135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27" idx="4"/>
            <a:endCxn id="31" idx="7"/>
          </p:cNvCxnSpPr>
          <p:nvPr/>
        </p:nvCxnSpPr>
        <p:spPr>
          <a:xfrm flipH="1">
            <a:off x="9766059" y="3339934"/>
            <a:ext cx="434689" cy="2570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7" idx="4"/>
            <a:endCxn id="30" idx="0"/>
          </p:cNvCxnSpPr>
          <p:nvPr/>
        </p:nvCxnSpPr>
        <p:spPr>
          <a:xfrm>
            <a:off x="10200748" y="3339934"/>
            <a:ext cx="630120" cy="24998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9618926" y="4802825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11017138" y="4802825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8780330" y="1830351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If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75" name="Straight Arrow Connector 74"/>
          <p:cNvCxnSpPr>
            <a:stCxn id="50" idx="4"/>
            <a:endCxn id="27" idx="1"/>
          </p:cNvCxnSpPr>
          <p:nvPr/>
        </p:nvCxnSpPr>
        <p:spPr>
          <a:xfrm>
            <a:off x="9364737" y="2452625"/>
            <a:ext cx="422773" cy="3561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9299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Variable </a:t>
            </a:r>
            <a:r>
              <a:rPr lang="en-US" sz="4800" dirty="0" smtClean="0">
                <a:latin typeface="+mj-lt"/>
              </a:rPr>
              <a:t>Offsets</a:t>
            </a:r>
            <a:endParaRPr lang="en-US" sz="4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146892" y="1915958"/>
            <a:ext cx="4339508" cy="330047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 + y;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(z &gt; 1)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 + 1;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Oval 8"/>
          <p:cNvSpPr/>
          <p:nvPr/>
        </p:nvSpPr>
        <p:spPr>
          <a:xfrm>
            <a:off x="7492234" y="1116214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0" name="Straight Arrow Connector 9"/>
          <p:cNvCxnSpPr>
            <a:stCxn id="9" idx="4"/>
            <a:endCxn id="50" idx="1"/>
          </p:cNvCxnSpPr>
          <p:nvPr/>
        </p:nvCxnSpPr>
        <p:spPr>
          <a:xfrm>
            <a:off x="8410831" y="1726703"/>
            <a:ext cx="540668" cy="19477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6636217" y="2999113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4" name="Straight Arrow Connector 13"/>
          <p:cNvCxnSpPr>
            <a:stCxn id="9" idx="4"/>
            <a:endCxn id="13" idx="0"/>
          </p:cNvCxnSpPr>
          <p:nvPr/>
        </p:nvCxnSpPr>
        <p:spPr>
          <a:xfrm flipH="1">
            <a:off x="7220624" y="1726703"/>
            <a:ext cx="1190207" cy="127241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7" idx="5"/>
            <a:endCxn id="22" idx="0"/>
          </p:cNvCxnSpPr>
          <p:nvPr/>
        </p:nvCxnSpPr>
        <p:spPr>
          <a:xfrm>
            <a:off x="8410831" y="4627727"/>
            <a:ext cx="366286" cy="3894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7" idx="3"/>
            <a:endCxn id="21" idx="0"/>
          </p:cNvCxnSpPr>
          <p:nvPr/>
        </p:nvCxnSpPr>
        <p:spPr>
          <a:xfrm flipH="1">
            <a:off x="7256053" y="4627727"/>
            <a:ext cx="401845" cy="3894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7501960" y="4097656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5955628" y="397909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9" name="Straight Arrow Connector 18"/>
          <p:cNvCxnSpPr>
            <a:stCxn id="13" idx="4"/>
            <a:endCxn id="18" idx="7"/>
          </p:cNvCxnSpPr>
          <p:nvPr/>
        </p:nvCxnSpPr>
        <p:spPr>
          <a:xfrm flipH="1">
            <a:off x="6864499" y="3621387"/>
            <a:ext cx="356125" cy="4833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3" idx="4"/>
            <a:endCxn id="17" idx="0"/>
          </p:cNvCxnSpPr>
          <p:nvPr/>
        </p:nvCxnSpPr>
        <p:spPr>
          <a:xfrm>
            <a:off x="7220624" y="3621387"/>
            <a:ext cx="813741" cy="4762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6723648" y="501721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8244712" y="501721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831638" y="5846858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param</a:t>
            </a:r>
            <a:r>
              <a:rPr lang="en-US" dirty="0" smtClean="0">
                <a:solidFill>
                  <a:srgbClr val="0070C0"/>
                </a:solidFill>
              </a:rPr>
              <a:t> 1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358174" y="5846858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param</a:t>
            </a:r>
            <a:r>
              <a:rPr lang="en-US" dirty="0" smtClean="0">
                <a:solidFill>
                  <a:srgbClr val="0070C0"/>
                </a:solidFill>
              </a:rPr>
              <a:t> 2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078743" y="4829864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local 1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9616341" y="2717660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8" name="Straight Arrow Connector 27"/>
          <p:cNvCxnSpPr>
            <a:stCxn id="30" idx="5"/>
            <a:endCxn id="35" idx="0"/>
          </p:cNvCxnSpPr>
          <p:nvPr/>
        </p:nvCxnSpPr>
        <p:spPr>
          <a:xfrm>
            <a:off x="11207334" y="4119988"/>
            <a:ext cx="342209" cy="68283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30" idx="3"/>
            <a:endCxn id="34" idx="0"/>
          </p:cNvCxnSpPr>
          <p:nvPr/>
        </p:nvCxnSpPr>
        <p:spPr>
          <a:xfrm flipH="1">
            <a:off x="10151331" y="4119988"/>
            <a:ext cx="303070" cy="68283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10298463" y="358991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8857188" y="347135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27" idx="4"/>
            <a:endCxn id="31" idx="7"/>
          </p:cNvCxnSpPr>
          <p:nvPr/>
        </p:nvCxnSpPr>
        <p:spPr>
          <a:xfrm flipH="1">
            <a:off x="9766059" y="3339934"/>
            <a:ext cx="434689" cy="2570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7" idx="4"/>
            <a:endCxn id="30" idx="0"/>
          </p:cNvCxnSpPr>
          <p:nvPr/>
        </p:nvCxnSpPr>
        <p:spPr>
          <a:xfrm>
            <a:off x="10200748" y="3339934"/>
            <a:ext cx="630120" cy="24998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9618926" y="4802825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11017138" y="4802825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9725112" y="5614357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param</a:t>
            </a:r>
            <a:r>
              <a:rPr lang="en-US" dirty="0" smtClean="0">
                <a:solidFill>
                  <a:srgbClr val="0070C0"/>
                </a:solidFill>
              </a:rPr>
              <a:t> 1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9027951" y="4282884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local 2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8780330" y="1830351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If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75" name="Straight Arrow Connector 74"/>
          <p:cNvCxnSpPr>
            <a:stCxn id="50" idx="4"/>
            <a:endCxn id="27" idx="1"/>
          </p:cNvCxnSpPr>
          <p:nvPr/>
        </p:nvCxnSpPr>
        <p:spPr>
          <a:xfrm>
            <a:off x="9364737" y="2452625"/>
            <a:ext cx="422773" cy="3561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0530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Field Offsets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How does an object of this class look in memory?</a:t>
            </a:r>
            <a:endParaRPr lang="en-US" sz="2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098205" y="2220748"/>
            <a:ext cx="3726344" cy="370978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Point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f(Point p)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0xaa;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p.y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0xbb;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28883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Field Offsets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How does an object of this class look in memory?</a:t>
            </a:r>
            <a:endParaRPr lang="en-US" sz="2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098205" y="2220748"/>
            <a:ext cx="3726344" cy="370978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Point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f(Point p)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0xaa;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p.y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0xbb;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6074238" y="3561806"/>
            <a:ext cx="5403655" cy="740228"/>
            <a:chOff x="5394969" y="3561806"/>
            <a:chExt cx="5403655" cy="740228"/>
          </a:xfrm>
        </p:grpSpPr>
        <p:grpSp>
          <p:nvGrpSpPr>
            <p:cNvPr id="3" name="Group 2"/>
            <p:cNvGrpSpPr/>
            <p:nvPr/>
          </p:nvGrpSpPr>
          <p:grpSpPr>
            <a:xfrm>
              <a:off x="6749147" y="3561806"/>
              <a:ext cx="2695299" cy="740228"/>
              <a:chOff x="6749147" y="3561806"/>
              <a:chExt cx="2695299" cy="740228"/>
            </a:xfrm>
          </p:grpSpPr>
          <p:sp>
            <p:nvSpPr>
              <p:cNvPr id="2" name="Rectangle 1"/>
              <p:cNvSpPr/>
              <p:nvPr/>
            </p:nvSpPr>
            <p:spPr>
              <a:xfrm>
                <a:off x="6749147" y="3561806"/>
                <a:ext cx="1349828" cy="740228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  <a:alpha val="39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0xaa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8094618" y="3561806"/>
                <a:ext cx="1349828" cy="740228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  <a:alpha val="39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0xbb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Rectangle 11"/>
            <p:cNvSpPr/>
            <p:nvPr/>
          </p:nvSpPr>
          <p:spPr>
            <a:xfrm>
              <a:off x="9448796" y="3561806"/>
              <a:ext cx="1349828" cy="740228"/>
            </a:xfrm>
            <a:prstGeom prst="rect">
              <a:avLst/>
            </a:prstGeom>
            <a:solidFill>
              <a:schemeClr val="tx1">
                <a:lumMod val="65000"/>
                <a:lumOff val="35000"/>
                <a:alpha val="39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…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394969" y="3561806"/>
              <a:ext cx="1349828" cy="740228"/>
            </a:xfrm>
            <a:prstGeom prst="rect">
              <a:avLst/>
            </a:prstGeom>
            <a:solidFill>
              <a:schemeClr val="tx1">
                <a:lumMod val="65000"/>
                <a:lumOff val="35000"/>
                <a:alpha val="39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…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Left Brace 18"/>
          <p:cNvSpPr/>
          <p:nvPr/>
        </p:nvSpPr>
        <p:spPr>
          <a:xfrm rot="5400000">
            <a:off x="6596744" y="2807819"/>
            <a:ext cx="296091" cy="1071147"/>
          </a:xfrm>
          <a:prstGeom prst="leftBrace">
            <a:avLst>
              <a:gd name="adj1" fmla="val 8333"/>
              <a:gd name="adj2" fmla="val 48795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6326786" y="2790831"/>
            <a:ext cx="134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 bytes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203374" y="5097764"/>
            <a:ext cx="13498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</a:t>
            </a:r>
            <a:r>
              <a:rPr lang="en-US" sz="2400" dirty="0" smtClean="0"/>
              <a:t>:</a:t>
            </a:r>
            <a:endParaRPr lang="en-US" sz="2400" dirty="0"/>
          </a:p>
        </p:txBody>
      </p:sp>
      <p:sp>
        <p:nvSpPr>
          <p:cNvPr id="22" name="Rectangle 21"/>
          <p:cNvSpPr/>
          <p:nvPr/>
        </p:nvSpPr>
        <p:spPr>
          <a:xfrm>
            <a:off x="5738947" y="4958483"/>
            <a:ext cx="1349828" cy="740228"/>
          </a:xfrm>
          <a:prstGeom prst="rect">
            <a:avLst/>
          </a:prstGeom>
          <a:solidFill>
            <a:schemeClr val="tx1">
              <a:lumMod val="65000"/>
              <a:lumOff val="35000"/>
              <a:alpha val="3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0x1004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>
            <a:stCxn id="22" idx="0"/>
          </p:cNvCxnSpPr>
          <p:nvPr/>
        </p:nvCxnSpPr>
        <p:spPr>
          <a:xfrm flipV="1">
            <a:off x="6413861" y="4372403"/>
            <a:ext cx="975369" cy="58608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950470" y="3701087"/>
            <a:ext cx="1219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0x1000: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57856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Field Offsets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How does an object of this class look in memory?</a:t>
            </a:r>
            <a:endParaRPr lang="en-US" sz="2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098205" y="2220748"/>
            <a:ext cx="3726344" cy="370978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Point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f(Point p)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0xaa;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p.y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0xbb;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271685" y="2675258"/>
            <a:ext cx="464312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&lt;prologue&gt;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$t0, 8($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$t1,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0xaa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t1, 0($t0)</a:t>
            </a:r>
          </a:p>
          <a:p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$t1,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0xbb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$t1,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4($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t0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&lt;epilogue&gt;</a:t>
            </a:r>
          </a:p>
        </p:txBody>
      </p:sp>
    </p:spTree>
    <p:extLst>
      <p:ext uri="{BB962C8B-B14F-4D97-AF65-F5344CB8AC3E}">
        <p14:creationId xmlns:p14="http://schemas.microsoft.com/office/powerpoint/2010/main" val="33756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Symbol </a:t>
            </a:r>
            <a:r>
              <a:rPr lang="en-US" sz="4800" dirty="0" smtClean="0">
                <a:latin typeface="+mj-lt"/>
              </a:rPr>
              <a:t>Table Construction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Identifier declaration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Insert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Identifier reference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Lookup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When visiting a new block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Enter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When leaving a block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Exit</a:t>
            </a:r>
            <a:endParaRPr lang="en-US" sz="28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43051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Field Offsets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How does an object of this class look in memory?</a:t>
            </a:r>
            <a:endParaRPr lang="en-US" sz="2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098205" y="2220748"/>
            <a:ext cx="3726344" cy="370978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Point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f(Point p)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0xaa;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p.y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0xbb;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271685" y="2675258"/>
            <a:ext cx="464312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&lt;prologue&gt;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$t0, 8($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2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$t1, </a:t>
            </a:r>
            <a:r>
              <a:rPr lang="en-US" sz="22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0xaa</a:t>
            </a:r>
            <a:endParaRPr lang="en-US" sz="22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2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2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t1, 0($t0)</a:t>
            </a:r>
          </a:p>
          <a:p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$t1,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0xbb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$t1,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4($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t0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&lt;epilogue&gt;</a:t>
            </a:r>
          </a:p>
        </p:txBody>
      </p:sp>
    </p:spTree>
    <p:extLst>
      <p:ext uri="{BB962C8B-B14F-4D97-AF65-F5344CB8AC3E}">
        <p14:creationId xmlns:p14="http://schemas.microsoft.com/office/powerpoint/2010/main" val="2045208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Field Offsets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How does an object of this class look in memory?</a:t>
            </a:r>
            <a:endParaRPr lang="en-US" sz="2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098205" y="2220748"/>
            <a:ext cx="3726344" cy="370978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Point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f(Point p)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0xaa;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p.y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0xbb;</a:t>
            </a:r>
            <a:endParaRPr lang="en-US" sz="24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271685" y="2675258"/>
            <a:ext cx="464312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&lt;prologue&gt;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$t0, 8($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$t1,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0xaa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t1, 0($t0)</a:t>
            </a:r>
          </a:p>
          <a:p>
            <a:r>
              <a:rPr lang="en-US" sz="22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$t1, </a:t>
            </a:r>
            <a:r>
              <a:rPr lang="en-US" sz="22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0xbb</a:t>
            </a:r>
            <a:endParaRPr lang="en-US" sz="22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$t1, </a:t>
            </a:r>
            <a:r>
              <a:rPr lang="en-US" sz="22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4($</a:t>
            </a:r>
            <a:r>
              <a:rPr lang="en-US" sz="2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</a:t>
            </a:r>
            <a:r>
              <a:rPr lang="en-US" sz="22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2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&lt;epilogue&gt;</a:t>
            </a:r>
          </a:p>
        </p:txBody>
      </p:sp>
    </p:spTree>
    <p:extLst>
      <p:ext uri="{BB962C8B-B14F-4D97-AF65-F5344CB8AC3E}">
        <p14:creationId xmlns:p14="http://schemas.microsoft.com/office/powerpoint/2010/main" val="3183385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Field Offsets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Each class field should have an index</a:t>
            </a:r>
            <a:endParaRPr lang="en-US" sz="2800" dirty="0">
              <a:latin typeface="+mj-lt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098205" y="2220748"/>
            <a:ext cx="3726344" cy="370978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Point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f(Point p)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0xaa;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p.y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0xbb;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Oval 8"/>
          <p:cNvSpPr/>
          <p:nvPr/>
        </p:nvSpPr>
        <p:spPr>
          <a:xfrm>
            <a:off x="7909238" y="1033062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0" name="Straight Arrow Connector 9"/>
          <p:cNvCxnSpPr>
            <a:stCxn id="9" idx="4"/>
            <a:endCxn id="11" idx="0"/>
          </p:cNvCxnSpPr>
          <p:nvPr/>
        </p:nvCxnSpPr>
        <p:spPr>
          <a:xfrm flipH="1">
            <a:off x="8634447" y="1822771"/>
            <a:ext cx="1" cy="34395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7715850" y="2166723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2" name="Straight Arrow Connector 11"/>
          <p:cNvCxnSpPr>
            <a:stCxn id="11" idx="4"/>
            <a:endCxn id="32" idx="0"/>
          </p:cNvCxnSpPr>
          <p:nvPr/>
        </p:nvCxnSpPr>
        <p:spPr>
          <a:xfrm>
            <a:off x="8634447" y="2777212"/>
            <a:ext cx="1871607" cy="2814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6696156" y="3058676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11" idx="4"/>
            <a:endCxn id="15" idx="0"/>
          </p:cNvCxnSpPr>
          <p:nvPr/>
        </p:nvCxnSpPr>
        <p:spPr>
          <a:xfrm flipH="1">
            <a:off x="7280563" y="2777212"/>
            <a:ext cx="1353884" cy="2814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5694366" y="384094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p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>
            <a:stCxn id="15" idx="4"/>
            <a:endCxn id="21" idx="7"/>
          </p:cNvCxnSpPr>
          <p:nvPr/>
        </p:nvCxnSpPr>
        <p:spPr>
          <a:xfrm flipH="1">
            <a:off x="6603237" y="3680950"/>
            <a:ext cx="677326" cy="2856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5" idx="4"/>
            <a:endCxn id="29" idx="0"/>
          </p:cNvCxnSpPr>
          <p:nvPr/>
        </p:nvCxnSpPr>
        <p:spPr>
          <a:xfrm>
            <a:off x="7280563" y="3680950"/>
            <a:ext cx="718393" cy="15999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5694365" y="492169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7" name="Straight Arrow Connector 26"/>
          <p:cNvCxnSpPr>
            <a:stCxn id="21" idx="4"/>
            <a:endCxn id="26" idx="0"/>
          </p:cNvCxnSpPr>
          <p:nvPr/>
        </p:nvCxnSpPr>
        <p:spPr>
          <a:xfrm flipH="1">
            <a:off x="6226770" y="4699090"/>
            <a:ext cx="1" cy="2226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7466551" y="384094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0xaa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9921647" y="3058676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8919857" y="384094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p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32" idx="4"/>
            <a:endCxn id="33" idx="7"/>
          </p:cNvCxnSpPr>
          <p:nvPr/>
        </p:nvCxnSpPr>
        <p:spPr>
          <a:xfrm flipH="1">
            <a:off x="9828728" y="3680950"/>
            <a:ext cx="677326" cy="2856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2" idx="4"/>
            <a:endCxn id="38" idx="0"/>
          </p:cNvCxnSpPr>
          <p:nvPr/>
        </p:nvCxnSpPr>
        <p:spPr>
          <a:xfrm>
            <a:off x="10506054" y="3680950"/>
            <a:ext cx="718393" cy="15999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8919856" y="492169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7" name="Straight Arrow Connector 36"/>
          <p:cNvCxnSpPr>
            <a:stCxn id="33" idx="4"/>
            <a:endCxn id="36" idx="0"/>
          </p:cNvCxnSpPr>
          <p:nvPr/>
        </p:nvCxnSpPr>
        <p:spPr>
          <a:xfrm flipH="1">
            <a:off x="9452261" y="4699090"/>
            <a:ext cx="1" cy="2226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10692042" y="384094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0xaa</a:t>
            </a:r>
            <a:endParaRPr lang="en-US" sz="1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3303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Field Offsets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Each class field should have an index</a:t>
            </a:r>
            <a:endParaRPr lang="en-US" sz="2800" dirty="0">
              <a:latin typeface="+mj-lt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098205" y="2220748"/>
            <a:ext cx="3726344" cy="370978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Point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f(Point p)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0xaa;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p.y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0xbb;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Oval 8"/>
          <p:cNvSpPr/>
          <p:nvPr/>
        </p:nvSpPr>
        <p:spPr>
          <a:xfrm>
            <a:off x="7909238" y="1033062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0" name="Straight Arrow Connector 9"/>
          <p:cNvCxnSpPr>
            <a:stCxn id="9" idx="4"/>
            <a:endCxn id="11" idx="0"/>
          </p:cNvCxnSpPr>
          <p:nvPr/>
        </p:nvCxnSpPr>
        <p:spPr>
          <a:xfrm flipH="1">
            <a:off x="8634447" y="1822771"/>
            <a:ext cx="1" cy="34395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7715850" y="2166723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2" name="Straight Arrow Connector 11"/>
          <p:cNvCxnSpPr>
            <a:stCxn id="11" idx="4"/>
            <a:endCxn id="32" idx="0"/>
          </p:cNvCxnSpPr>
          <p:nvPr/>
        </p:nvCxnSpPr>
        <p:spPr>
          <a:xfrm>
            <a:off x="8634447" y="2777212"/>
            <a:ext cx="1871607" cy="2814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6696156" y="3058676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11" idx="4"/>
            <a:endCxn id="15" idx="0"/>
          </p:cNvCxnSpPr>
          <p:nvPr/>
        </p:nvCxnSpPr>
        <p:spPr>
          <a:xfrm flipH="1">
            <a:off x="7280563" y="2777212"/>
            <a:ext cx="1353884" cy="2814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5694366" y="384094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p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>
            <a:stCxn id="15" idx="4"/>
            <a:endCxn id="21" idx="7"/>
          </p:cNvCxnSpPr>
          <p:nvPr/>
        </p:nvCxnSpPr>
        <p:spPr>
          <a:xfrm flipH="1">
            <a:off x="6603237" y="3680950"/>
            <a:ext cx="677326" cy="2856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5" idx="4"/>
            <a:endCxn id="29" idx="0"/>
          </p:cNvCxnSpPr>
          <p:nvPr/>
        </p:nvCxnSpPr>
        <p:spPr>
          <a:xfrm>
            <a:off x="7280563" y="3680950"/>
            <a:ext cx="718393" cy="15999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5694365" y="492169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7" name="Straight Arrow Connector 26"/>
          <p:cNvCxnSpPr>
            <a:stCxn id="21" idx="4"/>
            <a:endCxn id="26" idx="0"/>
          </p:cNvCxnSpPr>
          <p:nvPr/>
        </p:nvCxnSpPr>
        <p:spPr>
          <a:xfrm flipH="1">
            <a:off x="6226770" y="4699090"/>
            <a:ext cx="1" cy="2226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7466551" y="384094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0xaa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9921647" y="3058676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8919857" y="384094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p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32" idx="4"/>
            <a:endCxn id="33" idx="7"/>
          </p:cNvCxnSpPr>
          <p:nvPr/>
        </p:nvCxnSpPr>
        <p:spPr>
          <a:xfrm flipH="1">
            <a:off x="9828728" y="3680950"/>
            <a:ext cx="677326" cy="2856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2" idx="4"/>
            <a:endCxn id="38" idx="0"/>
          </p:cNvCxnSpPr>
          <p:nvPr/>
        </p:nvCxnSpPr>
        <p:spPr>
          <a:xfrm>
            <a:off x="10506054" y="3680950"/>
            <a:ext cx="718393" cy="15999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8919856" y="492169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7" name="Straight Arrow Connector 36"/>
          <p:cNvCxnSpPr>
            <a:stCxn id="33" idx="4"/>
            <a:endCxn id="36" idx="0"/>
          </p:cNvCxnSpPr>
          <p:nvPr/>
        </p:nvCxnSpPr>
        <p:spPr>
          <a:xfrm flipH="1">
            <a:off x="9452261" y="4699090"/>
            <a:ext cx="1" cy="2226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10692042" y="384094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0xaa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807903" y="5817775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index </a:t>
            </a:r>
            <a:r>
              <a:rPr lang="en-US" dirty="0">
                <a:solidFill>
                  <a:srgbClr val="0070C0"/>
                </a:solidFill>
              </a:rPr>
              <a:t>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059520" y="5779839"/>
            <a:ext cx="9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index 1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8897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Type Sizes</a:t>
            </a:r>
            <a:endParaRPr lang="en-US" sz="4800" dirty="0">
              <a:latin typeface="+mj-lt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098204" y="1907241"/>
            <a:ext cx="4701705" cy="317856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Point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Point p = new Point;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985788" y="1845887"/>
            <a:ext cx="464312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&lt;prologue&gt;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4</a:t>
            </a: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$t0, 0($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$v0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-4($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&lt;epilogue&gt;</a:t>
            </a:r>
          </a:p>
        </p:txBody>
      </p:sp>
    </p:spTree>
    <p:extLst>
      <p:ext uri="{BB962C8B-B14F-4D97-AF65-F5344CB8AC3E}">
        <p14:creationId xmlns:p14="http://schemas.microsoft.com/office/powerpoint/2010/main" val="3531296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Type Sizes</a:t>
            </a:r>
            <a:endParaRPr lang="en-US" sz="4800" dirty="0">
              <a:latin typeface="+mj-lt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098204" y="1907241"/>
            <a:ext cx="4701705" cy="317856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Point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Point p = new Point;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985788" y="1845887"/>
            <a:ext cx="464312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&lt;prologue&gt;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sz="24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4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$t0, 0($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$v0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-4($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&lt;epilogue&gt;</a:t>
            </a:r>
          </a:p>
        </p:txBody>
      </p:sp>
    </p:spTree>
    <p:extLst>
      <p:ext uri="{BB962C8B-B14F-4D97-AF65-F5344CB8AC3E}">
        <p14:creationId xmlns:p14="http://schemas.microsoft.com/office/powerpoint/2010/main" val="2775842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Type Sizes</a:t>
            </a:r>
            <a:endParaRPr lang="en-US" sz="4800" dirty="0">
              <a:latin typeface="+mj-lt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098204" y="1907241"/>
            <a:ext cx="4701705" cy="317856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Point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string name;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Point p = new Point;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985788" y="1845887"/>
            <a:ext cx="464312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&lt;prologue&gt;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endParaRPr lang="en-US" sz="24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4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$t0, 0($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$v0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-4($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&lt;epilogue&gt;</a:t>
            </a:r>
          </a:p>
        </p:txBody>
      </p:sp>
    </p:spTree>
    <p:extLst>
      <p:ext uri="{BB962C8B-B14F-4D97-AF65-F5344CB8AC3E}">
        <p14:creationId xmlns:p14="http://schemas.microsoft.com/office/powerpoint/2010/main" val="1651173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Type Sizes</a:t>
            </a:r>
            <a:endParaRPr lang="en-US" sz="4800" dirty="0">
              <a:latin typeface="+mj-lt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098204" y="1907241"/>
            <a:ext cx="4701705" cy="317856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Point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string name;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Point p = new Point;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985788" y="1845887"/>
            <a:ext cx="464312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&lt;prologue&gt;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endParaRPr lang="en-US" sz="24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4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$t0, 0($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$v0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-4($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&lt;epilogue&gt;</a:t>
            </a:r>
          </a:p>
        </p:txBody>
      </p:sp>
    </p:spTree>
    <p:extLst>
      <p:ext uri="{BB962C8B-B14F-4D97-AF65-F5344CB8AC3E}">
        <p14:creationId xmlns:p14="http://schemas.microsoft.com/office/powerpoint/2010/main" val="491218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84039" y="455651"/>
            <a:ext cx="3926645" cy="2603023"/>
          </a:xfrm>
          <a:prstGeom prst="roundRect">
            <a:avLst>
              <a:gd name="adj" fmla="val 561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 = 2;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a = “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”;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22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7904032" y="3531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Function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foo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5" name="Straight Arrow Connector 14"/>
          <p:cNvCxnSpPr>
            <a:stCxn id="14" idx="4"/>
            <a:endCxn id="16" idx="0"/>
          </p:cNvCxnSpPr>
          <p:nvPr/>
        </p:nvCxnSpPr>
        <p:spPr>
          <a:xfrm>
            <a:off x="8629242" y="1142853"/>
            <a:ext cx="1184367" cy="42139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8895012" y="1564245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Statements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7" name="Straight Arrow Connector 16"/>
          <p:cNvCxnSpPr>
            <a:stCxn id="16" idx="4"/>
          </p:cNvCxnSpPr>
          <p:nvPr/>
        </p:nvCxnSpPr>
        <p:spPr>
          <a:xfrm>
            <a:off x="9813609" y="2353954"/>
            <a:ext cx="0" cy="354405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5529281" y="1527009"/>
            <a:ext cx="1653229" cy="86418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Type</a:t>
            </a:r>
            <a:endParaRPr lang="en-US" sz="2000" dirty="0">
              <a:solidFill>
                <a:schemeClr val="tx1"/>
              </a:solidFill>
            </a:endParaRPr>
          </a:p>
          <a:p>
            <a:pPr algn="ctr"/>
            <a:r>
              <a:rPr lang="en-US" sz="2000" dirty="0" err="1">
                <a:solidFill>
                  <a:srgbClr val="C00000"/>
                </a:solidFill>
              </a:rPr>
              <a:t>v</a:t>
            </a:r>
            <a:r>
              <a:rPr lang="en-US" sz="2000" dirty="0" err="1" smtClean="0">
                <a:solidFill>
                  <a:srgbClr val="C00000"/>
                </a:solidFill>
              </a:rPr>
              <a:t>oid,int</a:t>
            </a:r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7479895" y="1527009"/>
            <a:ext cx="1232949" cy="86418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r>
              <a:rPr lang="en-US" sz="2000" dirty="0" err="1" smtClean="0">
                <a:solidFill>
                  <a:schemeClr val="tx1"/>
                </a:solidFill>
              </a:rPr>
              <a:t>Param</a:t>
            </a:r>
            <a:endParaRPr lang="en-US" sz="2000" dirty="0">
              <a:solidFill>
                <a:schemeClr val="tx1"/>
              </a:solidFill>
            </a:endParaRPr>
          </a:p>
          <a:p>
            <a:pPr algn="ctr"/>
            <a:r>
              <a:rPr lang="en-US" sz="2000" dirty="0" smtClean="0">
                <a:solidFill>
                  <a:srgbClr val="C00000"/>
                </a:solidFill>
              </a:rPr>
              <a:t>x</a:t>
            </a:r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7479895" y="2626567"/>
            <a:ext cx="1232949" cy="86418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Type</a:t>
            </a:r>
            <a:endParaRPr lang="en-US" sz="2000" dirty="0">
              <a:solidFill>
                <a:schemeClr val="tx1"/>
              </a:solidFill>
            </a:endParaRPr>
          </a:p>
          <a:p>
            <a:pPr algn="ctr"/>
            <a:r>
              <a:rPr lang="en-US" sz="2000" dirty="0" err="1" smtClean="0">
                <a:solidFill>
                  <a:srgbClr val="C00000"/>
                </a:solidFill>
              </a:rPr>
              <a:t>int</a:t>
            </a:r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endParaRPr lang="en-US" sz="2000" dirty="0">
              <a:solidFill>
                <a:srgbClr val="C00000"/>
              </a:solidFill>
            </a:endParaRPr>
          </a:p>
        </p:txBody>
      </p:sp>
      <p:cxnSp>
        <p:nvCxnSpPr>
          <p:cNvPr id="28" name="Straight Arrow Connector 27"/>
          <p:cNvCxnSpPr>
            <a:stCxn id="14" idx="4"/>
            <a:endCxn id="25" idx="0"/>
          </p:cNvCxnSpPr>
          <p:nvPr/>
        </p:nvCxnSpPr>
        <p:spPr>
          <a:xfrm flipH="1">
            <a:off x="8096370" y="1142853"/>
            <a:ext cx="532872" cy="3841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4" idx="4"/>
            <a:endCxn id="23" idx="0"/>
          </p:cNvCxnSpPr>
          <p:nvPr/>
        </p:nvCxnSpPr>
        <p:spPr>
          <a:xfrm flipH="1">
            <a:off x="6355896" y="1142853"/>
            <a:ext cx="2273346" cy="3841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5" idx="4"/>
            <a:endCxn id="27" idx="0"/>
          </p:cNvCxnSpPr>
          <p:nvPr/>
        </p:nvCxnSpPr>
        <p:spPr>
          <a:xfrm>
            <a:off x="8096370" y="2391190"/>
            <a:ext cx="0" cy="2353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0789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84039" y="455651"/>
            <a:ext cx="3926645" cy="2603023"/>
          </a:xfrm>
          <a:prstGeom prst="roundRect">
            <a:avLst>
              <a:gd name="adj" fmla="val 561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 = 2;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a = “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”;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22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7904032" y="353144"/>
            <a:ext cx="1450419" cy="789709"/>
          </a:xfrm>
          <a:prstGeom prst="ellipse">
            <a:avLst/>
          </a:prstGeom>
          <a:solidFill>
            <a:srgbClr val="C00000">
              <a:alpha val="34000"/>
            </a:srgb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Function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foo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5" name="Straight Arrow Connector 14"/>
          <p:cNvCxnSpPr>
            <a:stCxn id="14" idx="4"/>
            <a:endCxn id="16" idx="0"/>
          </p:cNvCxnSpPr>
          <p:nvPr/>
        </p:nvCxnSpPr>
        <p:spPr>
          <a:xfrm>
            <a:off x="8629242" y="1142853"/>
            <a:ext cx="1184367" cy="42139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8895012" y="1564245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Statements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7" name="Straight Arrow Connector 16"/>
          <p:cNvCxnSpPr>
            <a:stCxn id="16" idx="4"/>
          </p:cNvCxnSpPr>
          <p:nvPr/>
        </p:nvCxnSpPr>
        <p:spPr>
          <a:xfrm>
            <a:off x="9813609" y="2353954"/>
            <a:ext cx="0" cy="354405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5529281" y="1527009"/>
            <a:ext cx="1653229" cy="86418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Type</a:t>
            </a:r>
            <a:endParaRPr lang="en-US" sz="2000" dirty="0">
              <a:solidFill>
                <a:schemeClr val="tx1"/>
              </a:solidFill>
            </a:endParaRPr>
          </a:p>
          <a:p>
            <a:pPr algn="ctr"/>
            <a:r>
              <a:rPr lang="en-US" sz="2000" dirty="0" err="1">
                <a:solidFill>
                  <a:srgbClr val="C00000"/>
                </a:solidFill>
              </a:rPr>
              <a:t>v</a:t>
            </a:r>
            <a:r>
              <a:rPr lang="en-US" sz="2000" dirty="0" err="1" smtClean="0">
                <a:solidFill>
                  <a:srgbClr val="C00000"/>
                </a:solidFill>
              </a:rPr>
              <a:t>oid,int</a:t>
            </a:r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7479895" y="1527009"/>
            <a:ext cx="1232949" cy="86418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r>
              <a:rPr lang="en-US" sz="2000" dirty="0" err="1" smtClean="0">
                <a:solidFill>
                  <a:schemeClr val="tx1"/>
                </a:solidFill>
              </a:rPr>
              <a:t>Param</a:t>
            </a:r>
            <a:endParaRPr lang="en-US" sz="2000" dirty="0">
              <a:solidFill>
                <a:schemeClr val="tx1"/>
              </a:solidFill>
            </a:endParaRPr>
          </a:p>
          <a:p>
            <a:pPr algn="ctr"/>
            <a:r>
              <a:rPr lang="en-US" sz="2000" dirty="0" smtClean="0">
                <a:solidFill>
                  <a:srgbClr val="C00000"/>
                </a:solidFill>
              </a:rPr>
              <a:t>x</a:t>
            </a:r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7479895" y="2626567"/>
            <a:ext cx="1232949" cy="86418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Type</a:t>
            </a:r>
            <a:endParaRPr lang="en-US" sz="2000" dirty="0">
              <a:solidFill>
                <a:schemeClr val="tx1"/>
              </a:solidFill>
            </a:endParaRPr>
          </a:p>
          <a:p>
            <a:pPr algn="ctr"/>
            <a:r>
              <a:rPr lang="en-US" sz="2000" dirty="0" err="1" smtClean="0">
                <a:solidFill>
                  <a:srgbClr val="C00000"/>
                </a:solidFill>
              </a:rPr>
              <a:t>int</a:t>
            </a:r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endParaRPr lang="en-US" sz="2000" dirty="0">
              <a:solidFill>
                <a:srgbClr val="C00000"/>
              </a:solidFill>
            </a:endParaRPr>
          </a:p>
        </p:txBody>
      </p:sp>
      <p:cxnSp>
        <p:nvCxnSpPr>
          <p:cNvPr id="28" name="Straight Arrow Connector 27"/>
          <p:cNvCxnSpPr>
            <a:stCxn id="14" idx="4"/>
            <a:endCxn id="25" idx="0"/>
          </p:cNvCxnSpPr>
          <p:nvPr/>
        </p:nvCxnSpPr>
        <p:spPr>
          <a:xfrm flipH="1">
            <a:off x="8096370" y="1142853"/>
            <a:ext cx="532872" cy="3841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4" idx="4"/>
            <a:endCxn id="23" idx="0"/>
          </p:cNvCxnSpPr>
          <p:nvPr/>
        </p:nvCxnSpPr>
        <p:spPr>
          <a:xfrm flipH="1">
            <a:off x="6355896" y="1142853"/>
            <a:ext cx="2273346" cy="3841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5" idx="4"/>
            <a:endCxn id="27" idx="0"/>
          </p:cNvCxnSpPr>
          <p:nvPr/>
        </p:nvCxnSpPr>
        <p:spPr>
          <a:xfrm>
            <a:off x="8096370" y="2391190"/>
            <a:ext cx="0" cy="2353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1460053"/>
              </p:ext>
            </p:extLst>
          </p:nvPr>
        </p:nvGraphicFramePr>
        <p:xfrm>
          <a:off x="684039" y="3593724"/>
          <a:ext cx="2956144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void,int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function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sp>
        <p:nvSpPr>
          <p:cNvPr id="18" name="Right Arrow 17"/>
          <p:cNvSpPr/>
          <p:nvPr/>
        </p:nvSpPr>
        <p:spPr>
          <a:xfrm>
            <a:off x="268426" y="627092"/>
            <a:ext cx="278674" cy="172141"/>
          </a:xfrm>
          <a:prstGeom prst="rightArrow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823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84039" y="455651"/>
            <a:ext cx="3926645" cy="2603023"/>
          </a:xfrm>
          <a:prstGeom prst="roundRect">
            <a:avLst>
              <a:gd name="adj" fmla="val 561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 = 2;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a = “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”;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22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7904032" y="3531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Function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foo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5" name="Straight Arrow Connector 14"/>
          <p:cNvCxnSpPr>
            <a:stCxn id="14" idx="4"/>
            <a:endCxn id="16" idx="0"/>
          </p:cNvCxnSpPr>
          <p:nvPr/>
        </p:nvCxnSpPr>
        <p:spPr>
          <a:xfrm>
            <a:off x="8629242" y="1142853"/>
            <a:ext cx="1184367" cy="42139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8895012" y="1564245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Statements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7" name="Straight Arrow Connector 16"/>
          <p:cNvCxnSpPr>
            <a:stCxn id="16" idx="4"/>
          </p:cNvCxnSpPr>
          <p:nvPr/>
        </p:nvCxnSpPr>
        <p:spPr>
          <a:xfrm>
            <a:off x="9813609" y="2353954"/>
            <a:ext cx="0" cy="354405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5529281" y="1527009"/>
            <a:ext cx="1653229" cy="86418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Type</a:t>
            </a:r>
            <a:endParaRPr lang="en-US" sz="2000" dirty="0">
              <a:solidFill>
                <a:schemeClr val="tx1"/>
              </a:solidFill>
            </a:endParaRPr>
          </a:p>
          <a:p>
            <a:pPr algn="ctr"/>
            <a:r>
              <a:rPr lang="en-US" sz="2000" dirty="0" err="1">
                <a:solidFill>
                  <a:srgbClr val="C00000"/>
                </a:solidFill>
              </a:rPr>
              <a:t>v</a:t>
            </a:r>
            <a:r>
              <a:rPr lang="en-US" sz="2000" dirty="0" err="1" smtClean="0">
                <a:solidFill>
                  <a:srgbClr val="C00000"/>
                </a:solidFill>
              </a:rPr>
              <a:t>oid,int</a:t>
            </a:r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7479895" y="1527009"/>
            <a:ext cx="1232949" cy="864181"/>
          </a:xfrm>
          <a:prstGeom prst="ellipse">
            <a:avLst/>
          </a:prstGeom>
          <a:solidFill>
            <a:srgbClr val="C00000">
              <a:alpha val="34000"/>
            </a:srgb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r>
              <a:rPr lang="en-US" sz="2000" dirty="0" err="1" smtClean="0">
                <a:solidFill>
                  <a:schemeClr val="tx1"/>
                </a:solidFill>
              </a:rPr>
              <a:t>Param</a:t>
            </a:r>
            <a:endParaRPr lang="en-US" sz="2000" dirty="0">
              <a:solidFill>
                <a:schemeClr val="tx1"/>
              </a:solidFill>
            </a:endParaRPr>
          </a:p>
          <a:p>
            <a:pPr algn="ctr"/>
            <a:r>
              <a:rPr lang="en-US" sz="2000" dirty="0" smtClean="0">
                <a:solidFill>
                  <a:srgbClr val="C00000"/>
                </a:solidFill>
              </a:rPr>
              <a:t>x</a:t>
            </a:r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7479895" y="2626567"/>
            <a:ext cx="1232949" cy="86418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Type</a:t>
            </a:r>
            <a:endParaRPr lang="en-US" sz="2000" dirty="0">
              <a:solidFill>
                <a:schemeClr val="tx1"/>
              </a:solidFill>
            </a:endParaRPr>
          </a:p>
          <a:p>
            <a:pPr algn="ctr"/>
            <a:r>
              <a:rPr lang="en-US" sz="2000" dirty="0" err="1" smtClean="0">
                <a:solidFill>
                  <a:srgbClr val="C00000"/>
                </a:solidFill>
              </a:rPr>
              <a:t>int</a:t>
            </a:r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endParaRPr lang="en-US" sz="2000" dirty="0">
              <a:solidFill>
                <a:srgbClr val="C00000"/>
              </a:solidFill>
            </a:endParaRPr>
          </a:p>
        </p:txBody>
      </p:sp>
      <p:cxnSp>
        <p:nvCxnSpPr>
          <p:cNvPr id="28" name="Straight Arrow Connector 27"/>
          <p:cNvCxnSpPr>
            <a:stCxn id="14" idx="4"/>
            <a:endCxn id="25" idx="0"/>
          </p:cNvCxnSpPr>
          <p:nvPr/>
        </p:nvCxnSpPr>
        <p:spPr>
          <a:xfrm flipH="1">
            <a:off x="8096370" y="1142853"/>
            <a:ext cx="532872" cy="3841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4" idx="4"/>
            <a:endCxn id="23" idx="0"/>
          </p:cNvCxnSpPr>
          <p:nvPr/>
        </p:nvCxnSpPr>
        <p:spPr>
          <a:xfrm flipH="1">
            <a:off x="6355896" y="1142853"/>
            <a:ext cx="2273346" cy="3841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5" idx="4"/>
            <a:endCxn id="27" idx="0"/>
          </p:cNvCxnSpPr>
          <p:nvPr/>
        </p:nvCxnSpPr>
        <p:spPr>
          <a:xfrm>
            <a:off x="8096370" y="2391190"/>
            <a:ext cx="0" cy="2353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0354257"/>
              </p:ext>
            </p:extLst>
          </p:nvPr>
        </p:nvGraphicFramePr>
        <p:xfrm>
          <a:off x="684039" y="3593724"/>
          <a:ext cx="2956144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void,int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function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0976122"/>
              </p:ext>
            </p:extLst>
          </p:nvPr>
        </p:nvGraphicFramePr>
        <p:xfrm>
          <a:off x="684039" y="4481118"/>
          <a:ext cx="2956144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43753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sp>
        <p:nvSpPr>
          <p:cNvPr id="19" name="Right Arrow 18"/>
          <p:cNvSpPr/>
          <p:nvPr/>
        </p:nvSpPr>
        <p:spPr>
          <a:xfrm>
            <a:off x="268426" y="627092"/>
            <a:ext cx="278674" cy="172141"/>
          </a:xfrm>
          <a:prstGeom prst="rightArrow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688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Semantic Analysis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Perform various checks:</a:t>
            </a:r>
            <a:endParaRPr lang="en-US" sz="2800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Type checking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1 + “1”</a:t>
            </a:r>
            <a:endParaRPr lang="en-US" sz="2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Scopes</a:t>
            </a:r>
            <a:endParaRPr lang="en-US" sz="2800" dirty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Undefined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Other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Division by zero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Visibility </a:t>
            </a:r>
            <a:r>
              <a:rPr lang="en-US" sz="2800" dirty="0" smtClean="0">
                <a:latin typeface="+mj-lt"/>
              </a:rPr>
              <a:t>semantics in classes (public, private, …)</a:t>
            </a:r>
          </a:p>
          <a:p>
            <a:endParaRPr lang="en-US" sz="28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80005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84039" y="455651"/>
            <a:ext cx="3926645" cy="2603023"/>
          </a:xfrm>
          <a:prstGeom prst="roundRect">
            <a:avLst>
              <a:gd name="adj" fmla="val 561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 = 2;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a = “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”;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22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7904032" y="3531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Function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foo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5" name="Straight Arrow Connector 14"/>
          <p:cNvCxnSpPr>
            <a:stCxn id="14" idx="4"/>
            <a:endCxn id="16" idx="0"/>
          </p:cNvCxnSpPr>
          <p:nvPr/>
        </p:nvCxnSpPr>
        <p:spPr>
          <a:xfrm flipH="1">
            <a:off x="8629241" y="1142853"/>
            <a:ext cx="1" cy="3818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7710644" y="1524696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Statements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7" name="Straight Arrow Connector 16"/>
          <p:cNvCxnSpPr>
            <a:stCxn id="16" idx="4"/>
          </p:cNvCxnSpPr>
          <p:nvPr/>
        </p:nvCxnSpPr>
        <p:spPr>
          <a:xfrm>
            <a:off x="8629241" y="2314405"/>
            <a:ext cx="1141776" cy="381843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684039" y="3593724"/>
          <a:ext cx="2956144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void,int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function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3548510"/>
              </p:ext>
            </p:extLst>
          </p:nvPr>
        </p:nvGraphicFramePr>
        <p:xfrm>
          <a:off x="684039" y="4481118"/>
          <a:ext cx="2956144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a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43753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sp>
        <p:nvSpPr>
          <p:cNvPr id="19" name="Oval 18"/>
          <p:cNvSpPr/>
          <p:nvPr/>
        </p:nvSpPr>
        <p:spPr>
          <a:xfrm>
            <a:off x="7710644" y="2663819"/>
            <a:ext cx="1168814" cy="789709"/>
          </a:xfrm>
          <a:prstGeom prst="ellipse">
            <a:avLst/>
          </a:prstGeom>
          <a:solidFill>
            <a:srgbClr val="C0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7634669" y="3835371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a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9471862" y="3638908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1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>
            <a:stCxn id="19" idx="4"/>
            <a:endCxn id="20" idx="0"/>
          </p:cNvCxnSpPr>
          <p:nvPr/>
        </p:nvCxnSpPr>
        <p:spPr>
          <a:xfrm>
            <a:off x="8295051" y="3453528"/>
            <a:ext cx="6022" cy="3818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9" idx="5"/>
            <a:endCxn id="21" idx="0"/>
          </p:cNvCxnSpPr>
          <p:nvPr/>
        </p:nvCxnSpPr>
        <p:spPr>
          <a:xfrm>
            <a:off x="8708289" y="3337878"/>
            <a:ext cx="1284504" cy="3010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5878514" y="3556166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Type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int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9" name="Straight Arrow Connector 28"/>
          <p:cNvCxnSpPr>
            <a:stCxn id="19" idx="3"/>
            <a:endCxn id="26" idx="7"/>
          </p:cNvCxnSpPr>
          <p:nvPr/>
        </p:nvCxnSpPr>
        <p:spPr>
          <a:xfrm flipH="1">
            <a:off x="7016136" y="3337878"/>
            <a:ext cx="865677" cy="3581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6" idx="4"/>
            <a:endCxn id="19" idx="0"/>
          </p:cNvCxnSpPr>
          <p:nvPr/>
        </p:nvCxnSpPr>
        <p:spPr>
          <a:xfrm flipH="1">
            <a:off x="8295051" y="2314405"/>
            <a:ext cx="334190" cy="3494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ight Arrow 31"/>
          <p:cNvSpPr/>
          <p:nvPr/>
        </p:nvSpPr>
        <p:spPr>
          <a:xfrm>
            <a:off x="268426" y="984150"/>
            <a:ext cx="278674" cy="172141"/>
          </a:xfrm>
          <a:prstGeom prst="rightArrow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101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84039" y="455651"/>
            <a:ext cx="3926645" cy="2603023"/>
          </a:xfrm>
          <a:prstGeom prst="roundRect">
            <a:avLst>
              <a:gd name="adj" fmla="val 561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 = 2;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a = “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”;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22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684039" y="3593724"/>
          <a:ext cx="2956144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void,int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function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0609080"/>
              </p:ext>
            </p:extLst>
          </p:nvPr>
        </p:nvGraphicFramePr>
        <p:xfrm>
          <a:off x="684039" y="4481118"/>
          <a:ext cx="2956144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a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43753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sp>
        <p:nvSpPr>
          <p:cNvPr id="19" name="Oval 18"/>
          <p:cNvSpPr/>
          <p:nvPr/>
        </p:nvSpPr>
        <p:spPr>
          <a:xfrm>
            <a:off x="7904032" y="3531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Function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foo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0" name="Straight Arrow Connector 19"/>
          <p:cNvCxnSpPr>
            <a:stCxn id="19" idx="4"/>
            <a:endCxn id="21" idx="0"/>
          </p:cNvCxnSpPr>
          <p:nvPr/>
        </p:nvCxnSpPr>
        <p:spPr>
          <a:xfrm flipH="1">
            <a:off x="8629241" y="1142853"/>
            <a:ext cx="1" cy="3818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7710644" y="1524696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Statements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>
            <a:stCxn id="21" idx="4"/>
          </p:cNvCxnSpPr>
          <p:nvPr/>
        </p:nvCxnSpPr>
        <p:spPr>
          <a:xfrm>
            <a:off x="8629241" y="2314405"/>
            <a:ext cx="1141776" cy="381843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7710644" y="2663819"/>
            <a:ext cx="1168814" cy="789709"/>
          </a:xfrm>
          <a:prstGeom prst="ellipse">
            <a:avLst/>
          </a:prstGeom>
          <a:solidFill>
            <a:srgbClr val="C0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7634669" y="3835371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b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9471862" y="3638908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2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/>
          <p:cNvCxnSpPr>
            <a:stCxn id="24" idx="4"/>
            <a:endCxn id="26" idx="0"/>
          </p:cNvCxnSpPr>
          <p:nvPr/>
        </p:nvCxnSpPr>
        <p:spPr>
          <a:xfrm>
            <a:off x="8295051" y="3453528"/>
            <a:ext cx="6022" cy="3818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4" idx="5"/>
            <a:endCxn id="29" idx="0"/>
          </p:cNvCxnSpPr>
          <p:nvPr/>
        </p:nvCxnSpPr>
        <p:spPr>
          <a:xfrm>
            <a:off x="8708289" y="3337878"/>
            <a:ext cx="1284504" cy="3010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5878514" y="3556166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Type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int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24" idx="3"/>
            <a:endCxn id="33" idx="7"/>
          </p:cNvCxnSpPr>
          <p:nvPr/>
        </p:nvCxnSpPr>
        <p:spPr>
          <a:xfrm flipH="1">
            <a:off x="7016136" y="3337878"/>
            <a:ext cx="865677" cy="3581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1" idx="4"/>
            <a:endCxn id="24" idx="0"/>
          </p:cNvCxnSpPr>
          <p:nvPr/>
        </p:nvCxnSpPr>
        <p:spPr>
          <a:xfrm flipH="1">
            <a:off x="8295051" y="2314405"/>
            <a:ext cx="334190" cy="3494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ight Arrow 36"/>
          <p:cNvSpPr/>
          <p:nvPr/>
        </p:nvSpPr>
        <p:spPr>
          <a:xfrm>
            <a:off x="268426" y="1306370"/>
            <a:ext cx="278674" cy="172141"/>
          </a:xfrm>
          <a:prstGeom prst="rightArrow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894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84039" y="455651"/>
            <a:ext cx="3926645" cy="2603023"/>
          </a:xfrm>
          <a:prstGeom prst="roundRect">
            <a:avLst>
              <a:gd name="adj" fmla="val 561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 = 2;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a = “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”;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22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684039" y="3593724"/>
          <a:ext cx="2956144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void,int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function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726807"/>
              </p:ext>
            </p:extLst>
          </p:nvPr>
        </p:nvGraphicFramePr>
        <p:xfrm>
          <a:off x="684039" y="4481118"/>
          <a:ext cx="2956144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a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43753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3020334"/>
              </p:ext>
            </p:extLst>
          </p:nvPr>
        </p:nvGraphicFramePr>
        <p:xfrm>
          <a:off x="684039" y="6008592"/>
          <a:ext cx="2681318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sp>
        <p:nvSpPr>
          <p:cNvPr id="20" name="Oval 19"/>
          <p:cNvSpPr/>
          <p:nvPr/>
        </p:nvSpPr>
        <p:spPr>
          <a:xfrm>
            <a:off x="7904032" y="3531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Function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foo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20" idx="4"/>
            <a:endCxn id="22" idx="0"/>
          </p:cNvCxnSpPr>
          <p:nvPr/>
        </p:nvCxnSpPr>
        <p:spPr>
          <a:xfrm flipH="1">
            <a:off x="8629241" y="1142853"/>
            <a:ext cx="1" cy="3818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7710644" y="1524696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Statements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4" name="Straight Arrow Connector 23"/>
          <p:cNvCxnSpPr>
            <a:stCxn id="22" idx="4"/>
          </p:cNvCxnSpPr>
          <p:nvPr/>
        </p:nvCxnSpPr>
        <p:spPr>
          <a:xfrm>
            <a:off x="8629241" y="2314405"/>
            <a:ext cx="1141776" cy="381843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8092254" y="3713361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37" name="Straight Arrow Connector 36"/>
          <p:cNvCxnSpPr>
            <a:stCxn id="22" idx="4"/>
            <a:endCxn id="38" idx="7"/>
          </p:cNvCxnSpPr>
          <p:nvPr/>
        </p:nvCxnSpPr>
        <p:spPr>
          <a:xfrm flipH="1">
            <a:off x="8211901" y="2314405"/>
            <a:ext cx="417340" cy="3675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7214256" y="2566335"/>
            <a:ext cx="1168814" cy="789709"/>
          </a:xfrm>
          <a:prstGeom prst="ellipse">
            <a:avLst/>
          </a:prstGeom>
          <a:solidFill>
            <a:srgbClr val="C0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If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39" name="Straight Arrow Connector 38"/>
          <p:cNvCxnSpPr>
            <a:stCxn id="38" idx="4"/>
            <a:endCxn id="26" idx="0"/>
          </p:cNvCxnSpPr>
          <p:nvPr/>
        </p:nvCxnSpPr>
        <p:spPr>
          <a:xfrm>
            <a:off x="7798663" y="3356044"/>
            <a:ext cx="877998" cy="3573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8" idx="4"/>
            <a:endCxn id="49" idx="0"/>
          </p:cNvCxnSpPr>
          <p:nvPr/>
        </p:nvCxnSpPr>
        <p:spPr>
          <a:xfrm flipH="1">
            <a:off x="7021037" y="3356044"/>
            <a:ext cx="777626" cy="2630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6" idx="4"/>
          </p:cNvCxnSpPr>
          <p:nvPr/>
        </p:nvCxnSpPr>
        <p:spPr>
          <a:xfrm>
            <a:off x="8676661" y="4503070"/>
            <a:ext cx="0" cy="30406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6354633" y="3619115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x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60" name="Right Arrow 59"/>
          <p:cNvSpPr/>
          <p:nvPr/>
        </p:nvSpPr>
        <p:spPr>
          <a:xfrm>
            <a:off x="268426" y="1628593"/>
            <a:ext cx="278674" cy="172141"/>
          </a:xfrm>
          <a:prstGeom prst="rightArrow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69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84039" y="455651"/>
            <a:ext cx="3926645" cy="2603023"/>
          </a:xfrm>
          <a:prstGeom prst="roundRect">
            <a:avLst>
              <a:gd name="adj" fmla="val 561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 = 2;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a = “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”;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22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684039" y="3593724"/>
          <a:ext cx="2956144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void,int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function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1529200"/>
              </p:ext>
            </p:extLst>
          </p:nvPr>
        </p:nvGraphicFramePr>
        <p:xfrm>
          <a:off x="684039" y="4481118"/>
          <a:ext cx="2956144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a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43753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1993787"/>
              </p:ext>
            </p:extLst>
          </p:nvPr>
        </p:nvGraphicFramePr>
        <p:xfrm>
          <a:off x="684039" y="6008592"/>
          <a:ext cx="2681318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sp>
        <p:nvSpPr>
          <p:cNvPr id="50" name="Oval 49"/>
          <p:cNvSpPr/>
          <p:nvPr/>
        </p:nvSpPr>
        <p:spPr>
          <a:xfrm>
            <a:off x="7904032" y="3531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Function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foo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51" name="Straight Arrow Connector 50"/>
          <p:cNvCxnSpPr>
            <a:stCxn id="50" idx="4"/>
            <a:endCxn id="52" idx="0"/>
          </p:cNvCxnSpPr>
          <p:nvPr/>
        </p:nvCxnSpPr>
        <p:spPr>
          <a:xfrm flipH="1">
            <a:off x="8629241" y="1142853"/>
            <a:ext cx="1" cy="3818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7710644" y="1524696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Statements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53" name="Straight Arrow Connector 52"/>
          <p:cNvCxnSpPr>
            <a:stCxn id="52" idx="4"/>
          </p:cNvCxnSpPr>
          <p:nvPr/>
        </p:nvCxnSpPr>
        <p:spPr>
          <a:xfrm>
            <a:off x="8629241" y="2314405"/>
            <a:ext cx="1141776" cy="381843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>
          <a:xfrm>
            <a:off x="8092254" y="3713361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55" name="Straight Arrow Connector 54"/>
          <p:cNvCxnSpPr>
            <a:stCxn id="52" idx="4"/>
            <a:endCxn id="56" idx="7"/>
          </p:cNvCxnSpPr>
          <p:nvPr/>
        </p:nvCxnSpPr>
        <p:spPr>
          <a:xfrm flipH="1">
            <a:off x="8211901" y="2314405"/>
            <a:ext cx="417340" cy="3675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7214256" y="2566335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If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57" name="Straight Arrow Connector 56"/>
          <p:cNvCxnSpPr>
            <a:stCxn id="56" idx="4"/>
            <a:endCxn id="54" idx="0"/>
          </p:cNvCxnSpPr>
          <p:nvPr/>
        </p:nvCxnSpPr>
        <p:spPr>
          <a:xfrm>
            <a:off x="7798663" y="3356044"/>
            <a:ext cx="877998" cy="3573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6" idx="4"/>
            <a:endCxn id="60" idx="0"/>
          </p:cNvCxnSpPr>
          <p:nvPr/>
        </p:nvCxnSpPr>
        <p:spPr>
          <a:xfrm flipH="1">
            <a:off x="7021037" y="3356044"/>
            <a:ext cx="777626" cy="2630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54" idx="4"/>
          </p:cNvCxnSpPr>
          <p:nvPr/>
        </p:nvCxnSpPr>
        <p:spPr>
          <a:xfrm>
            <a:off x="8676661" y="4503070"/>
            <a:ext cx="0" cy="30406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6354633" y="3619115"/>
            <a:ext cx="1332807" cy="955191"/>
          </a:xfrm>
          <a:prstGeom prst="ellipse">
            <a:avLst/>
          </a:prstGeom>
          <a:solidFill>
            <a:srgbClr val="C0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x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62" name="Right Arrow 61"/>
          <p:cNvSpPr/>
          <p:nvPr/>
        </p:nvSpPr>
        <p:spPr>
          <a:xfrm>
            <a:off x="268426" y="1628593"/>
            <a:ext cx="278674" cy="172141"/>
          </a:xfrm>
          <a:prstGeom prst="rightArrow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47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84039" y="455651"/>
            <a:ext cx="3926645" cy="2603023"/>
          </a:xfrm>
          <a:prstGeom prst="roundRect">
            <a:avLst>
              <a:gd name="adj" fmla="val 561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 = 2;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a = “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”;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22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684039" y="3593724"/>
          <a:ext cx="2956144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void,int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function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1117961"/>
              </p:ext>
            </p:extLst>
          </p:nvPr>
        </p:nvGraphicFramePr>
        <p:xfrm>
          <a:off x="684039" y="4481118"/>
          <a:ext cx="2956144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a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43753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/>
          </p:nvPr>
        </p:nvGraphicFramePr>
        <p:xfrm>
          <a:off x="684039" y="6008592"/>
          <a:ext cx="2681318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a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string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sp>
        <p:nvSpPr>
          <p:cNvPr id="7" name="Oval 6"/>
          <p:cNvSpPr/>
          <p:nvPr/>
        </p:nvSpPr>
        <p:spPr>
          <a:xfrm>
            <a:off x="7904032" y="3531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Function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foo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8" name="Straight Arrow Connector 7"/>
          <p:cNvCxnSpPr>
            <a:stCxn id="7" idx="4"/>
            <a:endCxn id="9" idx="0"/>
          </p:cNvCxnSpPr>
          <p:nvPr/>
        </p:nvCxnSpPr>
        <p:spPr>
          <a:xfrm flipH="1">
            <a:off x="8629241" y="1142853"/>
            <a:ext cx="1" cy="3818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7710644" y="1524696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Statements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0" name="Straight Arrow Connector 9"/>
          <p:cNvCxnSpPr>
            <a:stCxn id="9" idx="4"/>
          </p:cNvCxnSpPr>
          <p:nvPr/>
        </p:nvCxnSpPr>
        <p:spPr>
          <a:xfrm>
            <a:off x="8629241" y="2314405"/>
            <a:ext cx="1141776" cy="381843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8011110" y="5059272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a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9847450" y="5142013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String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abc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5" name="Straight Arrow Connector 14"/>
          <p:cNvCxnSpPr>
            <a:stCxn id="24" idx="4"/>
            <a:endCxn id="12" idx="0"/>
          </p:cNvCxnSpPr>
          <p:nvPr/>
        </p:nvCxnSpPr>
        <p:spPr>
          <a:xfrm>
            <a:off x="8676661" y="4503070"/>
            <a:ext cx="853" cy="5562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24" idx="4"/>
            <a:endCxn id="14" idx="0"/>
          </p:cNvCxnSpPr>
          <p:nvPr/>
        </p:nvCxnSpPr>
        <p:spPr>
          <a:xfrm>
            <a:off x="8676661" y="4503070"/>
            <a:ext cx="1691720" cy="6389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6254102" y="5059272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Type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string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0" name="Straight Arrow Connector 19"/>
          <p:cNvCxnSpPr>
            <a:stCxn id="24" idx="4"/>
            <a:endCxn id="17" idx="7"/>
          </p:cNvCxnSpPr>
          <p:nvPr/>
        </p:nvCxnSpPr>
        <p:spPr>
          <a:xfrm flipH="1">
            <a:off x="7391724" y="4503070"/>
            <a:ext cx="1284937" cy="6960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9" idx="4"/>
            <a:endCxn id="22" idx="7"/>
          </p:cNvCxnSpPr>
          <p:nvPr/>
        </p:nvCxnSpPr>
        <p:spPr>
          <a:xfrm flipH="1">
            <a:off x="8211901" y="2314405"/>
            <a:ext cx="417340" cy="3675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7214256" y="2566335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If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8092254" y="3713361"/>
            <a:ext cx="1168814" cy="789709"/>
          </a:xfrm>
          <a:prstGeom prst="ellipse">
            <a:avLst/>
          </a:prstGeom>
          <a:solidFill>
            <a:srgbClr val="C0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5" name="Straight Arrow Connector 24"/>
          <p:cNvCxnSpPr>
            <a:endCxn id="24" idx="0"/>
          </p:cNvCxnSpPr>
          <p:nvPr/>
        </p:nvCxnSpPr>
        <p:spPr>
          <a:xfrm>
            <a:off x="7798663" y="3356044"/>
            <a:ext cx="877998" cy="3573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28" idx="0"/>
          </p:cNvCxnSpPr>
          <p:nvPr/>
        </p:nvCxnSpPr>
        <p:spPr>
          <a:xfrm flipH="1">
            <a:off x="7021037" y="3356044"/>
            <a:ext cx="777626" cy="2630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6354633" y="3619115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x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5" name="Right Arrow 34"/>
          <p:cNvSpPr/>
          <p:nvPr/>
        </p:nvSpPr>
        <p:spPr>
          <a:xfrm>
            <a:off x="268426" y="1985649"/>
            <a:ext cx="278674" cy="172141"/>
          </a:xfrm>
          <a:prstGeom prst="rightArrow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991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84039" y="455651"/>
            <a:ext cx="3926645" cy="2603023"/>
          </a:xfrm>
          <a:prstGeom prst="roundRect">
            <a:avLst>
              <a:gd name="adj" fmla="val 561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 = 2;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a = “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”;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22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684039" y="3593724"/>
          <a:ext cx="2956144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void,int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function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4960411"/>
              </p:ext>
            </p:extLst>
          </p:nvPr>
        </p:nvGraphicFramePr>
        <p:xfrm>
          <a:off x="684039" y="4481118"/>
          <a:ext cx="2956144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a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43753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sp>
        <p:nvSpPr>
          <p:cNvPr id="40" name="Oval 39"/>
          <p:cNvSpPr/>
          <p:nvPr/>
        </p:nvSpPr>
        <p:spPr>
          <a:xfrm>
            <a:off x="7904032" y="3531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Function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foo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40" idx="4"/>
            <a:endCxn id="42" idx="0"/>
          </p:cNvCxnSpPr>
          <p:nvPr/>
        </p:nvCxnSpPr>
        <p:spPr>
          <a:xfrm flipH="1">
            <a:off x="8629241" y="1142853"/>
            <a:ext cx="1" cy="3818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7710644" y="1524696"/>
            <a:ext cx="1837193" cy="789709"/>
          </a:xfrm>
          <a:prstGeom prst="ellipse">
            <a:avLst/>
          </a:prstGeom>
          <a:solidFill>
            <a:srgbClr val="C0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Statements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42" idx="4"/>
          </p:cNvCxnSpPr>
          <p:nvPr/>
        </p:nvCxnSpPr>
        <p:spPr>
          <a:xfrm>
            <a:off x="8629241" y="2314405"/>
            <a:ext cx="1141776" cy="381843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8011110" y="5059272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a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5" name="Oval 44"/>
          <p:cNvSpPr/>
          <p:nvPr/>
        </p:nvSpPr>
        <p:spPr>
          <a:xfrm>
            <a:off x="9847450" y="5142013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String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abc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46" name="Straight Arrow Connector 45"/>
          <p:cNvCxnSpPr>
            <a:stCxn id="52" idx="4"/>
            <a:endCxn id="44" idx="0"/>
          </p:cNvCxnSpPr>
          <p:nvPr/>
        </p:nvCxnSpPr>
        <p:spPr>
          <a:xfrm>
            <a:off x="8676661" y="4503070"/>
            <a:ext cx="853" cy="5562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52" idx="4"/>
            <a:endCxn id="45" idx="0"/>
          </p:cNvCxnSpPr>
          <p:nvPr/>
        </p:nvCxnSpPr>
        <p:spPr>
          <a:xfrm>
            <a:off x="8676661" y="4503070"/>
            <a:ext cx="1691720" cy="6389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6254102" y="5059272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Type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string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49" name="Straight Arrow Connector 48"/>
          <p:cNvCxnSpPr>
            <a:stCxn id="52" idx="4"/>
            <a:endCxn id="48" idx="7"/>
          </p:cNvCxnSpPr>
          <p:nvPr/>
        </p:nvCxnSpPr>
        <p:spPr>
          <a:xfrm flipH="1">
            <a:off x="7391724" y="4503070"/>
            <a:ext cx="1284937" cy="6960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2" idx="4"/>
            <a:endCxn id="51" idx="7"/>
          </p:cNvCxnSpPr>
          <p:nvPr/>
        </p:nvCxnSpPr>
        <p:spPr>
          <a:xfrm flipH="1">
            <a:off x="8211901" y="2314405"/>
            <a:ext cx="417340" cy="3675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7214256" y="2566335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If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52" name="Oval 51"/>
          <p:cNvSpPr/>
          <p:nvPr/>
        </p:nvSpPr>
        <p:spPr>
          <a:xfrm>
            <a:off x="8092254" y="3713361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53" name="Straight Arrow Connector 52"/>
          <p:cNvCxnSpPr>
            <a:endCxn id="52" idx="0"/>
          </p:cNvCxnSpPr>
          <p:nvPr/>
        </p:nvCxnSpPr>
        <p:spPr>
          <a:xfrm>
            <a:off x="7798663" y="3356044"/>
            <a:ext cx="877998" cy="3573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55" idx="0"/>
          </p:cNvCxnSpPr>
          <p:nvPr/>
        </p:nvCxnSpPr>
        <p:spPr>
          <a:xfrm flipH="1">
            <a:off x="7021037" y="3356044"/>
            <a:ext cx="777626" cy="2630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6354633" y="3619115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x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2742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84039" y="455651"/>
            <a:ext cx="3926645" cy="2603023"/>
          </a:xfrm>
          <a:prstGeom prst="roundRect">
            <a:avLst>
              <a:gd name="adj" fmla="val 561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 = 2;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a = “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”;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22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684039" y="3593724"/>
          <a:ext cx="2956144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void,int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function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</a:tbl>
          </a:graphicData>
        </a:graphic>
      </p:graphicFrame>
      <p:sp>
        <p:nvSpPr>
          <p:cNvPr id="19" name="Oval 18"/>
          <p:cNvSpPr/>
          <p:nvPr/>
        </p:nvSpPr>
        <p:spPr>
          <a:xfrm>
            <a:off x="7904032" y="353144"/>
            <a:ext cx="1450419" cy="789709"/>
          </a:xfrm>
          <a:prstGeom prst="ellipse">
            <a:avLst/>
          </a:prstGeom>
          <a:solidFill>
            <a:srgbClr val="C0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Function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foo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0" name="Straight Arrow Connector 19"/>
          <p:cNvCxnSpPr>
            <a:stCxn id="19" idx="4"/>
            <a:endCxn id="21" idx="0"/>
          </p:cNvCxnSpPr>
          <p:nvPr/>
        </p:nvCxnSpPr>
        <p:spPr>
          <a:xfrm flipH="1">
            <a:off x="8629241" y="1142853"/>
            <a:ext cx="1" cy="3818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7710644" y="1524696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Statements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>
            <a:stCxn id="21" idx="4"/>
          </p:cNvCxnSpPr>
          <p:nvPr/>
        </p:nvCxnSpPr>
        <p:spPr>
          <a:xfrm>
            <a:off x="8629241" y="2314405"/>
            <a:ext cx="0" cy="39396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0274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84039" y="455651"/>
            <a:ext cx="3926645" cy="2603023"/>
          </a:xfrm>
          <a:prstGeom prst="roundRect">
            <a:avLst>
              <a:gd name="adj" fmla="val 561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 = 2;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(x)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string a = “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”;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22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47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Type Checking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Goals:</a:t>
            </a:r>
            <a:endParaRPr lang="en-US" sz="2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Type correctness of expressions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Compute type of expressions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Performed using:</a:t>
            </a:r>
            <a:endParaRPr lang="en-US" sz="2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AST visitor</a:t>
            </a:r>
            <a:endParaRPr lang="en-US" sz="2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Symbol </a:t>
            </a:r>
            <a:r>
              <a:rPr lang="en-US" sz="2800" dirty="0">
                <a:latin typeface="+mj-lt"/>
              </a:rPr>
              <a:t>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8871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Type Checking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7825314" cy="35394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Basic algorithm:</a:t>
                </a:r>
              </a:p>
              <a:p>
                <a:endParaRPr lang="en-US" sz="2800" dirty="0" smtClean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𝑣𝑖𝑠𝑖𝑡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𝑛𝑜𝑑𝑒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800" b="0" dirty="0" smtClean="0">
                  <a:latin typeface="+mj-lt"/>
                </a:endParaRPr>
              </a:p>
              <a:p>
                <a:pPr/>
                <a:r>
                  <a:rPr lang="en-US" sz="2800" dirty="0">
                    <a:latin typeface="+mj-lt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𝑣𝑖𝑠𝑖𝑡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𝑛𝑜𝑑𝑒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𝑐h𝑖𝑙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b="0" dirty="0" smtClean="0">
                    <a:latin typeface="+mj-lt"/>
                  </a:rPr>
                  <a:t> </a:t>
                </a:r>
              </a:p>
              <a:p>
                <a:pPr/>
                <a:r>
                  <a:rPr lang="en-US" sz="2800" dirty="0" smtClean="0"/>
                  <a:t>	… 	</a:t>
                </a:r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pPr/>
                <a:r>
                  <a:rPr lang="en-US" sz="2800" dirty="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</m:sSub>
                    <m:r>
                      <a:rPr lang="en-US" sz="28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𝑣𝑖𝑠𝑖𝑡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𝑛𝑜𝑑𝑒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𝑐h𝑖𝑙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sz="2800" b="0" dirty="0" smtClean="0">
                  <a:latin typeface="+mj-lt"/>
                </a:endParaRPr>
              </a:p>
              <a:p>
                <a:pPr/>
                <a:r>
                  <a:rPr lang="en-US" sz="2800" dirty="0">
                    <a:latin typeface="+mj-lt"/>
                  </a:rPr>
                  <a:t>	</a:t>
                </a:r>
                <a:endParaRPr lang="en-US" sz="2800" b="0" dirty="0" smtClean="0">
                  <a:latin typeface="+mj-lt"/>
                </a:endParaRPr>
              </a:p>
              <a:p>
                <a:pPr/>
                <a:r>
                  <a:rPr lang="en-US" sz="2800" b="0" dirty="0" smtClean="0">
                    <a:latin typeface="+mj-lt"/>
                  </a:rPr>
                  <a:t>	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𝑟𝑒𝑡𝑢𝑟𝑛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𝑐𝑜𝑚𝑝𝑢𝑡𝑒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𝑡𝑦𝑝𝑒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b="0" dirty="0" smtClean="0">
                  <a:latin typeface="+mj-lt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7825314" cy="3539430"/>
              </a:xfrm>
              <a:prstGeom prst="rect">
                <a:avLst/>
              </a:prstGeom>
              <a:blipFill>
                <a:blip r:embed="rId2"/>
                <a:stretch>
                  <a:fillRect l="-1636" t="-17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/>
          <p:cNvSpPr/>
          <p:nvPr/>
        </p:nvSpPr>
        <p:spPr>
          <a:xfrm>
            <a:off x="9557893" y="1682973"/>
            <a:ext cx="643741" cy="5475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7" name="Straight Arrow Connector 6"/>
          <p:cNvCxnSpPr>
            <a:stCxn id="6" idx="3"/>
            <a:endCxn id="9" idx="0"/>
          </p:cNvCxnSpPr>
          <p:nvPr/>
        </p:nvCxnSpPr>
        <p:spPr>
          <a:xfrm flipH="1">
            <a:off x="8702019" y="2150301"/>
            <a:ext cx="950148" cy="5529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6" idx="5"/>
            <a:endCxn id="10" idx="0"/>
          </p:cNvCxnSpPr>
          <p:nvPr/>
        </p:nvCxnSpPr>
        <p:spPr>
          <a:xfrm>
            <a:off x="10107360" y="2150301"/>
            <a:ext cx="1072501" cy="5529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8380148" y="2703227"/>
            <a:ext cx="643741" cy="5475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" name="Oval 9"/>
          <p:cNvSpPr/>
          <p:nvPr/>
        </p:nvSpPr>
        <p:spPr>
          <a:xfrm>
            <a:off x="10857990" y="2703227"/>
            <a:ext cx="643741" cy="5475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9345666" y="2703227"/>
            <a:ext cx="643741" cy="5475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2" name="Straight Arrow Connector 11"/>
          <p:cNvCxnSpPr>
            <a:stCxn id="6" idx="4"/>
            <a:endCxn id="11" idx="0"/>
          </p:cNvCxnSpPr>
          <p:nvPr/>
        </p:nvCxnSpPr>
        <p:spPr>
          <a:xfrm flipH="1">
            <a:off x="9667537" y="2230482"/>
            <a:ext cx="212227" cy="4727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10064222" y="2593889"/>
            <a:ext cx="643741" cy="547509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…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490105" y="5445177"/>
            <a:ext cx="31215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+mj-lt"/>
              </a:rPr>
              <a:t>n</a:t>
            </a:r>
            <a:r>
              <a:rPr lang="en-US" sz="3600" b="1" dirty="0" smtClean="0">
                <a:latin typeface="+mj-lt"/>
              </a:rPr>
              <a:t>ode specific</a:t>
            </a:r>
            <a:endParaRPr lang="en-US" sz="3600" b="1" dirty="0">
              <a:latin typeface="+mj-lt"/>
            </a:endParaRPr>
          </a:p>
        </p:txBody>
      </p:sp>
      <p:sp>
        <p:nvSpPr>
          <p:cNvPr id="30" name="Left Brace 29"/>
          <p:cNvSpPr/>
          <p:nvPr/>
        </p:nvSpPr>
        <p:spPr>
          <a:xfrm rot="16200000">
            <a:off x="4907206" y="3340566"/>
            <a:ext cx="287382" cy="3744841"/>
          </a:xfrm>
          <a:prstGeom prst="leftBrace">
            <a:avLst>
              <a:gd name="adj1" fmla="val 33257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19050">
                <a:solidFill>
                  <a:sysClr val="windowText" lastClr="00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910688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Visitor Design Pattern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7825314" cy="3970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Perform computations over tree-like data structures</a:t>
                </a:r>
              </a:p>
              <a:p>
                <a:endParaRPr lang="en-US" sz="2800" dirty="0" smtClean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𝑣𝑖𝑠𝑖𝑡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𝑛𝑜𝑑𝑒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800" b="0" dirty="0" smtClean="0">
                  <a:latin typeface="+mj-lt"/>
                </a:endParaRPr>
              </a:p>
              <a:p>
                <a:pPr/>
                <a:r>
                  <a:rPr lang="en-US" sz="2800" dirty="0" smtClean="0"/>
                  <a:t>	</a:t>
                </a:r>
                <a:r>
                  <a:rPr lang="en-US" sz="2800" dirty="0" smtClean="0">
                    <a:solidFill>
                      <a:schemeClr val="bg1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// do something with node</a:t>
                </a:r>
                <a:endParaRPr lang="en-US" sz="2800" b="0" dirty="0" smtClean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:endParaRPr lang="en-US" sz="2800" dirty="0" smtClean="0"/>
              </a:p>
              <a:p>
                <a:pPr/>
                <a:r>
                  <a:rPr lang="en-US" sz="2800" dirty="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𝑣𝑖𝑠𝑖𝑡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𝑛𝑜𝑑𝑒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𝑐h𝑖𝑙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US" sz="2800" dirty="0" smtClean="0">
                  <a:latin typeface="+mj-lt"/>
                </a:endParaRPr>
              </a:p>
              <a:p>
                <a:pPr/>
                <a:r>
                  <a:rPr lang="en-US" sz="28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𝑣𝑖𝑠𝑖𝑡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𝑛𝑜𝑑𝑒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𝑐h𝑖𝑙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sz="2800" dirty="0"/>
              </a:p>
              <a:p>
                <a:pPr/>
                <a:r>
                  <a:rPr lang="en-US" sz="2800" dirty="0" smtClean="0">
                    <a:latin typeface="+mj-lt"/>
                  </a:rPr>
                  <a:t>	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endParaRPr lang="en-US" sz="2800" dirty="0" smtClean="0"/>
              </a:p>
              <a:p>
                <a:pPr/>
                <a:r>
                  <a:rPr lang="en-US" sz="2800" dirty="0" smtClean="0"/>
                  <a:t>	</a:t>
                </a:r>
                <a:r>
                  <a:rPr lang="en-US" sz="2800" dirty="0" smtClean="0">
                    <a:solidFill>
                      <a:schemeClr val="bg1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// do something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</m:t>
                    </m:r>
                  </m:oMath>
                </a14:m>
                <a:endParaRPr lang="en-US" sz="2800" dirty="0" smtClean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7825314" cy="3970318"/>
              </a:xfrm>
              <a:prstGeom prst="rect">
                <a:avLst/>
              </a:prstGeom>
              <a:blipFill>
                <a:blip r:embed="rId2"/>
                <a:stretch>
                  <a:fillRect l="-1636" t="-1536" b="-30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/>
          <p:cNvSpPr/>
          <p:nvPr/>
        </p:nvSpPr>
        <p:spPr>
          <a:xfrm>
            <a:off x="10131471" y="2062437"/>
            <a:ext cx="643741" cy="5475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7" name="Straight Arrow Connector 6"/>
          <p:cNvCxnSpPr>
            <a:stCxn id="6" idx="3"/>
            <a:endCxn id="19" idx="0"/>
          </p:cNvCxnSpPr>
          <p:nvPr/>
        </p:nvCxnSpPr>
        <p:spPr>
          <a:xfrm flipH="1">
            <a:off x="9726823" y="2529765"/>
            <a:ext cx="498922" cy="3794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5"/>
            <a:endCxn id="20" idx="0"/>
          </p:cNvCxnSpPr>
          <p:nvPr/>
        </p:nvCxnSpPr>
        <p:spPr>
          <a:xfrm>
            <a:off x="10680938" y="2529765"/>
            <a:ext cx="498923" cy="37943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9404952" y="2909205"/>
            <a:ext cx="643741" cy="5475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10857990" y="2909204"/>
            <a:ext cx="643741" cy="5475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9404952" y="3821759"/>
            <a:ext cx="643741" cy="5475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2" name="Straight Arrow Connector 21"/>
          <p:cNvCxnSpPr>
            <a:stCxn id="19" idx="4"/>
            <a:endCxn id="21" idx="0"/>
          </p:cNvCxnSpPr>
          <p:nvPr/>
        </p:nvCxnSpPr>
        <p:spPr>
          <a:xfrm>
            <a:off x="9726823" y="3456714"/>
            <a:ext cx="0" cy="3650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0" idx="4"/>
            <a:endCxn id="40" idx="0"/>
          </p:cNvCxnSpPr>
          <p:nvPr/>
        </p:nvCxnSpPr>
        <p:spPr>
          <a:xfrm>
            <a:off x="11179861" y="3456713"/>
            <a:ext cx="0" cy="3650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10857990" y="3821759"/>
            <a:ext cx="643741" cy="547509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…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86632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84039" y="455651"/>
            <a:ext cx="4079550" cy="1399275"/>
          </a:xfrm>
          <a:prstGeom prst="roundRect">
            <a:avLst>
              <a:gd name="adj" fmla="val 561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foo() + b - 7;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9730590"/>
              </p:ext>
            </p:extLst>
          </p:nvPr>
        </p:nvGraphicFramePr>
        <p:xfrm>
          <a:off x="684039" y="3593724"/>
          <a:ext cx="2956144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int,void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function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8739434"/>
                  </a:ext>
                </a:extLst>
              </a:tr>
            </a:tbl>
          </a:graphicData>
        </a:graphic>
      </p:graphicFrame>
      <p:sp>
        <p:nvSpPr>
          <p:cNvPr id="8" name="Oval 7"/>
          <p:cNvSpPr/>
          <p:nvPr/>
        </p:nvSpPr>
        <p:spPr>
          <a:xfrm>
            <a:off x="7144113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a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0286909" y="3391833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7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7473946" y="760433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566121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Type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int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4" name="Straight Arrow Connector 13"/>
          <p:cNvCxnSpPr>
            <a:stCxn id="10" idx="3"/>
            <a:endCxn id="12" idx="0"/>
          </p:cNvCxnSpPr>
          <p:nvPr/>
        </p:nvCxnSpPr>
        <p:spPr>
          <a:xfrm flipH="1">
            <a:off x="6232525" y="1434492"/>
            <a:ext cx="1412590" cy="581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4"/>
            <a:endCxn id="8" idx="0"/>
          </p:cNvCxnSpPr>
          <p:nvPr/>
        </p:nvCxnSpPr>
        <p:spPr>
          <a:xfrm flipH="1">
            <a:off x="7810517" y="1550142"/>
            <a:ext cx="247836" cy="4654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5"/>
            <a:endCxn id="24" idx="0"/>
          </p:cNvCxnSpPr>
          <p:nvPr/>
        </p:nvCxnSpPr>
        <p:spPr>
          <a:xfrm>
            <a:off x="8471591" y="1434492"/>
            <a:ext cx="1462194" cy="581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9267381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-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7882086" y="3309093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+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9" name="Straight Arrow Connector 28"/>
          <p:cNvCxnSpPr>
            <a:stCxn id="24" idx="3"/>
            <a:endCxn id="28" idx="0"/>
          </p:cNvCxnSpPr>
          <p:nvPr/>
        </p:nvCxnSpPr>
        <p:spPr>
          <a:xfrm flipH="1">
            <a:off x="8548490" y="2830924"/>
            <a:ext cx="914076" cy="4781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4" idx="5"/>
            <a:endCxn id="9" idx="0"/>
          </p:cNvCxnSpPr>
          <p:nvPr/>
        </p:nvCxnSpPr>
        <p:spPr>
          <a:xfrm>
            <a:off x="10405003" y="2830924"/>
            <a:ext cx="402837" cy="5609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6522143" y="4732945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Call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foo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9122437" y="4732944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b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28" idx="3"/>
            <a:endCxn id="38" idx="0"/>
          </p:cNvCxnSpPr>
          <p:nvPr/>
        </p:nvCxnSpPr>
        <p:spPr>
          <a:xfrm flipH="1">
            <a:off x="7188547" y="4124400"/>
            <a:ext cx="888724" cy="6085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8" idx="5"/>
            <a:endCxn id="39" idx="0"/>
          </p:cNvCxnSpPr>
          <p:nvPr/>
        </p:nvCxnSpPr>
        <p:spPr>
          <a:xfrm>
            <a:off x="9019708" y="4124400"/>
            <a:ext cx="769133" cy="6085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5019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84039" y="455651"/>
            <a:ext cx="4079550" cy="1399275"/>
          </a:xfrm>
          <a:prstGeom prst="roundRect">
            <a:avLst>
              <a:gd name="adj" fmla="val 561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foo() + b - 7;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684039" y="3593724"/>
          <a:ext cx="2956144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int,void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function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8739434"/>
                  </a:ext>
                </a:extLst>
              </a:tr>
            </a:tbl>
          </a:graphicData>
        </a:graphic>
      </p:graphicFrame>
      <p:sp>
        <p:nvSpPr>
          <p:cNvPr id="8" name="Oval 7"/>
          <p:cNvSpPr/>
          <p:nvPr/>
        </p:nvSpPr>
        <p:spPr>
          <a:xfrm>
            <a:off x="7144113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a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0286909" y="3391833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7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7473946" y="760433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566121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Type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int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4" name="Straight Arrow Connector 13"/>
          <p:cNvCxnSpPr>
            <a:stCxn id="10" idx="3"/>
            <a:endCxn id="12" idx="0"/>
          </p:cNvCxnSpPr>
          <p:nvPr/>
        </p:nvCxnSpPr>
        <p:spPr>
          <a:xfrm flipH="1">
            <a:off x="6232525" y="1434492"/>
            <a:ext cx="1412590" cy="581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4"/>
            <a:endCxn id="8" idx="0"/>
          </p:cNvCxnSpPr>
          <p:nvPr/>
        </p:nvCxnSpPr>
        <p:spPr>
          <a:xfrm flipH="1">
            <a:off x="7810517" y="1550142"/>
            <a:ext cx="247836" cy="4654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5"/>
            <a:endCxn id="24" idx="0"/>
          </p:cNvCxnSpPr>
          <p:nvPr/>
        </p:nvCxnSpPr>
        <p:spPr>
          <a:xfrm>
            <a:off x="8471591" y="1434492"/>
            <a:ext cx="1462194" cy="581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9267381" y="2015617"/>
            <a:ext cx="1332807" cy="955191"/>
          </a:xfrm>
          <a:prstGeom prst="ellipse">
            <a:avLst/>
          </a:prstGeom>
          <a:solidFill>
            <a:srgbClr val="C0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-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7882086" y="3309093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+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9" name="Straight Arrow Connector 28"/>
          <p:cNvCxnSpPr>
            <a:stCxn id="24" idx="3"/>
            <a:endCxn id="28" idx="0"/>
          </p:cNvCxnSpPr>
          <p:nvPr/>
        </p:nvCxnSpPr>
        <p:spPr>
          <a:xfrm flipH="1">
            <a:off x="8548490" y="2830924"/>
            <a:ext cx="914076" cy="4781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4" idx="5"/>
            <a:endCxn id="9" idx="0"/>
          </p:cNvCxnSpPr>
          <p:nvPr/>
        </p:nvCxnSpPr>
        <p:spPr>
          <a:xfrm>
            <a:off x="10405003" y="2830924"/>
            <a:ext cx="402837" cy="5609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6522143" y="4732945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Call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foo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9122437" y="4732944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b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28" idx="3"/>
            <a:endCxn id="38" idx="0"/>
          </p:cNvCxnSpPr>
          <p:nvPr/>
        </p:nvCxnSpPr>
        <p:spPr>
          <a:xfrm flipH="1">
            <a:off x="7188547" y="4124400"/>
            <a:ext cx="888724" cy="6085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8" idx="5"/>
            <a:endCxn id="39" idx="0"/>
          </p:cNvCxnSpPr>
          <p:nvPr/>
        </p:nvCxnSpPr>
        <p:spPr>
          <a:xfrm>
            <a:off x="9019708" y="4124400"/>
            <a:ext cx="769133" cy="6085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7500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84039" y="455651"/>
            <a:ext cx="4079550" cy="1399275"/>
          </a:xfrm>
          <a:prstGeom prst="roundRect">
            <a:avLst>
              <a:gd name="adj" fmla="val 561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foo() + b - 7;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684039" y="3593724"/>
          <a:ext cx="2956144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int,void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function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8739434"/>
                  </a:ext>
                </a:extLst>
              </a:tr>
            </a:tbl>
          </a:graphicData>
        </a:graphic>
      </p:graphicFrame>
      <p:sp>
        <p:nvSpPr>
          <p:cNvPr id="8" name="Oval 7"/>
          <p:cNvSpPr/>
          <p:nvPr/>
        </p:nvSpPr>
        <p:spPr>
          <a:xfrm>
            <a:off x="7144113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a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0286909" y="3391833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7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7473946" y="760433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566121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Type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int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4" name="Straight Arrow Connector 13"/>
          <p:cNvCxnSpPr>
            <a:stCxn id="10" idx="3"/>
            <a:endCxn id="12" idx="0"/>
          </p:cNvCxnSpPr>
          <p:nvPr/>
        </p:nvCxnSpPr>
        <p:spPr>
          <a:xfrm flipH="1">
            <a:off x="6232525" y="1434492"/>
            <a:ext cx="1412590" cy="581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4"/>
            <a:endCxn id="8" idx="0"/>
          </p:cNvCxnSpPr>
          <p:nvPr/>
        </p:nvCxnSpPr>
        <p:spPr>
          <a:xfrm flipH="1">
            <a:off x="7810517" y="1550142"/>
            <a:ext cx="247836" cy="4654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5"/>
            <a:endCxn id="24" idx="0"/>
          </p:cNvCxnSpPr>
          <p:nvPr/>
        </p:nvCxnSpPr>
        <p:spPr>
          <a:xfrm>
            <a:off x="8471591" y="1434492"/>
            <a:ext cx="1462194" cy="581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9267381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-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7882086" y="3309093"/>
            <a:ext cx="1332807" cy="955191"/>
          </a:xfrm>
          <a:prstGeom prst="ellipse">
            <a:avLst/>
          </a:prstGeom>
          <a:solidFill>
            <a:srgbClr val="C0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+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9" name="Straight Arrow Connector 28"/>
          <p:cNvCxnSpPr>
            <a:stCxn id="24" idx="3"/>
            <a:endCxn id="28" idx="0"/>
          </p:cNvCxnSpPr>
          <p:nvPr/>
        </p:nvCxnSpPr>
        <p:spPr>
          <a:xfrm flipH="1">
            <a:off x="8548490" y="2830924"/>
            <a:ext cx="914076" cy="4781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4" idx="5"/>
            <a:endCxn id="9" idx="0"/>
          </p:cNvCxnSpPr>
          <p:nvPr/>
        </p:nvCxnSpPr>
        <p:spPr>
          <a:xfrm>
            <a:off x="10405003" y="2830924"/>
            <a:ext cx="402837" cy="5609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6522143" y="4732945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Call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foo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9122437" y="4732944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b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28" idx="3"/>
            <a:endCxn id="38" idx="0"/>
          </p:cNvCxnSpPr>
          <p:nvPr/>
        </p:nvCxnSpPr>
        <p:spPr>
          <a:xfrm flipH="1">
            <a:off x="7188547" y="4124400"/>
            <a:ext cx="888724" cy="6085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8" idx="5"/>
            <a:endCxn id="39" idx="0"/>
          </p:cNvCxnSpPr>
          <p:nvPr/>
        </p:nvCxnSpPr>
        <p:spPr>
          <a:xfrm>
            <a:off x="9019708" y="4124400"/>
            <a:ext cx="769133" cy="6085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3123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84039" y="455651"/>
            <a:ext cx="4079550" cy="1399275"/>
          </a:xfrm>
          <a:prstGeom prst="roundRect">
            <a:avLst>
              <a:gd name="adj" fmla="val 561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foo() + b - 7;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684039" y="3593724"/>
          <a:ext cx="2956144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int,void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function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8739434"/>
                  </a:ext>
                </a:extLst>
              </a:tr>
            </a:tbl>
          </a:graphicData>
        </a:graphic>
      </p:graphicFrame>
      <p:sp>
        <p:nvSpPr>
          <p:cNvPr id="8" name="Oval 7"/>
          <p:cNvSpPr/>
          <p:nvPr/>
        </p:nvSpPr>
        <p:spPr>
          <a:xfrm>
            <a:off x="7144113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a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0286909" y="3391833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7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7473946" y="760433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566121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Type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int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4" name="Straight Arrow Connector 13"/>
          <p:cNvCxnSpPr>
            <a:stCxn id="10" idx="3"/>
            <a:endCxn id="12" idx="0"/>
          </p:cNvCxnSpPr>
          <p:nvPr/>
        </p:nvCxnSpPr>
        <p:spPr>
          <a:xfrm flipH="1">
            <a:off x="6232525" y="1434492"/>
            <a:ext cx="1412590" cy="581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4"/>
            <a:endCxn id="8" idx="0"/>
          </p:cNvCxnSpPr>
          <p:nvPr/>
        </p:nvCxnSpPr>
        <p:spPr>
          <a:xfrm flipH="1">
            <a:off x="7810517" y="1550142"/>
            <a:ext cx="247836" cy="4654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5"/>
            <a:endCxn id="24" idx="0"/>
          </p:cNvCxnSpPr>
          <p:nvPr/>
        </p:nvCxnSpPr>
        <p:spPr>
          <a:xfrm>
            <a:off x="8471591" y="1434492"/>
            <a:ext cx="1462194" cy="581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9267381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-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7882086" y="3309093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+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9" name="Straight Arrow Connector 28"/>
          <p:cNvCxnSpPr>
            <a:stCxn id="24" idx="3"/>
            <a:endCxn id="28" idx="0"/>
          </p:cNvCxnSpPr>
          <p:nvPr/>
        </p:nvCxnSpPr>
        <p:spPr>
          <a:xfrm flipH="1">
            <a:off x="8548490" y="2830924"/>
            <a:ext cx="914076" cy="4781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4" idx="5"/>
            <a:endCxn id="9" idx="0"/>
          </p:cNvCxnSpPr>
          <p:nvPr/>
        </p:nvCxnSpPr>
        <p:spPr>
          <a:xfrm>
            <a:off x="10405003" y="2830924"/>
            <a:ext cx="402837" cy="5609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6522143" y="4732945"/>
            <a:ext cx="1332807" cy="955191"/>
          </a:xfrm>
          <a:prstGeom prst="ellipse">
            <a:avLst/>
          </a:prstGeom>
          <a:solidFill>
            <a:srgbClr val="C0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Call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foo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9122437" y="4732944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b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28" idx="3"/>
            <a:endCxn id="38" idx="0"/>
          </p:cNvCxnSpPr>
          <p:nvPr/>
        </p:nvCxnSpPr>
        <p:spPr>
          <a:xfrm flipH="1">
            <a:off x="7188547" y="4124400"/>
            <a:ext cx="888724" cy="6085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8" idx="5"/>
            <a:endCxn id="39" idx="0"/>
          </p:cNvCxnSpPr>
          <p:nvPr/>
        </p:nvCxnSpPr>
        <p:spPr>
          <a:xfrm>
            <a:off x="9019708" y="4124400"/>
            <a:ext cx="769133" cy="6085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5145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84039" y="455651"/>
            <a:ext cx="4079550" cy="1399275"/>
          </a:xfrm>
          <a:prstGeom prst="roundRect">
            <a:avLst>
              <a:gd name="adj" fmla="val 561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foo() + b - 7;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684039" y="3593724"/>
          <a:ext cx="2956144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int,void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function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8739434"/>
                  </a:ext>
                </a:extLst>
              </a:tr>
            </a:tbl>
          </a:graphicData>
        </a:graphic>
      </p:graphicFrame>
      <p:sp>
        <p:nvSpPr>
          <p:cNvPr id="8" name="Oval 7"/>
          <p:cNvSpPr/>
          <p:nvPr/>
        </p:nvSpPr>
        <p:spPr>
          <a:xfrm>
            <a:off x="7144113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a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0286909" y="3391833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7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7473946" y="760433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566121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Type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int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4" name="Straight Arrow Connector 13"/>
          <p:cNvCxnSpPr>
            <a:stCxn id="10" idx="3"/>
            <a:endCxn id="12" idx="0"/>
          </p:cNvCxnSpPr>
          <p:nvPr/>
        </p:nvCxnSpPr>
        <p:spPr>
          <a:xfrm flipH="1">
            <a:off x="6232525" y="1434492"/>
            <a:ext cx="1412590" cy="581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4"/>
            <a:endCxn id="8" idx="0"/>
          </p:cNvCxnSpPr>
          <p:nvPr/>
        </p:nvCxnSpPr>
        <p:spPr>
          <a:xfrm flipH="1">
            <a:off x="7810517" y="1550142"/>
            <a:ext cx="247836" cy="4654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5"/>
            <a:endCxn id="24" idx="0"/>
          </p:cNvCxnSpPr>
          <p:nvPr/>
        </p:nvCxnSpPr>
        <p:spPr>
          <a:xfrm>
            <a:off x="8471591" y="1434492"/>
            <a:ext cx="1462194" cy="581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9267381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-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7882086" y="3309093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+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9" name="Straight Arrow Connector 28"/>
          <p:cNvCxnSpPr>
            <a:stCxn id="24" idx="3"/>
            <a:endCxn id="28" idx="0"/>
          </p:cNvCxnSpPr>
          <p:nvPr/>
        </p:nvCxnSpPr>
        <p:spPr>
          <a:xfrm flipH="1">
            <a:off x="8548490" y="2830924"/>
            <a:ext cx="914076" cy="4781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4" idx="5"/>
            <a:endCxn id="9" idx="0"/>
          </p:cNvCxnSpPr>
          <p:nvPr/>
        </p:nvCxnSpPr>
        <p:spPr>
          <a:xfrm>
            <a:off x="10405003" y="2830924"/>
            <a:ext cx="402837" cy="5609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6522143" y="4732945"/>
            <a:ext cx="1332807" cy="955191"/>
          </a:xfrm>
          <a:prstGeom prst="ellipse">
            <a:avLst/>
          </a:prstGeom>
          <a:solidFill>
            <a:srgbClr val="C0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Call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foo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9122437" y="4732944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b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28" idx="3"/>
            <a:endCxn id="38" idx="0"/>
          </p:cNvCxnSpPr>
          <p:nvPr/>
        </p:nvCxnSpPr>
        <p:spPr>
          <a:xfrm flipH="1">
            <a:off x="7188547" y="4124400"/>
            <a:ext cx="888724" cy="6085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8" idx="5"/>
            <a:endCxn id="39" idx="0"/>
          </p:cNvCxnSpPr>
          <p:nvPr/>
        </p:nvCxnSpPr>
        <p:spPr>
          <a:xfrm>
            <a:off x="9019708" y="4124400"/>
            <a:ext cx="769133" cy="6085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747080" y="4948929"/>
            <a:ext cx="775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>
                <a:latin typeface="+mj-lt"/>
              </a:rPr>
              <a:t>int</a:t>
            </a:r>
            <a:endParaRPr lang="en-US" sz="2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36098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84039" y="455651"/>
            <a:ext cx="4079550" cy="1399275"/>
          </a:xfrm>
          <a:prstGeom prst="roundRect">
            <a:avLst>
              <a:gd name="adj" fmla="val 561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foo() + b - 7;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684039" y="3593724"/>
          <a:ext cx="2956144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int,void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function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8739434"/>
                  </a:ext>
                </a:extLst>
              </a:tr>
            </a:tbl>
          </a:graphicData>
        </a:graphic>
      </p:graphicFrame>
      <p:sp>
        <p:nvSpPr>
          <p:cNvPr id="8" name="Oval 7"/>
          <p:cNvSpPr/>
          <p:nvPr/>
        </p:nvSpPr>
        <p:spPr>
          <a:xfrm>
            <a:off x="7144113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a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0286909" y="3391833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7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7473946" y="760433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566121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Type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int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4" name="Straight Arrow Connector 13"/>
          <p:cNvCxnSpPr>
            <a:stCxn id="10" idx="3"/>
            <a:endCxn id="12" idx="0"/>
          </p:cNvCxnSpPr>
          <p:nvPr/>
        </p:nvCxnSpPr>
        <p:spPr>
          <a:xfrm flipH="1">
            <a:off x="6232525" y="1434492"/>
            <a:ext cx="1412590" cy="581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4"/>
            <a:endCxn id="8" idx="0"/>
          </p:cNvCxnSpPr>
          <p:nvPr/>
        </p:nvCxnSpPr>
        <p:spPr>
          <a:xfrm flipH="1">
            <a:off x="7810517" y="1550142"/>
            <a:ext cx="247836" cy="4654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5"/>
            <a:endCxn id="24" idx="0"/>
          </p:cNvCxnSpPr>
          <p:nvPr/>
        </p:nvCxnSpPr>
        <p:spPr>
          <a:xfrm>
            <a:off x="8471591" y="1434492"/>
            <a:ext cx="1462194" cy="581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9267381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-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7882086" y="3309093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+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9" name="Straight Arrow Connector 28"/>
          <p:cNvCxnSpPr>
            <a:stCxn id="24" idx="3"/>
            <a:endCxn id="28" idx="0"/>
          </p:cNvCxnSpPr>
          <p:nvPr/>
        </p:nvCxnSpPr>
        <p:spPr>
          <a:xfrm flipH="1">
            <a:off x="8548490" y="2830924"/>
            <a:ext cx="914076" cy="4781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4" idx="5"/>
            <a:endCxn id="9" idx="0"/>
          </p:cNvCxnSpPr>
          <p:nvPr/>
        </p:nvCxnSpPr>
        <p:spPr>
          <a:xfrm>
            <a:off x="10405003" y="2830924"/>
            <a:ext cx="402837" cy="5609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6522143" y="4732945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Call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foo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9122437" y="4732944"/>
            <a:ext cx="1332807" cy="955191"/>
          </a:xfrm>
          <a:prstGeom prst="ellipse">
            <a:avLst/>
          </a:prstGeom>
          <a:solidFill>
            <a:srgbClr val="C0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b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28" idx="3"/>
            <a:endCxn id="38" idx="0"/>
          </p:cNvCxnSpPr>
          <p:nvPr/>
        </p:nvCxnSpPr>
        <p:spPr>
          <a:xfrm flipH="1">
            <a:off x="7188547" y="4124400"/>
            <a:ext cx="888724" cy="6085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8" idx="5"/>
            <a:endCxn id="39" idx="0"/>
          </p:cNvCxnSpPr>
          <p:nvPr/>
        </p:nvCxnSpPr>
        <p:spPr>
          <a:xfrm>
            <a:off x="9019708" y="4124400"/>
            <a:ext cx="769133" cy="6085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747080" y="4948929"/>
            <a:ext cx="775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>
                <a:latin typeface="+mj-lt"/>
              </a:rPr>
              <a:t>int</a:t>
            </a:r>
            <a:endParaRPr lang="en-US" sz="2800" b="1" dirty="0"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392789" y="4948929"/>
            <a:ext cx="775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>
                <a:latin typeface="+mj-lt"/>
              </a:rPr>
              <a:t>int</a:t>
            </a:r>
            <a:endParaRPr lang="en-US" sz="2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6806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84039" y="455651"/>
            <a:ext cx="4079550" cy="1399275"/>
          </a:xfrm>
          <a:prstGeom prst="roundRect">
            <a:avLst>
              <a:gd name="adj" fmla="val 561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foo() + b - 7;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684039" y="3593724"/>
          <a:ext cx="2956144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int,void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function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8739434"/>
                  </a:ext>
                </a:extLst>
              </a:tr>
            </a:tbl>
          </a:graphicData>
        </a:graphic>
      </p:graphicFrame>
      <p:sp>
        <p:nvSpPr>
          <p:cNvPr id="8" name="Oval 7"/>
          <p:cNvSpPr/>
          <p:nvPr/>
        </p:nvSpPr>
        <p:spPr>
          <a:xfrm>
            <a:off x="7144113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a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0286909" y="3391833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7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7473946" y="760433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566121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Type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int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4" name="Straight Arrow Connector 13"/>
          <p:cNvCxnSpPr>
            <a:stCxn id="10" idx="3"/>
            <a:endCxn id="12" idx="0"/>
          </p:cNvCxnSpPr>
          <p:nvPr/>
        </p:nvCxnSpPr>
        <p:spPr>
          <a:xfrm flipH="1">
            <a:off x="6232525" y="1434492"/>
            <a:ext cx="1412590" cy="581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4"/>
            <a:endCxn id="8" idx="0"/>
          </p:cNvCxnSpPr>
          <p:nvPr/>
        </p:nvCxnSpPr>
        <p:spPr>
          <a:xfrm flipH="1">
            <a:off x="7810517" y="1550142"/>
            <a:ext cx="247836" cy="4654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5"/>
            <a:endCxn id="24" idx="0"/>
          </p:cNvCxnSpPr>
          <p:nvPr/>
        </p:nvCxnSpPr>
        <p:spPr>
          <a:xfrm>
            <a:off x="8471591" y="1434492"/>
            <a:ext cx="1462194" cy="581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9267381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-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7882086" y="3309093"/>
            <a:ext cx="1332807" cy="955191"/>
          </a:xfrm>
          <a:prstGeom prst="ellipse">
            <a:avLst/>
          </a:prstGeom>
          <a:solidFill>
            <a:srgbClr val="C0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+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9" name="Straight Arrow Connector 28"/>
          <p:cNvCxnSpPr>
            <a:stCxn id="24" idx="3"/>
            <a:endCxn id="28" idx="0"/>
          </p:cNvCxnSpPr>
          <p:nvPr/>
        </p:nvCxnSpPr>
        <p:spPr>
          <a:xfrm flipH="1">
            <a:off x="8548490" y="2830924"/>
            <a:ext cx="914076" cy="4781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4" idx="5"/>
            <a:endCxn id="9" idx="0"/>
          </p:cNvCxnSpPr>
          <p:nvPr/>
        </p:nvCxnSpPr>
        <p:spPr>
          <a:xfrm>
            <a:off x="10405003" y="2830924"/>
            <a:ext cx="402837" cy="5609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6522143" y="4732945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Call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foo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9122437" y="4732944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b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28" idx="3"/>
            <a:endCxn id="38" idx="0"/>
          </p:cNvCxnSpPr>
          <p:nvPr/>
        </p:nvCxnSpPr>
        <p:spPr>
          <a:xfrm flipH="1">
            <a:off x="7188547" y="4124400"/>
            <a:ext cx="888724" cy="6085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8" idx="5"/>
            <a:endCxn id="39" idx="0"/>
          </p:cNvCxnSpPr>
          <p:nvPr/>
        </p:nvCxnSpPr>
        <p:spPr>
          <a:xfrm>
            <a:off x="9019708" y="4124400"/>
            <a:ext cx="769133" cy="6085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747080" y="4948929"/>
            <a:ext cx="775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>
                <a:latin typeface="+mj-lt"/>
              </a:rPr>
              <a:t>int</a:t>
            </a:r>
            <a:endParaRPr lang="en-US" sz="2800" b="1" dirty="0"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392789" y="4948929"/>
            <a:ext cx="775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>
                <a:latin typeface="+mj-lt"/>
              </a:rPr>
              <a:t>int</a:t>
            </a:r>
            <a:endParaRPr lang="en-US" sz="2800" b="1" dirty="0"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117986" y="3524505"/>
            <a:ext cx="775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>
                <a:latin typeface="+mj-lt"/>
              </a:rPr>
              <a:t>int</a:t>
            </a:r>
            <a:endParaRPr lang="en-US" sz="2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19586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84039" y="455651"/>
            <a:ext cx="4079550" cy="1399275"/>
          </a:xfrm>
          <a:prstGeom prst="roundRect">
            <a:avLst>
              <a:gd name="adj" fmla="val 561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foo() + b - 7;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684039" y="3593724"/>
          <a:ext cx="2956144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int,void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function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8739434"/>
                  </a:ext>
                </a:extLst>
              </a:tr>
            </a:tbl>
          </a:graphicData>
        </a:graphic>
      </p:graphicFrame>
      <p:sp>
        <p:nvSpPr>
          <p:cNvPr id="8" name="Oval 7"/>
          <p:cNvSpPr/>
          <p:nvPr/>
        </p:nvSpPr>
        <p:spPr>
          <a:xfrm>
            <a:off x="7144113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a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0286909" y="3391833"/>
            <a:ext cx="1041861" cy="789709"/>
          </a:xfrm>
          <a:prstGeom prst="ellipse">
            <a:avLst/>
          </a:prstGeom>
          <a:solidFill>
            <a:srgbClr val="C0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7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7473946" y="760433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566121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Type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int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4" name="Straight Arrow Connector 13"/>
          <p:cNvCxnSpPr>
            <a:stCxn id="10" idx="3"/>
            <a:endCxn id="12" idx="0"/>
          </p:cNvCxnSpPr>
          <p:nvPr/>
        </p:nvCxnSpPr>
        <p:spPr>
          <a:xfrm flipH="1">
            <a:off x="6232525" y="1434492"/>
            <a:ext cx="1412590" cy="581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4"/>
            <a:endCxn id="8" idx="0"/>
          </p:cNvCxnSpPr>
          <p:nvPr/>
        </p:nvCxnSpPr>
        <p:spPr>
          <a:xfrm flipH="1">
            <a:off x="7810517" y="1550142"/>
            <a:ext cx="247836" cy="4654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5"/>
            <a:endCxn id="24" idx="0"/>
          </p:cNvCxnSpPr>
          <p:nvPr/>
        </p:nvCxnSpPr>
        <p:spPr>
          <a:xfrm>
            <a:off x="8471591" y="1434492"/>
            <a:ext cx="1462194" cy="581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9267381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-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7882086" y="3309093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+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9" name="Straight Arrow Connector 28"/>
          <p:cNvCxnSpPr>
            <a:stCxn id="24" idx="3"/>
            <a:endCxn id="28" idx="0"/>
          </p:cNvCxnSpPr>
          <p:nvPr/>
        </p:nvCxnSpPr>
        <p:spPr>
          <a:xfrm flipH="1">
            <a:off x="8548490" y="2830924"/>
            <a:ext cx="914076" cy="4781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4" idx="5"/>
            <a:endCxn id="9" idx="0"/>
          </p:cNvCxnSpPr>
          <p:nvPr/>
        </p:nvCxnSpPr>
        <p:spPr>
          <a:xfrm>
            <a:off x="10405003" y="2830924"/>
            <a:ext cx="402837" cy="5609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6522143" y="4732945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Call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foo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9122437" y="4732944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b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28" idx="3"/>
            <a:endCxn id="38" idx="0"/>
          </p:cNvCxnSpPr>
          <p:nvPr/>
        </p:nvCxnSpPr>
        <p:spPr>
          <a:xfrm flipH="1">
            <a:off x="7188547" y="4124400"/>
            <a:ext cx="888724" cy="6085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8" idx="5"/>
            <a:endCxn id="39" idx="0"/>
          </p:cNvCxnSpPr>
          <p:nvPr/>
        </p:nvCxnSpPr>
        <p:spPr>
          <a:xfrm>
            <a:off x="9019708" y="4124400"/>
            <a:ext cx="769133" cy="6085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747080" y="4948929"/>
            <a:ext cx="775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>
                <a:latin typeface="+mj-lt"/>
              </a:rPr>
              <a:t>int</a:t>
            </a:r>
            <a:endParaRPr lang="en-US" sz="2800" b="1" dirty="0"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392789" y="4948929"/>
            <a:ext cx="775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>
                <a:latin typeface="+mj-lt"/>
              </a:rPr>
              <a:t>int</a:t>
            </a:r>
            <a:endParaRPr lang="en-US" sz="2800" b="1" dirty="0"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117986" y="3524505"/>
            <a:ext cx="775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>
                <a:latin typeface="+mj-lt"/>
              </a:rPr>
              <a:t>int</a:t>
            </a:r>
            <a:endParaRPr lang="en-US" sz="2800" b="1" dirty="0">
              <a:latin typeface="+mj-l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547916" y="3504705"/>
            <a:ext cx="775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>
                <a:latin typeface="+mj-lt"/>
              </a:rPr>
              <a:t>int</a:t>
            </a:r>
            <a:endParaRPr lang="en-US" sz="2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74155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84039" y="455651"/>
            <a:ext cx="4079550" cy="1399275"/>
          </a:xfrm>
          <a:prstGeom prst="roundRect">
            <a:avLst>
              <a:gd name="adj" fmla="val 561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foo() + b - 7;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684039" y="3593724"/>
          <a:ext cx="2956144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958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94958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966228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foo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int,void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function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b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+mj-lt"/>
                        </a:rPr>
                        <a:t>int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j-lt"/>
                        </a:rPr>
                        <a:t>variable</a:t>
                      </a:r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8739434"/>
                  </a:ext>
                </a:extLst>
              </a:tr>
            </a:tbl>
          </a:graphicData>
        </a:graphic>
      </p:graphicFrame>
      <p:sp>
        <p:nvSpPr>
          <p:cNvPr id="8" name="Oval 7"/>
          <p:cNvSpPr/>
          <p:nvPr/>
        </p:nvSpPr>
        <p:spPr>
          <a:xfrm>
            <a:off x="7144113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a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0286909" y="3391833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7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7473946" y="760433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566121" y="201561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Type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int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4" name="Straight Arrow Connector 13"/>
          <p:cNvCxnSpPr>
            <a:stCxn id="10" idx="3"/>
            <a:endCxn id="12" idx="0"/>
          </p:cNvCxnSpPr>
          <p:nvPr/>
        </p:nvCxnSpPr>
        <p:spPr>
          <a:xfrm flipH="1">
            <a:off x="6232525" y="1434492"/>
            <a:ext cx="1412590" cy="581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4"/>
            <a:endCxn id="8" idx="0"/>
          </p:cNvCxnSpPr>
          <p:nvPr/>
        </p:nvCxnSpPr>
        <p:spPr>
          <a:xfrm flipH="1">
            <a:off x="7810517" y="1550142"/>
            <a:ext cx="247836" cy="4654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5"/>
            <a:endCxn id="24" idx="0"/>
          </p:cNvCxnSpPr>
          <p:nvPr/>
        </p:nvCxnSpPr>
        <p:spPr>
          <a:xfrm>
            <a:off x="8471591" y="1434492"/>
            <a:ext cx="1462194" cy="581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9267381" y="2015617"/>
            <a:ext cx="1332807" cy="955191"/>
          </a:xfrm>
          <a:prstGeom prst="ellipse">
            <a:avLst/>
          </a:prstGeom>
          <a:solidFill>
            <a:srgbClr val="C0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-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7882086" y="3309093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+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9" name="Straight Arrow Connector 28"/>
          <p:cNvCxnSpPr>
            <a:stCxn id="24" idx="3"/>
            <a:endCxn id="28" idx="0"/>
          </p:cNvCxnSpPr>
          <p:nvPr/>
        </p:nvCxnSpPr>
        <p:spPr>
          <a:xfrm flipH="1">
            <a:off x="8548490" y="2830924"/>
            <a:ext cx="914076" cy="4781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4" idx="5"/>
            <a:endCxn id="9" idx="0"/>
          </p:cNvCxnSpPr>
          <p:nvPr/>
        </p:nvCxnSpPr>
        <p:spPr>
          <a:xfrm>
            <a:off x="10405003" y="2830924"/>
            <a:ext cx="402837" cy="5609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6522143" y="4732945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Call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foo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9122437" y="4732944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b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28" idx="3"/>
            <a:endCxn id="38" idx="0"/>
          </p:cNvCxnSpPr>
          <p:nvPr/>
        </p:nvCxnSpPr>
        <p:spPr>
          <a:xfrm flipH="1">
            <a:off x="7188547" y="4124400"/>
            <a:ext cx="888724" cy="6085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8" idx="5"/>
            <a:endCxn id="39" idx="0"/>
          </p:cNvCxnSpPr>
          <p:nvPr/>
        </p:nvCxnSpPr>
        <p:spPr>
          <a:xfrm>
            <a:off x="9019708" y="4124400"/>
            <a:ext cx="769133" cy="6085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747080" y="4948929"/>
            <a:ext cx="775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>
                <a:latin typeface="+mj-lt"/>
              </a:rPr>
              <a:t>int</a:t>
            </a:r>
            <a:endParaRPr lang="en-US" sz="2800" b="1" dirty="0"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392789" y="4948929"/>
            <a:ext cx="775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>
                <a:latin typeface="+mj-lt"/>
              </a:rPr>
              <a:t>int</a:t>
            </a:r>
            <a:endParaRPr lang="en-US" sz="2800" b="1" dirty="0"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117986" y="3524505"/>
            <a:ext cx="775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>
                <a:latin typeface="+mj-lt"/>
              </a:rPr>
              <a:t>int</a:t>
            </a:r>
            <a:endParaRPr lang="en-US" sz="2800" b="1" dirty="0">
              <a:latin typeface="+mj-l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547916" y="3504705"/>
            <a:ext cx="775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>
                <a:latin typeface="+mj-lt"/>
              </a:rPr>
              <a:t>int</a:t>
            </a:r>
            <a:endParaRPr lang="en-US" sz="2800" b="1" dirty="0">
              <a:latin typeface="+mj-l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548489" y="2200252"/>
            <a:ext cx="775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>
                <a:latin typeface="+mj-lt"/>
              </a:rPr>
              <a:t>int</a:t>
            </a:r>
            <a:endParaRPr lang="en-US" sz="2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05566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926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Visitor Design </a:t>
            </a:r>
            <a:r>
              <a:rPr lang="en-US" sz="4800" dirty="0" smtClean="0">
                <a:latin typeface="+mj-lt"/>
              </a:rPr>
              <a:t>Pattern: Example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7825314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Printing the AST</a:t>
                </a:r>
              </a:p>
              <a:p>
                <a:endParaRPr lang="en-US" sz="2800" dirty="0" smtClean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𝑣𝑖𝑠𝑖𝑡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𝑛𝑜𝑑𝑒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800" b="0" dirty="0" smtClean="0">
                  <a:latin typeface="+mj-lt"/>
                </a:endParaRPr>
              </a:p>
              <a:p>
                <a:pPr/>
                <a:r>
                  <a:rPr lang="en-US" sz="2800" dirty="0">
                    <a:latin typeface="+mj-lt"/>
                  </a:rPr>
                  <a:t>	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𝑝𝑟𝑖𝑛𝑡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𝑛𝑜𝑑𝑒</m:t>
                        </m:r>
                      </m:e>
                    </m:d>
                  </m:oMath>
                </a14:m>
                <a:endParaRPr lang="en-US" sz="2800" b="0" dirty="0" smtClean="0">
                  <a:latin typeface="+mj-lt"/>
                </a:endParaRPr>
              </a:p>
              <a:p>
                <a:pPr/>
                <a:r>
                  <a:rPr lang="en-US" sz="2800" b="0" dirty="0" smtClean="0">
                    <a:latin typeface="+mj-lt"/>
                  </a:rPr>
                  <a:t>	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𝑐h𝑖𝑙𝑑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𝑛𝑜𝑑𝑒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𝑐h𝑖𝑙𝑑𝑟𝑒𝑛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sz="2800" b="0" dirty="0" smtClean="0">
                  <a:latin typeface="+mj-lt"/>
                </a:endParaRPr>
              </a:p>
              <a:p>
                <a:pPr/>
                <a:r>
                  <a:rPr lang="en-US" sz="2800" dirty="0" smtClean="0"/>
                  <a:t>		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𝑣𝑖𝑠𝑖𝑡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𝑐h𝑖𝑙𝑑</m:t>
                        </m:r>
                      </m:e>
                    </m:d>
                  </m:oMath>
                </a14:m>
                <a:endParaRPr lang="en-US" sz="2800" dirty="0" smtClean="0">
                  <a:latin typeface="+mj-lt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7825314" cy="2677656"/>
              </a:xfrm>
              <a:prstGeom prst="rect">
                <a:avLst/>
              </a:prstGeom>
              <a:blipFill>
                <a:blip r:embed="rId2"/>
                <a:stretch>
                  <a:fillRect l="-1636" t="-22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5676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Assignments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4"/>
            <a:ext cx="4027054" cy="1681945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8053543" y="3199627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7977568" y="4371179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j</a:t>
            </a:r>
          </a:p>
        </p:txBody>
      </p:sp>
      <p:sp>
        <p:nvSpPr>
          <p:cNvPr id="12" name="Oval 11"/>
          <p:cNvSpPr/>
          <p:nvPr/>
        </p:nvSpPr>
        <p:spPr>
          <a:xfrm>
            <a:off x="9814761" y="4174716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0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7" idx="4"/>
            <a:endCxn id="10" idx="0"/>
          </p:cNvCxnSpPr>
          <p:nvPr/>
        </p:nvCxnSpPr>
        <p:spPr>
          <a:xfrm>
            <a:off x="8637950" y="3989336"/>
            <a:ext cx="6022" cy="3818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5"/>
            <a:endCxn id="12" idx="0"/>
          </p:cNvCxnSpPr>
          <p:nvPr/>
        </p:nvCxnSpPr>
        <p:spPr>
          <a:xfrm>
            <a:off x="9051188" y="3873686"/>
            <a:ext cx="1284504" cy="3010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6221413" y="4091974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Type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int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/>
          <p:cNvCxnSpPr>
            <a:stCxn id="7" idx="3"/>
            <a:endCxn id="25" idx="7"/>
          </p:cNvCxnSpPr>
          <p:nvPr/>
        </p:nvCxnSpPr>
        <p:spPr>
          <a:xfrm flipH="1">
            <a:off x="7359035" y="3873686"/>
            <a:ext cx="865677" cy="3581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912741" y="125767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Function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main</a:t>
            </a: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2047383"/>
            <a:ext cx="0" cy="1961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243560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dirty="0" smtClean="0">
                <a:solidFill>
                  <a:schemeClr val="tx1"/>
                </a:solidFill>
              </a:rPr>
              <a:t>tatements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8637950" y="3033269"/>
            <a:ext cx="1" cy="1663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3867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Assignments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9" y="1909154"/>
            <a:ext cx="4027054" cy="1681945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8053543" y="3199627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7977568" y="4371179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j</a:t>
            </a:r>
          </a:p>
        </p:txBody>
      </p:sp>
      <p:sp>
        <p:nvSpPr>
          <p:cNvPr id="12" name="Oval 11"/>
          <p:cNvSpPr/>
          <p:nvPr/>
        </p:nvSpPr>
        <p:spPr>
          <a:xfrm>
            <a:off x="9814761" y="4174716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0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7" idx="4"/>
            <a:endCxn id="10" idx="0"/>
          </p:cNvCxnSpPr>
          <p:nvPr/>
        </p:nvCxnSpPr>
        <p:spPr>
          <a:xfrm>
            <a:off x="8637950" y="3989336"/>
            <a:ext cx="6022" cy="3818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5"/>
            <a:endCxn id="12" idx="0"/>
          </p:cNvCxnSpPr>
          <p:nvPr/>
        </p:nvCxnSpPr>
        <p:spPr>
          <a:xfrm>
            <a:off x="9051188" y="3873686"/>
            <a:ext cx="1284504" cy="3010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6221413" y="4091974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Type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int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/>
          <p:cNvCxnSpPr>
            <a:stCxn id="7" idx="3"/>
            <a:endCxn id="25" idx="7"/>
          </p:cNvCxnSpPr>
          <p:nvPr/>
        </p:nvCxnSpPr>
        <p:spPr>
          <a:xfrm flipH="1">
            <a:off x="7359035" y="3873686"/>
            <a:ext cx="865677" cy="3581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912741" y="125767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Function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main</a:t>
            </a: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2047383"/>
            <a:ext cx="0" cy="1961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243560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dirty="0" smtClean="0">
                <a:solidFill>
                  <a:schemeClr val="tx1"/>
                </a:solidFill>
              </a:rPr>
              <a:t>tatements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8637950" y="3033269"/>
            <a:ext cx="1" cy="1663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</p:spTree>
    <p:extLst>
      <p:ext uri="{BB962C8B-B14F-4D97-AF65-F5344CB8AC3E}">
        <p14:creationId xmlns:p14="http://schemas.microsoft.com/office/powerpoint/2010/main" val="3772252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Assignments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8053543" y="3199627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638740" y="4231858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j</a:t>
            </a:r>
          </a:p>
        </p:txBody>
      </p:sp>
      <p:sp>
        <p:nvSpPr>
          <p:cNvPr id="12" name="Oval 11"/>
          <p:cNvSpPr/>
          <p:nvPr/>
        </p:nvSpPr>
        <p:spPr>
          <a:xfrm>
            <a:off x="9556547" y="4231858"/>
            <a:ext cx="1152761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0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7" name="Straight Arrow Connector 16"/>
          <p:cNvCxnSpPr>
            <a:stCxn id="7" idx="5"/>
            <a:endCxn id="12" idx="0"/>
          </p:cNvCxnSpPr>
          <p:nvPr/>
        </p:nvCxnSpPr>
        <p:spPr>
          <a:xfrm>
            <a:off x="9051188" y="3873686"/>
            <a:ext cx="1081740" cy="3581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7" idx="3"/>
            <a:endCxn id="10" idx="0"/>
          </p:cNvCxnSpPr>
          <p:nvPr/>
        </p:nvCxnSpPr>
        <p:spPr>
          <a:xfrm flipH="1">
            <a:off x="7305144" y="3873686"/>
            <a:ext cx="919568" cy="3581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912741" y="125767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Function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main</a:t>
            </a: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2047383"/>
            <a:ext cx="0" cy="1961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243560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Statements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8637950" y="3033269"/>
            <a:ext cx="1" cy="1663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1173019" y="1909154"/>
            <a:ext cx="4027054" cy="1681945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4771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Assignments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8053543" y="3199627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638740" y="4231858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j</a:t>
            </a:r>
          </a:p>
        </p:txBody>
      </p:sp>
      <p:sp>
        <p:nvSpPr>
          <p:cNvPr id="12" name="Oval 11"/>
          <p:cNvSpPr/>
          <p:nvPr/>
        </p:nvSpPr>
        <p:spPr>
          <a:xfrm>
            <a:off x="9556547" y="4231858"/>
            <a:ext cx="1152761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0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7" name="Straight Arrow Connector 16"/>
          <p:cNvCxnSpPr>
            <a:stCxn id="7" idx="5"/>
            <a:endCxn id="12" idx="0"/>
          </p:cNvCxnSpPr>
          <p:nvPr/>
        </p:nvCxnSpPr>
        <p:spPr>
          <a:xfrm>
            <a:off x="9051188" y="3873686"/>
            <a:ext cx="1081740" cy="3581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7" idx="3"/>
            <a:endCxn id="10" idx="0"/>
          </p:cNvCxnSpPr>
          <p:nvPr/>
        </p:nvCxnSpPr>
        <p:spPr>
          <a:xfrm flipH="1">
            <a:off x="7305144" y="3873686"/>
            <a:ext cx="919568" cy="3581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912741" y="125767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Function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main</a:t>
            </a: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2047383"/>
            <a:ext cx="0" cy="1961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243560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Statements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8637950" y="3033269"/>
            <a:ext cx="1" cy="1663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1173019" y="1909154"/>
            <a:ext cx="4027054" cy="1681945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0480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Assignments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8053543" y="3199627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7977568" y="4371179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j</a:t>
            </a:r>
          </a:p>
        </p:txBody>
      </p:sp>
      <p:sp>
        <p:nvSpPr>
          <p:cNvPr id="12" name="Oval 11"/>
          <p:cNvSpPr/>
          <p:nvPr/>
        </p:nvSpPr>
        <p:spPr>
          <a:xfrm>
            <a:off x="9814761" y="4174716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String</a:t>
            </a: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abc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7" idx="4"/>
            <a:endCxn id="10" idx="0"/>
          </p:cNvCxnSpPr>
          <p:nvPr/>
        </p:nvCxnSpPr>
        <p:spPr>
          <a:xfrm>
            <a:off x="8637950" y="3989336"/>
            <a:ext cx="6022" cy="3818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5"/>
            <a:endCxn id="12" idx="0"/>
          </p:cNvCxnSpPr>
          <p:nvPr/>
        </p:nvCxnSpPr>
        <p:spPr>
          <a:xfrm>
            <a:off x="9051188" y="3873686"/>
            <a:ext cx="1284504" cy="3010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6221413" y="4091974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Type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int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/>
          <p:cNvCxnSpPr>
            <a:stCxn id="7" idx="3"/>
            <a:endCxn id="25" idx="7"/>
          </p:cNvCxnSpPr>
          <p:nvPr/>
        </p:nvCxnSpPr>
        <p:spPr>
          <a:xfrm flipH="1">
            <a:off x="7359035" y="3873686"/>
            <a:ext cx="865677" cy="3581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912741" y="125767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Function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main</a:t>
            </a: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2047383"/>
            <a:ext cx="0" cy="1961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243560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dirty="0" smtClean="0">
                <a:solidFill>
                  <a:schemeClr val="tx1"/>
                </a:solidFill>
              </a:rPr>
              <a:t>tatements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8637950" y="3033269"/>
            <a:ext cx="1" cy="1663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1173019" y="1909154"/>
            <a:ext cx="4027054" cy="1681945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“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8795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Assignments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8053543" y="3199627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Assign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7977568" y="4371179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j</a:t>
            </a:r>
          </a:p>
        </p:txBody>
      </p:sp>
      <p:sp>
        <p:nvSpPr>
          <p:cNvPr id="12" name="Oval 11"/>
          <p:cNvSpPr/>
          <p:nvPr/>
        </p:nvSpPr>
        <p:spPr>
          <a:xfrm>
            <a:off x="9814761" y="4174716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String</a:t>
            </a: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abc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7" idx="4"/>
            <a:endCxn id="10" idx="0"/>
          </p:cNvCxnSpPr>
          <p:nvPr/>
        </p:nvCxnSpPr>
        <p:spPr>
          <a:xfrm>
            <a:off x="8637950" y="3989336"/>
            <a:ext cx="6022" cy="3818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5"/>
            <a:endCxn id="12" idx="0"/>
          </p:cNvCxnSpPr>
          <p:nvPr/>
        </p:nvCxnSpPr>
        <p:spPr>
          <a:xfrm>
            <a:off x="9051188" y="3873686"/>
            <a:ext cx="1284504" cy="3010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6221413" y="4091974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Type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int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/>
          <p:cNvCxnSpPr>
            <a:stCxn id="7" idx="3"/>
            <a:endCxn id="25" idx="7"/>
          </p:cNvCxnSpPr>
          <p:nvPr/>
        </p:nvCxnSpPr>
        <p:spPr>
          <a:xfrm flipH="1">
            <a:off x="7359035" y="3873686"/>
            <a:ext cx="865677" cy="3581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912741" y="125767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Function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main</a:t>
            </a: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2047383"/>
            <a:ext cx="0" cy="1961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243560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dirty="0" smtClean="0">
                <a:solidFill>
                  <a:schemeClr val="tx1"/>
                </a:solidFill>
              </a:rPr>
              <a:t>tatements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8637950" y="3033269"/>
            <a:ext cx="1" cy="1663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1173019" y="1909154"/>
            <a:ext cx="4027054" cy="1681945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“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8353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Assignments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6255180" y="3186767"/>
            <a:ext cx="933791" cy="7051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7" idx="4"/>
          </p:cNvCxnSpPr>
          <p:nvPr/>
        </p:nvCxnSpPr>
        <p:spPr>
          <a:xfrm flipH="1">
            <a:off x="6722075" y="3891876"/>
            <a:ext cx="1" cy="2318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5"/>
            <a:endCxn id="50" idx="0"/>
          </p:cNvCxnSpPr>
          <p:nvPr/>
        </p:nvCxnSpPr>
        <p:spPr>
          <a:xfrm>
            <a:off x="7052220" y="3788615"/>
            <a:ext cx="888879" cy="3351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4925334" y="4123727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/>
          <p:cNvCxnSpPr>
            <a:stCxn id="7" idx="3"/>
            <a:endCxn id="25" idx="0"/>
          </p:cNvCxnSpPr>
          <p:nvPr/>
        </p:nvCxnSpPr>
        <p:spPr>
          <a:xfrm flipH="1">
            <a:off x="5457739" y="3788615"/>
            <a:ext cx="934192" cy="3351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912741" y="112467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1914379"/>
            <a:ext cx="0" cy="2377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152117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</a:t>
            </a:r>
            <a:r>
              <a:rPr lang="en-US" sz="1400" dirty="0" smtClean="0">
                <a:solidFill>
                  <a:schemeClr val="tx1"/>
                </a:solidFill>
              </a:rPr>
              <a:t>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623424" y="4155654"/>
            <a:ext cx="933791" cy="7051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9557914" y="5092614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2" name="Straight Arrow Connector 41"/>
          <p:cNvCxnSpPr>
            <a:stCxn id="38" idx="4"/>
            <a:endCxn id="40" idx="0"/>
          </p:cNvCxnSpPr>
          <p:nvPr/>
        </p:nvCxnSpPr>
        <p:spPr>
          <a:xfrm flipH="1">
            <a:off x="10090319" y="4860763"/>
            <a:ext cx="1" cy="2318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8" idx="5"/>
            <a:endCxn id="49" idx="0"/>
          </p:cNvCxnSpPr>
          <p:nvPr/>
        </p:nvCxnSpPr>
        <p:spPr>
          <a:xfrm>
            <a:off x="10420464" y="4757502"/>
            <a:ext cx="930640" cy="3351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8297129" y="5092614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38" idx="3"/>
            <a:endCxn id="45" idx="0"/>
          </p:cNvCxnSpPr>
          <p:nvPr/>
        </p:nvCxnSpPr>
        <p:spPr>
          <a:xfrm flipH="1">
            <a:off x="8829534" y="4757502"/>
            <a:ext cx="930641" cy="3351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10818699" y="5092613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7408694" y="4123727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39" idx="4"/>
            <a:endCxn id="7" idx="7"/>
          </p:cNvCxnSpPr>
          <p:nvPr/>
        </p:nvCxnSpPr>
        <p:spPr>
          <a:xfrm flipH="1">
            <a:off x="7052220" y="2941826"/>
            <a:ext cx="1585731" cy="3482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9" idx="4"/>
            <a:endCxn id="38" idx="1"/>
          </p:cNvCxnSpPr>
          <p:nvPr/>
        </p:nvCxnSpPr>
        <p:spPr>
          <a:xfrm>
            <a:off x="8637951" y="2941826"/>
            <a:ext cx="1122224" cy="13170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1173019" y="1909154"/>
            <a:ext cx="4027054" cy="1681945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10;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 =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6186119" y="4123727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9546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Assignments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6255180" y="3186767"/>
            <a:ext cx="933791" cy="7051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7" idx="4"/>
          </p:cNvCxnSpPr>
          <p:nvPr/>
        </p:nvCxnSpPr>
        <p:spPr>
          <a:xfrm flipH="1">
            <a:off x="6722075" y="3891876"/>
            <a:ext cx="1" cy="2318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5"/>
            <a:endCxn id="50" idx="0"/>
          </p:cNvCxnSpPr>
          <p:nvPr/>
        </p:nvCxnSpPr>
        <p:spPr>
          <a:xfrm>
            <a:off x="7052220" y="3788615"/>
            <a:ext cx="888879" cy="3351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4925334" y="4123727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/>
          <p:cNvCxnSpPr>
            <a:stCxn id="7" idx="3"/>
            <a:endCxn id="25" idx="0"/>
          </p:cNvCxnSpPr>
          <p:nvPr/>
        </p:nvCxnSpPr>
        <p:spPr>
          <a:xfrm flipH="1">
            <a:off x="5457739" y="3788615"/>
            <a:ext cx="934192" cy="3351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912741" y="112467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1914379"/>
            <a:ext cx="0" cy="2377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152117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</a:t>
            </a:r>
            <a:r>
              <a:rPr lang="en-US" sz="1400" dirty="0" smtClean="0">
                <a:solidFill>
                  <a:schemeClr val="tx1"/>
                </a:solidFill>
              </a:rPr>
              <a:t>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623424" y="4155654"/>
            <a:ext cx="933791" cy="7051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9557914" y="5092614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2" name="Straight Arrow Connector 41"/>
          <p:cNvCxnSpPr>
            <a:stCxn id="38" idx="4"/>
            <a:endCxn id="40" idx="0"/>
          </p:cNvCxnSpPr>
          <p:nvPr/>
        </p:nvCxnSpPr>
        <p:spPr>
          <a:xfrm flipH="1">
            <a:off x="10090319" y="4860763"/>
            <a:ext cx="1" cy="2318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8" idx="5"/>
            <a:endCxn id="49" idx="0"/>
          </p:cNvCxnSpPr>
          <p:nvPr/>
        </p:nvCxnSpPr>
        <p:spPr>
          <a:xfrm>
            <a:off x="10420464" y="4757502"/>
            <a:ext cx="930640" cy="3351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8297129" y="5092614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38" idx="3"/>
            <a:endCxn id="45" idx="0"/>
          </p:cNvCxnSpPr>
          <p:nvPr/>
        </p:nvCxnSpPr>
        <p:spPr>
          <a:xfrm flipH="1">
            <a:off x="8829534" y="4757502"/>
            <a:ext cx="930641" cy="3351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10818699" y="5092613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7408694" y="4123727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39" idx="4"/>
            <a:endCxn id="7" idx="7"/>
          </p:cNvCxnSpPr>
          <p:nvPr/>
        </p:nvCxnSpPr>
        <p:spPr>
          <a:xfrm flipH="1">
            <a:off x="7052220" y="2941826"/>
            <a:ext cx="1585731" cy="3482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9" idx="4"/>
            <a:endCxn id="38" idx="1"/>
          </p:cNvCxnSpPr>
          <p:nvPr/>
        </p:nvCxnSpPr>
        <p:spPr>
          <a:xfrm>
            <a:off x="8637951" y="2941826"/>
            <a:ext cx="1122224" cy="13170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1173019" y="1909154"/>
            <a:ext cx="4027054" cy="1681945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10;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 =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6186119" y="4123727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</p:spTree>
    <p:extLst>
      <p:ext uri="{BB962C8B-B14F-4D97-AF65-F5344CB8AC3E}">
        <p14:creationId xmlns:p14="http://schemas.microsoft.com/office/powerpoint/2010/main" val="1190048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Assignments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6251629" y="3186767"/>
            <a:ext cx="933791" cy="7051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186119" y="4123727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7" idx="4"/>
            <a:endCxn id="10" idx="0"/>
          </p:cNvCxnSpPr>
          <p:nvPr/>
        </p:nvCxnSpPr>
        <p:spPr>
          <a:xfrm flipH="1">
            <a:off x="6718524" y="3891876"/>
            <a:ext cx="1" cy="2318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5"/>
            <a:endCxn id="50" idx="0"/>
          </p:cNvCxnSpPr>
          <p:nvPr/>
        </p:nvCxnSpPr>
        <p:spPr>
          <a:xfrm>
            <a:off x="7048669" y="3788615"/>
            <a:ext cx="892430" cy="3351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4925334" y="4123727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/>
          <p:cNvCxnSpPr>
            <a:stCxn id="7" idx="3"/>
            <a:endCxn id="25" idx="0"/>
          </p:cNvCxnSpPr>
          <p:nvPr/>
        </p:nvCxnSpPr>
        <p:spPr>
          <a:xfrm flipH="1">
            <a:off x="5457739" y="3788615"/>
            <a:ext cx="930641" cy="3351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912741" y="112467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1914379"/>
            <a:ext cx="0" cy="2377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152117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</a:t>
            </a:r>
            <a:r>
              <a:rPr lang="en-US" sz="1400" dirty="0" smtClean="0">
                <a:solidFill>
                  <a:schemeClr val="tx1"/>
                </a:solidFill>
              </a:rPr>
              <a:t>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623424" y="4155654"/>
            <a:ext cx="933791" cy="7051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9557914" y="5092614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2" name="Straight Arrow Connector 41"/>
          <p:cNvCxnSpPr>
            <a:stCxn id="38" idx="4"/>
            <a:endCxn id="40" idx="0"/>
          </p:cNvCxnSpPr>
          <p:nvPr/>
        </p:nvCxnSpPr>
        <p:spPr>
          <a:xfrm flipH="1">
            <a:off x="10090319" y="4860763"/>
            <a:ext cx="1" cy="2318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8" idx="5"/>
            <a:endCxn id="49" idx="0"/>
          </p:cNvCxnSpPr>
          <p:nvPr/>
        </p:nvCxnSpPr>
        <p:spPr>
          <a:xfrm>
            <a:off x="10420464" y="4757502"/>
            <a:ext cx="930640" cy="3351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8297129" y="5092614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string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38" idx="3"/>
            <a:endCxn id="45" idx="0"/>
          </p:cNvCxnSpPr>
          <p:nvPr/>
        </p:nvCxnSpPr>
        <p:spPr>
          <a:xfrm flipH="1">
            <a:off x="8829534" y="4757502"/>
            <a:ext cx="930641" cy="3351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10818699" y="5092613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7408694" y="4123727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39" idx="4"/>
            <a:endCxn id="7" idx="7"/>
          </p:cNvCxnSpPr>
          <p:nvPr/>
        </p:nvCxnSpPr>
        <p:spPr>
          <a:xfrm flipH="1">
            <a:off x="7048669" y="2941826"/>
            <a:ext cx="1589282" cy="3482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9" idx="4"/>
            <a:endCxn id="38" idx="1"/>
          </p:cNvCxnSpPr>
          <p:nvPr/>
        </p:nvCxnSpPr>
        <p:spPr>
          <a:xfrm>
            <a:off x="8637951" y="2941826"/>
            <a:ext cx="1122224" cy="13170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1173019" y="1909154"/>
            <a:ext cx="4027054" cy="1681945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10;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y =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3169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Assignments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6251629" y="3186767"/>
            <a:ext cx="933791" cy="7051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186119" y="4123727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7" idx="4"/>
            <a:endCxn id="10" idx="0"/>
          </p:cNvCxnSpPr>
          <p:nvPr/>
        </p:nvCxnSpPr>
        <p:spPr>
          <a:xfrm flipH="1">
            <a:off x="6718524" y="3891876"/>
            <a:ext cx="1" cy="2318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5"/>
            <a:endCxn id="50" idx="0"/>
          </p:cNvCxnSpPr>
          <p:nvPr/>
        </p:nvCxnSpPr>
        <p:spPr>
          <a:xfrm>
            <a:off x="7048669" y="3788615"/>
            <a:ext cx="892430" cy="3351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4925334" y="4123727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/>
          <p:cNvCxnSpPr>
            <a:stCxn id="7" idx="3"/>
            <a:endCxn id="25" idx="0"/>
          </p:cNvCxnSpPr>
          <p:nvPr/>
        </p:nvCxnSpPr>
        <p:spPr>
          <a:xfrm flipH="1">
            <a:off x="5457739" y="3788615"/>
            <a:ext cx="930641" cy="3351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912741" y="112467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1914379"/>
            <a:ext cx="0" cy="2377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152117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</a:t>
            </a:r>
            <a:r>
              <a:rPr lang="en-US" sz="1400" dirty="0" smtClean="0">
                <a:solidFill>
                  <a:schemeClr val="tx1"/>
                </a:solidFill>
              </a:rPr>
              <a:t>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623424" y="4155654"/>
            <a:ext cx="933791" cy="7051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9557914" y="5092614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2" name="Straight Arrow Connector 41"/>
          <p:cNvCxnSpPr>
            <a:stCxn id="38" idx="4"/>
            <a:endCxn id="40" idx="0"/>
          </p:cNvCxnSpPr>
          <p:nvPr/>
        </p:nvCxnSpPr>
        <p:spPr>
          <a:xfrm flipH="1">
            <a:off x="10090319" y="4860763"/>
            <a:ext cx="1" cy="2318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8" idx="5"/>
            <a:endCxn id="49" idx="0"/>
          </p:cNvCxnSpPr>
          <p:nvPr/>
        </p:nvCxnSpPr>
        <p:spPr>
          <a:xfrm>
            <a:off x="10420464" y="4757502"/>
            <a:ext cx="930640" cy="3351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8297129" y="5092614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string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7" name="Straight Arrow Connector 46"/>
          <p:cNvCxnSpPr>
            <a:stCxn id="38" idx="3"/>
            <a:endCxn id="45" idx="0"/>
          </p:cNvCxnSpPr>
          <p:nvPr/>
        </p:nvCxnSpPr>
        <p:spPr>
          <a:xfrm flipH="1">
            <a:off x="8829534" y="4757502"/>
            <a:ext cx="930641" cy="3351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10818699" y="5092613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7408694" y="4123727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39" idx="4"/>
            <a:endCxn id="7" idx="7"/>
          </p:cNvCxnSpPr>
          <p:nvPr/>
        </p:nvCxnSpPr>
        <p:spPr>
          <a:xfrm flipH="1">
            <a:off x="7048669" y="2941826"/>
            <a:ext cx="1589282" cy="3482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9" idx="4"/>
            <a:endCxn id="38" idx="1"/>
          </p:cNvCxnSpPr>
          <p:nvPr/>
        </p:nvCxnSpPr>
        <p:spPr>
          <a:xfrm>
            <a:off x="8637951" y="2941826"/>
            <a:ext cx="1122224" cy="13170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1173019" y="1909154"/>
            <a:ext cx="4027054" cy="1681945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10;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y =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3239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Symbol Table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Stack of scopes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Each scope contains information about identifiers</a:t>
            </a:r>
            <a:endParaRPr lang="en-US" sz="2800" b="1" dirty="0" smtClean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Name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Type (</a:t>
            </a:r>
            <a:r>
              <a:rPr lang="en-US" sz="2800" dirty="0" err="1" smtClean="0">
                <a:latin typeface="+mj-lt"/>
              </a:rPr>
              <a:t>int</a:t>
            </a:r>
            <a:r>
              <a:rPr lang="en-US" sz="2800" dirty="0" smtClean="0">
                <a:latin typeface="+mj-lt"/>
              </a:rPr>
              <a:t>, string, …)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Kind (variable, function, method, …)</a:t>
            </a:r>
          </a:p>
        </p:txBody>
      </p:sp>
    </p:spTree>
    <p:extLst>
      <p:ext uri="{BB962C8B-B14F-4D97-AF65-F5344CB8AC3E}">
        <p14:creationId xmlns:p14="http://schemas.microsoft.com/office/powerpoint/2010/main" val="1430515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Binary Operations</a:t>
            </a:r>
            <a:endParaRPr lang="en-US" sz="4800" dirty="0">
              <a:latin typeface="+mj-lt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7912741" y="112467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1914379"/>
            <a:ext cx="0" cy="2377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152117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</a:t>
            </a:r>
            <a:r>
              <a:rPr lang="en-US" sz="1400" dirty="0" smtClean="0">
                <a:solidFill>
                  <a:schemeClr val="tx1"/>
                </a:solidFill>
              </a:rPr>
              <a:t>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7914773" y="5375789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26" idx="5"/>
            <a:endCxn id="49" idx="0"/>
          </p:cNvCxnSpPr>
          <p:nvPr/>
        </p:nvCxnSpPr>
        <p:spPr>
          <a:xfrm>
            <a:off x="9676447" y="5158243"/>
            <a:ext cx="545001" cy="2175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6" idx="3"/>
            <a:endCxn id="40" idx="0"/>
          </p:cNvCxnSpPr>
          <p:nvPr/>
        </p:nvCxnSpPr>
        <p:spPr>
          <a:xfrm flipH="1">
            <a:off x="8447178" y="5158243"/>
            <a:ext cx="476336" cy="2175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9689043" y="5375789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39" idx="4"/>
            <a:endCxn id="33" idx="7"/>
          </p:cNvCxnSpPr>
          <p:nvPr/>
        </p:nvCxnSpPr>
        <p:spPr>
          <a:xfrm flipH="1">
            <a:off x="6586807" y="2941826"/>
            <a:ext cx="2051144" cy="588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8767576" y="4430279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5677936" y="340548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7195354" y="340548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9" idx="4"/>
            <a:endCxn id="37" idx="0"/>
          </p:cNvCxnSpPr>
          <p:nvPr/>
        </p:nvCxnSpPr>
        <p:spPr>
          <a:xfrm flipH="1">
            <a:off x="7727759" y="2941826"/>
            <a:ext cx="910192" cy="4636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8767576" y="3395221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9" name="Straight Arrow Connector 18"/>
          <p:cNvCxnSpPr>
            <a:stCxn id="39" idx="4"/>
            <a:endCxn id="18" idx="0"/>
          </p:cNvCxnSpPr>
          <p:nvPr/>
        </p:nvCxnSpPr>
        <p:spPr>
          <a:xfrm>
            <a:off x="8637951" y="2941826"/>
            <a:ext cx="662030" cy="4533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8" idx="4"/>
            <a:endCxn id="26" idx="0"/>
          </p:cNvCxnSpPr>
          <p:nvPr/>
        </p:nvCxnSpPr>
        <p:spPr>
          <a:xfrm>
            <a:off x="9299981" y="4248084"/>
            <a:ext cx="0" cy="1821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6782980" y="497964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8" name="Straight Arrow Connector 27"/>
          <p:cNvCxnSpPr>
            <a:stCxn id="18" idx="3"/>
            <a:endCxn id="27" idx="0"/>
          </p:cNvCxnSpPr>
          <p:nvPr/>
        </p:nvCxnSpPr>
        <p:spPr>
          <a:xfrm flipH="1">
            <a:off x="7315385" y="4123185"/>
            <a:ext cx="1608129" cy="8564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5547692" y="4972993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4" name="Straight Arrow Connector 23"/>
          <p:cNvCxnSpPr>
            <a:stCxn id="18" idx="3"/>
            <a:endCxn id="22" idx="0"/>
          </p:cNvCxnSpPr>
          <p:nvPr/>
        </p:nvCxnSpPr>
        <p:spPr>
          <a:xfrm flipH="1">
            <a:off x="6080097" y="4123185"/>
            <a:ext cx="2843417" cy="8498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1173019" y="1909154"/>
            <a:ext cx="4027054" cy="1844240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 = 2;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 + y;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9150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Binary Operations</a:t>
            </a:r>
            <a:endParaRPr lang="en-US" sz="4800" dirty="0">
              <a:latin typeface="+mj-lt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7912741" y="112467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1914379"/>
            <a:ext cx="0" cy="2377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152117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</a:t>
            </a:r>
            <a:r>
              <a:rPr lang="en-US" sz="1400" dirty="0" smtClean="0">
                <a:solidFill>
                  <a:schemeClr val="tx1"/>
                </a:solidFill>
              </a:rPr>
              <a:t>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7914773" y="5375789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26" idx="5"/>
            <a:endCxn id="49" idx="0"/>
          </p:cNvCxnSpPr>
          <p:nvPr/>
        </p:nvCxnSpPr>
        <p:spPr>
          <a:xfrm>
            <a:off x="9676447" y="5158243"/>
            <a:ext cx="545001" cy="2175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6" idx="3"/>
            <a:endCxn id="40" idx="0"/>
          </p:cNvCxnSpPr>
          <p:nvPr/>
        </p:nvCxnSpPr>
        <p:spPr>
          <a:xfrm flipH="1">
            <a:off x="8447178" y="5158243"/>
            <a:ext cx="476336" cy="2175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9689043" y="5375789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39" idx="4"/>
            <a:endCxn id="33" idx="7"/>
          </p:cNvCxnSpPr>
          <p:nvPr/>
        </p:nvCxnSpPr>
        <p:spPr>
          <a:xfrm flipH="1">
            <a:off x="6586807" y="2941826"/>
            <a:ext cx="2051144" cy="588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8767576" y="4430279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5677936" y="340548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7195354" y="340548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9" idx="4"/>
            <a:endCxn id="37" idx="0"/>
          </p:cNvCxnSpPr>
          <p:nvPr/>
        </p:nvCxnSpPr>
        <p:spPr>
          <a:xfrm flipH="1">
            <a:off x="7727759" y="2941826"/>
            <a:ext cx="910192" cy="4636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8767576" y="3395221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9" name="Straight Arrow Connector 18"/>
          <p:cNvCxnSpPr>
            <a:stCxn id="39" idx="4"/>
            <a:endCxn id="18" idx="0"/>
          </p:cNvCxnSpPr>
          <p:nvPr/>
        </p:nvCxnSpPr>
        <p:spPr>
          <a:xfrm>
            <a:off x="8637951" y="2941826"/>
            <a:ext cx="662030" cy="4533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8" idx="4"/>
            <a:endCxn id="26" idx="0"/>
          </p:cNvCxnSpPr>
          <p:nvPr/>
        </p:nvCxnSpPr>
        <p:spPr>
          <a:xfrm>
            <a:off x="9299981" y="4248084"/>
            <a:ext cx="0" cy="1821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6782980" y="497964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8" name="Straight Arrow Connector 27"/>
          <p:cNvCxnSpPr>
            <a:stCxn id="18" idx="3"/>
            <a:endCxn id="27" idx="0"/>
          </p:cNvCxnSpPr>
          <p:nvPr/>
        </p:nvCxnSpPr>
        <p:spPr>
          <a:xfrm flipH="1">
            <a:off x="7315385" y="4123185"/>
            <a:ext cx="1608129" cy="8564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5547692" y="4972993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4" name="Straight Arrow Connector 23"/>
          <p:cNvCxnSpPr>
            <a:stCxn id="18" idx="3"/>
            <a:endCxn id="22" idx="0"/>
          </p:cNvCxnSpPr>
          <p:nvPr/>
        </p:nvCxnSpPr>
        <p:spPr>
          <a:xfrm flipH="1">
            <a:off x="6080097" y="4123185"/>
            <a:ext cx="2843417" cy="8498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1173019" y="1909154"/>
            <a:ext cx="4027054" cy="1844240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 = 2;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 + y;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</p:spTree>
    <p:extLst>
      <p:ext uri="{BB962C8B-B14F-4D97-AF65-F5344CB8AC3E}">
        <p14:creationId xmlns:p14="http://schemas.microsoft.com/office/powerpoint/2010/main" val="1026663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Binary Operations</a:t>
            </a:r>
            <a:endParaRPr lang="en-US" sz="4800" dirty="0">
              <a:latin typeface="+mj-lt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7912741" y="112467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1914379"/>
            <a:ext cx="0" cy="2377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152117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</a:t>
            </a:r>
            <a:r>
              <a:rPr lang="en-US" sz="1400" dirty="0" smtClean="0">
                <a:solidFill>
                  <a:schemeClr val="tx1"/>
                </a:solidFill>
              </a:rPr>
              <a:t>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7914773" y="5358371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26" idx="5"/>
            <a:endCxn id="49" idx="0"/>
          </p:cNvCxnSpPr>
          <p:nvPr/>
        </p:nvCxnSpPr>
        <p:spPr>
          <a:xfrm>
            <a:off x="9676447" y="5158243"/>
            <a:ext cx="545001" cy="2001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6" idx="3"/>
            <a:endCxn id="40" idx="0"/>
          </p:cNvCxnSpPr>
          <p:nvPr/>
        </p:nvCxnSpPr>
        <p:spPr>
          <a:xfrm flipH="1">
            <a:off x="8447178" y="5158243"/>
            <a:ext cx="476336" cy="2001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9689043" y="5358371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39" idx="4"/>
            <a:endCxn id="33" idx="7"/>
          </p:cNvCxnSpPr>
          <p:nvPr/>
        </p:nvCxnSpPr>
        <p:spPr>
          <a:xfrm flipH="1">
            <a:off x="6586807" y="2941826"/>
            <a:ext cx="2051144" cy="588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8767576" y="4430279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&lt;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5677936" y="340548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7195354" y="340548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9" idx="4"/>
            <a:endCxn id="37" idx="0"/>
          </p:cNvCxnSpPr>
          <p:nvPr/>
        </p:nvCxnSpPr>
        <p:spPr>
          <a:xfrm flipH="1">
            <a:off x="7727759" y="2941826"/>
            <a:ext cx="910192" cy="4636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8767576" y="3395221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9" name="Straight Arrow Connector 18"/>
          <p:cNvCxnSpPr>
            <a:stCxn id="39" idx="4"/>
            <a:endCxn id="18" idx="0"/>
          </p:cNvCxnSpPr>
          <p:nvPr/>
        </p:nvCxnSpPr>
        <p:spPr>
          <a:xfrm>
            <a:off x="8637951" y="2941826"/>
            <a:ext cx="662030" cy="4533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8" idx="4"/>
            <a:endCxn id="26" idx="0"/>
          </p:cNvCxnSpPr>
          <p:nvPr/>
        </p:nvCxnSpPr>
        <p:spPr>
          <a:xfrm>
            <a:off x="9299981" y="4248084"/>
            <a:ext cx="0" cy="1821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8" idx="3"/>
            <a:endCxn id="22" idx="0"/>
          </p:cNvCxnSpPr>
          <p:nvPr/>
        </p:nvCxnSpPr>
        <p:spPr>
          <a:xfrm flipH="1">
            <a:off x="7315385" y="4123185"/>
            <a:ext cx="1608129" cy="8564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782980" y="497964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5547692" y="4972993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9" name="Straight Arrow Connector 28"/>
          <p:cNvCxnSpPr>
            <a:endCxn id="25" idx="0"/>
          </p:cNvCxnSpPr>
          <p:nvPr/>
        </p:nvCxnSpPr>
        <p:spPr>
          <a:xfrm flipH="1">
            <a:off x="6080097" y="4123185"/>
            <a:ext cx="2843417" cy="8498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1173019" y="1909154"/>
            <a:ext cx="4027054" cy="1844240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y = “A”;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 &lt; y;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7081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Binary Operations</a:t>
            </a:r>
            <a:endParaRPr lang="en-US" sz="4800" dirty="0">
              <a:latin typeface="+mj-lt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7912741" y="112467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1914379"/>
            <a:ext cx="0" cy="2377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152117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</a:t>
            </a:r>
            <a:r>
              <a:rPr lang="en-US" sz="1400" dirty="0" smtClean="0">
                <a:solidFill>
                  <a:schemeClr val="tx1"/>
                </a:solidFill>
              </a:rPr>
              <a:t>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7914773" y="5358371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26" idx="5"/>
            <a:endCxn id="49" idx="0"/>
          </p:cNvCxnSpPr>
          <p:nvPr/>
        </p:nvCxnSpPr>
        <p:spPr>
          <a:xfrm>
            <a:off x="9676447" y="5158243"/>
            <a:ext cx="545001" cy="2001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6" idx="3"/>
            <a:endCxn id="40" idx="0"/>
          </p:cNvCxnSpPr>
          <p:nvPr/>
        </p:nvCxnSpPr>
        <p:spPr>
          <a:xfrm flipH="1">
            <a:off x="8447178" y="5158243"/>
            <a:ext cx="476336" cy="2001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9689043" y="5358371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39" idx="4"/>
            <a:endCxn id="33" idx="7"/>
          </p:cNvCxnSpPr>
          <p:nvPr/>
        </p:nvCxnSpPr>
        <p:spPr>
          <a:xfrm flipH="1">
            <a:off x="6586807" y="2941826"/>
            <a:ext cx="2051144" cy="588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8767576" y="4430279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&lt;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5677936" y="340548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7195354" y="340548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9" idx="4"/>
            <a:endCxn id="37" idx="0"/>
          </p:cNvCxnSpPr>
          <p:nvPr/>
        </p:nvCxnSpPr>
        <p:spPr>
          <a:xfrm flipH="1">
            <a:off x="7727759" y="2941826"/>
            <a:ext cx="910192" cy="4636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8767576" y="3395221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9" name="Straight Arrow Connector 18"/>
          <p:cNvCxnSpPr>
            <a:stCxn id="39" idx="4"/>
            <a:endCxn id="18" idx="0"/>
          </p:cNvCxnSpPr>
          <p:nvPr/>
        </p:nvCxnSpPr>
        <p:spPr>
          <a:xfrm>
            <a:off x="8637951" y="2941826"/>
            <a:ext cx="662030" cy="4533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8" idx="4"/>
            <a:endCxn id="26" idx="0"/>
          </p:cNvCxnSpPr>
          <p:nvPr/>
        </p:nvCxnSpPr>
        <p:spPr>
          <a:xfrm>
            <a:off x="9299981" y="4248084"/>
            <a:ext cx="0" cy="1821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8" idx="3"/>
            <a:endCxn id="22" idx="0"/>
          </p:cNvCxnSpPr>
          <p:nvPr/>
        </p:nvCxnSpPr>
        <p:spPr>
          <a:xfrm flipH="1">
            <a:off x="7315385" y="4123185"/>
            <a:ext cx="1608129" cy="8564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782980" y="497964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5547692" y="4972993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9" name="Straight Arrow Connector 28"/>
          <p:cNvCxnSpPr>
            <a:endCxn id="25" idx="0"/>
          </p:cNvCxnSpPr>
          <p:nvPr/>
        </p:nvCxnSpPr>
        <p:spPr>
          <a:xfrm flipH="1">
            <a:off x="6080097" y="4123185"/>
            <a:ext cx="2843417" cy="8498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1173019" y="1909154"/>
            <a:ext cx="4027054" cy="1844240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y = “A”;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 &lt; y;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913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Binary Operations</a:t>
            </a:r>
            <a:endParaRPr lang="en-US" sz="4800" dirty="0">
              <a:latin typeface="+mj-lt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7912741" y="112467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1914379"/>
            <a:ext cx="0" cy="2377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152117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</a:t>
            </a:r>
            <a:r>
              <a:rPr lang="en-US" sz="1400" dirty="0" smtClean="0">
                <a:solidFill>
                  <a:schemeClr val="tx1"/>
                </a:solidFill>
              </a:rPr>
              <a:t>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7914773" y="5358371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26" idx="5"/>
            <a:endCxn id="49" idx="0"/>
          </p:cNvCxnSpPr>
          <p:nvPr/>
        </p:nvCxnSpPr>
        <p:spPr>
          <a:xfrm>
            <a:off x="9676447" y="5158243"/>
            <a:ext cx="545001" cy="2001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6" idx="3"/>
            <a:endCxn id="40" idx="0"/>
          </p:cNvCxnSpPr>
          <p:nvPr/>
        </p:nvCxnSpPr>
        <p:spPr>
          <a:xfrm flipH="1">
            <a:off x="8447178" y="5158243"/>
            <a:ext cx="476336" cy="2001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9689043" y="5358371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39" idx="4"/>
            <a:endCxn id="33" idx="7"/>
          </p:cNvCxnSpPr>
          <p:nvPr/>
        </p:nvCxnSpPr>
        <p:spPr>
          <a:xfrm flipH="1">
            <a:off x="6586807" y="2941826"/>
            <a:ext cx="2051144" cy="588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8767576" y="4430279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*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5677936" y="340548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7195354" y="340548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9" idx="4"/>
            <a:endCxn id="37" idx="0"/>
          </p:cNvCxnSpPr>
          <p:nvPr/>
        </p:nvCxnSpPr>
        <p:spPr>
          <a:xfrm flipH="1">
            <a:off x="7727759" y="2941826"/>
            <a:ext cx="910192" cy="4636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8767576" y="3395221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9" name="Straight Arrow Connector 18"/>
          <p:cNvCxnSpPr>
            <a:stCxn id="39" idx="4"/>
            <a:endCxn id="18" idx="0"/>
          </p:cNvCxnSpPr>
          <p:nvPr/>
        </p:nvCxnSpPr>
        <p:spPr>
          <a:xfrm>
            <a:off x="8637951" y="2941826"/>
            <a:ext cx="662030" cy="4533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8" idx="4"/>
            <a:endCxn id="26" idx="0"/>
          </p:cNvCxnSpPr>
          <p:nvPr/>
        </p:nvCxnSpPr>
        <p:spPr>
          <a:xfrm>
            <a:off x="9299981" y="4248084"/>
            <a:ext cx="0" cy="1821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8" idx="3"/>
            <a:endCxn id="22" idx="0"/>
          </p:cNvCxnSpPr>
          <p:nvPr/>
        </p:nvCxnSpPr>
        <p:spPr>
          <a:xfrm flipH="1">
            <a:off x="7315385" y="4123185"/>
            <a:ext cx="1608129" cy="8564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782980" y="497964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5547692" y="4972993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5" name="Straight Arrow Connector 24"/>
          <p:cNvCxnSpPr>
            <a:endCxn id="24" idx="0"/>
          </p:cNvCxnSpPr>
          <p:nvPr/>
        </p:nvCxnSpPr>
        <p:spPr>
          <a:xfrm flipH="1">
            <a:off x="6080097" y="4123185"/>
            <a:ext cx="2843417" cy="8498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1173019" y="1909154"/>
            <a:ext cx="4027054" cy="1844240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x = “A”;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y = “B”;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z = x * y;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3579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Binary Operations</a:t>
            </a:r>
            <a:endParaRPr lang="en-US" sz="4800" dirty="0">
              <a:latin typeface="+mj-lt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7912741" y="112467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1914379"/>
            <a:ext cx="0" cy="2377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152117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</a:t>
            </a:r>
            <a:r>
              <a:rPr lang="en-US" sz="1400" dirty="0" smtClean="0">
                <a:solidFill>
                  <a:schemeClr val="tx1"/>
                </a:solidFill>
              </a:rPr>
              <a:t>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7914773" y="5358371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26" idx="5"/>
            <a:endCxn id="49" idx="0"/>
          </p:cNvCxnSpPr>
          <p:nvPr/>
        </p:nvCxnSpPr>
        <p:spPr>
          <a:xfrm>
            <a:off x="9676447" y="5158243"/>
            <a:ext cx="545001" cy="2001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6" idx="3"/>
            <a:endCxn id="40" idx="0"/>
          </p:cNvCxnSpPr>
          <p:nvPr/>
        </p:nvCxnSpPr>
        <p:spPr>
          <a:xfrm flipH="1">
            <a:off x="8447178" y="5158243"/>
            <a:ext cx="476336" cy="2001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9689043" y="5358371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39" idx="4"/>
            <a:endCxn id="33" idx="7"/>
          </p:cNvCxnSpPr>
          <p:nvPr/>
        </p:nvCxnSpPr>
        <p:spPr>
          <a:xfrm flipH="1">
            <a:off x="6586807" y="2941826"/>
            <a:ext cx="2051144" cy="588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8767576" y="4430279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*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5677936" y="340548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7195354" y="340548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9" idx="4"/>
            <a:endCxn id="37" idx="0"/>
          </p:cNvCxnSpPr>
          <p:nvPr/>
        </p:nvCxnSpPr>
        <p:spPr>
          <a:xfrm flipH="1">
            <a:off x="7727759" y="2941826"/>
            <a:ext cx="910192" cy="4636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8767576" y="3395221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9" name="Straight Arrow Connector 18"/>
          <p:cNvCxnSpPr>
            <a:stCxn id="39" idx="4"/>
            <a:endCxn id="18" idx="0"/>
          </p:cNvCxnSpPr>
          <p:nvPr/>
        </p:nvCxnSpPr>
        <p:spPr>
          <a:xfrm>
            <a:off x="8637951" y="2941826"/>
            <a:ext cx="662030" cy="4533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8" idx="4"/>
            <a:endCxn id="26" idx="0"/>
          </p:cNvCxnSpPr>
          <p:nvPr/>
        </p:nvCxnSpPr>
        <p:spPr>
          <a:xfrm>
            <a:off x="9299981" y="4248084"/>
            <a:ext cx="0" cy="1821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8" idx="3"/>
            <a:endCxn id="22" idx="0"/>
          </p:cNvCxnSpPr>
          <p:nvPr/>
        </p:nvCxnSpPr>
        <p:spPr>
          <a:xfrm flipH="1">
            <a:off x="7315385" y="4123185"/>
            <a:ext cx="1608129" cy="8564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782980" y="497964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5547692" y="4972993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5" name="Straight Arrow Connector 24"/>
          <p:cNvCxnSpPr>
            <a:endCxn id="24" idx="0"/>
          </p:cNvCxnSpPr>
          <p:nvPr/>
        </p:nvCxnSpPr>
        <p:spPr>
          <a:xfrm flipH="1">
            <a:off x="6080097" y="4123185"/>
            <a:ext cx="2843417" cy="8498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1173019" y="1909154"/>
            <a:ext cx="4027054" cy="1844240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x = “A”;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y = “B”;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z = x * y;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6206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Binary Operations</a:t>
            </a:r>
            <a:endParaRPr lang="en-US" sz="4800" dirty="0">
              <a:latin typeface="+mj-lt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7847783" y="1215902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572993" y="2005611"/>
            <a:ext cx="1" cy="2215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227176"/>
            <a:ext cx="1707279" cy="714650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8251758" y="5070504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7</a:t>
            </a:r>
          </a:p>
        </p:txBody>
      </p:sp>
      <p:cxnSp>
        <p:nvCxnSpPr>
          <p:cNvPr id="44" name="Straight Arrow Connector 43"/>
          <p:cNvCxnSpPr>
            <a:stCxn id="26" idx="5"/>
            <a:endCxn id="49" idx="0"/>
          </p:cNvCxnSpPr>
          <p:nvPr/>
        </p:nvCxnSpPr>
        <p:spPr>
          <a:xfrm>
            <a:off x="10013432" y="4849593"/>
            <a:ext cx="545001" cy="2209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6" idx="3"/>
            <a:endCxn id="40" idx="0"/>
          </p:cNvCxnSpPr>
          <p:nvPr/>
        </p:nvCxnSpPr>
        <p:spPr>
          <a:xfrm flipH="1">
            <a:off x="8784163" y="4849593"/>
            <a:ext cx="476336" cy="2209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10026028" y="5070504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0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9104561" y="4121629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/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7186949" y="3105447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9" idx="4"/>
            <a:endCxn id="37" idx="0"/>
          </p:cNvCxnSpPr>
          <p:nvPr/>
        </p:nvCxnSpPr>
        <p:spPr>
          <a:xfrm flipH="1">
            <a:off x="7719354" y="2941826"/>
            <a:ext cx="853640" cy="1636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947920" y="4295375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7189741" y="4295375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3" name="Straight Arrow Connector 22"/>
          <p:cNvCxnSpPr>
            <a:stCxn id="37" idx="3"/>
            <a:endCxn id="20" idx="0"/>
          </p:cNvCxnSpPr>
          <p:nvPr/>
        </p:nvCxnSpPr>
        <p:spPr>
          <a:xfrm flipH="1">
            <a:off x="6480325" y="3833411"/>
            <a:ext cx="862562" cy="4619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37" idx="4"/>
            <a:endCxn id="21" idx="0"/>
          </p:cNvCxnSpPr>
          <p:nvPr/>
        </p:nvCxnSpPr>
        <p:spPr>
          <a:xfrm>
            <a:off x="7719354" y="3958310"/>
            <a:ext cx="2792" cy="3370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37" idx="5"/>
            <a:endCxn id="26" idx="0"/>
          </p:cNvCxnSpPr>
          <p:nvPr/>
        </p:nvCxnSpPr>
        <p:spPr>
          <a:xfrm>
            <a:off x="8095820" y="3833411"/>
            <a:ext cx="1541146" cy="2882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1173019" y="1909154"/>
            <a:ext cx="4027054" cy="1844240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7 / 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909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Binary Operations</a:t>
            </a:r>
            <a:endParaRPr lang="en-US" sz="4800" dirty="0">
              <a:latin typeface="+mj-lt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7847783" y="1215902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572993" y="2005611"/>
            <a:ext cx="1" cy="2215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227176"/>
            <a:ext cx="1707279" cy="714650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8251758" y="5070504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7</a:t>
            </a:r>
          </a:p>
        </p:txBody>
      </p:sp>
      <p:cxnSp>
        <p:nvCxnSpPr>
          <p:cNvPr id="44" name="Straight Arrow Connector 43"/>
          <p:cNvCxnSpPr>
            <a:stCxn id="26" idx="5"/>
            <a:endCxn id="49" idx="0"/>
          </p:cNvCxnSpPr>
          <p:nvPr/>
        </p:nvCxnSpPr>
        <p:spPr>
          <a:xfrm>
            <a:off x="10013432" y="4849593"/>
            <a:ext cx="545001" cy="2209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6" idx="3"/>
            <a:endCxn id="40" idx="0"/>
          </p:cNvCxnSpPr>
          <p:nvPr/>
        </p:nvCxnSpPr>
        <p:spPr>
          <a:xfrm flipH="1">
            <a:off x="8784163" y="4849593"/>
            <a:ext cx="476336" cy="2209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10026028" y="5070504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0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9104561" y="4121629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/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7186949" y="3105447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9" idx="4"/>
            <a:endCxn id="37" idx="0"/>
          </p:cNvCxnSpPr>
          <p:nvPr/>
        </p:nvCxnSpPr>
        <p:spPr>
          <a:xfrm flipH="1">
            <a:off x="7719354" y="2941826"/>
            <a:ext cx="853640" cy="1636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947920" y="4295375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7189741" y="4295375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3" name="Straight Arrow Connector 22"/>
          <p:cNvCxnSpPr>
            <a:stCxn id="37" idx="3"/>
            <a:endCxn id="20" idx="0"/>
          </p:cNvCxnSpPr>
          <p:nvPr/>
        </p:nvCxnSpPr>
        <p:spPr>
          <a:xfrm flipH="1">
            <a:off x="6480325" y="3833411"/>
            <a:ext cx="862562" cy="4619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37" idx="4"/>
            <a:endCxn id="21" idx="0"/>
          </p:cNvCxnSpPr>
          <p:nvPr/>
        </p:nvCxnSpPr>
        <p:spPr>
          <a:xfrm>
            <a:off x="7719354" y="3958310"/>
            <a:ext cx="2792" cy="3370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37" idx="5"/>
            <a:endCxn id="26" idx="0"/>
          </p:cNvCxnSpPr>
          <p:nvPr/>
        </p:nvCxnSpPr>
        <p:spPr>
          <a:xfrm>
            <a:off x="8095820" y="3833411"/>
            <a:ext cx="1541146" cy="2882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1173019" y="1909154"/>
            <a:ext cx="4027054" cy="1844240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7 / 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3701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Binary Operations</a:t>
            </a:r>
            <a:endParaRPr lang="en-US" sz="4800" dirty="0">
              <a:latin typeface="+mj-lt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7847783" y="1215902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572993" y="2005611"/>
            <a:ext cx="1" cy="2215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227176"/>
            <a:ext cx="1707279" cy="714650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8784163" y="5272218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7</a:t>
            </a:r>
          </a:p>
        </p:txBody>
      </p:sp>
      <p:cxnSp>
        <p:nvCxnSpPr>
          <p:cNvPr id="44" name="Straight Arrow Connector 43"/>
          <p:cNvCxnSpPr>
            <a:stCxn id="26" idx="5"/>
            <a:endCxn id="49" idx="0"/>
          </p:cNvCxnSpPr>
          <p:nvPr/>
        </p:nvCxnSpPr>
        <p:spPr>
          <a:xfrm>
            <a:off x="10545837" y="5051308"/>
            <a:ext cx="545001" cy="2209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6" idx="3"/>
            <a:endCxn id="40" idx="0"/>
          </p:cNvCxnSpPr>
          <p:nvPr/>
        </p:nvCxnSpPr>
        <p:spPr>
          <a:xfrm flipH="1">
            <a:off x="9316568" y="5051308"/>
            <a:ext cx="476336" cy="22091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10558433" y="5272219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k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9636966" y="4323344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/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7719354" y="3307162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9" idx="4"/>
            <a:endCxn id="37" idx="0"/>
          </p:cNvCxnSpPr>
          <p:nvPr/>
        </p:nvCxnSpPr>
        <p:spPr>
          <a:xfrm flipH="1">
            <a:off x="8251759" y="2941826"/>
            <a:ext cx="321235" cy="3653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480325" y="449709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7722146" y="449709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3" name="Straight Arrow Connector 22"/>
          <p:cNvCxnSpPr>
            <a:stCxn id="37" idx="3"/>
            <a:endCxn id="20" idx="0"/>
          </p:cNvCxnSpPr>
          <p:nvPr/>
        </p:nvCxnSpPr>
        <p:spPr>
          <a:xfrm flipH="1">
            <a:off x="7012730" y="4035126"/>
            <a:ext cx="862562" cy="4619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37" idx="4"/>
            <a:endCxn id="21" idx="0"/>
          </p:cNvCxnSpPr>
          <p:nvPr/>
        </p:nvCxnSpPr>
        <p:spPr>
          <a:xfrm>
            <a:off x="8251759" y="4160025"/>
            <a:ext cx="2792" cy="3370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37" idx="5"/>
            <a:endCxn id="26" idx="0"/>
          </p:cNvCxnSpPr>
          <p:nvPr/>
        </p:nvCxnSpPr>
        <p:spPr>
          <a:xfrm>
            <a:off x="8628225" y="4035126"/>
            <a:ext cx="1541146" cy="2882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050054" y="3305033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4" name="Straight Arrow Connector 23"/>
          <p:cNvCxnSpPr>
            <a:stCxn id="39" idx="4"/>
            <a:endCxn id="22" idx="7"/>
          </p:cNvCxnSpPr>
          <p:nvPr/>
        </p:nvCxnSpPr>
        <p:spPr>
          <a:xfrm flipH="1">
            <a:off x="6958925" y="2941826"/>
            <a:ext cx="1614069" cy="4881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1173019" y="1909154"/>
            <a:ext cx="4027054" cy="1844240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k = 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7 / k;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7956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Binary Operations</a:t>
            </a:r>
            <a:endParaRPr lang="en-US" sz="4800" dirty="0">
              <a:latin typeface="+mj-lt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7847783" y="1215902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572993" y="2005611"/>
            <a:ext cx="1" cy="2215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227176"/>
            <a:ext cx="1707279" cy="714650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8784163" y="5272218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7</a:t>
            </a:r>
          </a:p>
        </p:txBody>
      </p:sp>
      <p:cxnSp>
        <p:nvCxnSpPr>
          <p:cNvPr id="44" name="Straight Arrow Connector 43"/>
          <p:cNvCxnSpPr>
            <a:stCxn id="26" idx="5"/>
            <a:endCxn id="49" idx="0"/>
          </p:cNvCxnSpPr>
          <p:nvPr/>
        </p:nvCxnSpPr>
        <p:spPr>
          <a:xfrm>
            <a:off x="10545837" y="5051308"/>
            <a:ext cx="545001" cy="2209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6" idx="3"/>
            <a:endCxn id="40" idx="0"/>
          </p:cNvCxnSpPr>
          <p:nvPr/>
        </p:nvCxnSpPr>
        <p:spPr>
          <a:xfrm flipH="1">
            <a:off x="9316568" y="5051308"/>
            <a:ext cx="476336" cy="22091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10558433" y="5272219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k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9636966" y="4323344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/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7719354" y="3307162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9" idx="4"/>
            <a:endCxn id="37" idx="0"/>
          </p:cNvCxnSpPr>
          <p:nvPr/>
        </p:nvCxnSpPr>
        <p:spPr>
          <a:xfrm flipH="1">
            <a:off x="8251759" y="2941826"/>
            <a:ext cx="321235" cy="3653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480325" y="449709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7722146" y="449709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3" name="Straight Arrow Connector 22"/>
          <p:cNvCxnSpPr>
            <a:stCxn id="37" idx="3"/>
            <a:endCxn id="20" idx="0"/>
          </p:cNvCxnSpPr>
          <p:nvPr/>
        </p:nvCxnSpPr>
        <p:spPr>
          <a:xfrm flipH="1">
            <a:off x="7012730" y="4035126"/>
            <a:ext cx="862562" cy="4619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37" idx="4"/>
            <a:endCxn id="21" idx="0"/>
          </p:cNvCxnSpPr>
          <p:nvPr/>
        </p:nvCxnSpPr>
        <p:spPr>
          <a:xfrm>
            <a:off x="8251759" y="4160025"/>
            <a:ext cx="2792" cy="3370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37" idx="5"/>
            <a:endCxn id="26" idx="0"/>
          </p:cNvCxnSpPr>
          <p:nvPr/>
        </p:nvCxnSpPr>
        <p:spPr>
          <a:xfrm>
            <a:off x="8628225" y="4035126"/>
            <a:ext cx="1541146" cy="2882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050054" y="3305033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4" name="Straight Arrow Connector 23"/>
          <p:cNvCxnSpPr>
            <a:stCxn id="39" idx="4"/>
            <a:endCxn id="22" idx="7"/>
          </p:cNvCxnSpPr>
          <p:nvPr/>
        </p:nvCxnSpPr>
        <p:spPr>
          <a:xfrm flipH="1">
            <a:off x="6958925" y="2941826"/>
            <a:ext cx="1614069" cy="4881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1173019" y="1909154"/>
            <a:ext cx="4027054" cy="1844240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k = 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7 / k;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173019" y="5695945"/>
            <a:ext cx="32335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solidFill>
                  <a:srgbClr val="EEB500"/>
                </a:solidFill>
                <a:latin typeface="+mj-lt"/>
                <a:cs typeface="Courier New" panose="02070309020205020404" pitchFamily="49" charset="0"/>
              </a:rPr>
              <a:t>Depends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423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Symbol Table</a:t>
            </a:r>
            <a:endParaRPr lang="en-US" sz="4800" dirty="0">
              <a:latin typeface="+mj-lt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5798501"/>
              </p:ext>
            </p:extLst>
          </p:nvPr>
        </p:nvGraphicFramePr>
        <p:xfrm>
          <a:off x="1124328" y="3406416"/>
          <a:ext cx="2681318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main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,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</a:t>
                      </a:r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void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function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msg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string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43753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7656"/>
              </p:ext>
            </p:extLst>
          </p:nvPr>
        </p:nvGraphicFramePr>
        <p:xfrm>
          <a:off x="4533730" y="3406416"/>
          <a:ext cx="2681318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y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43753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4809929"/>
              </p:ext>
            </p:extLst>
          </p:nvPr>
        </p:nvGraphicFramePr>
        <p:xfrm>
          <a:off x="8683368" y="3355521"/>
          <a:ext cx="2681318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result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y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string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43753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cxnSp>
        <p:nvCxnSpPr>
          <p:cNvPr id="28" name="Curved Connector 27"/>
          <p:cNvCxnSpPr>
            <a:stCxn id="9" idx="0"/>
            <a:endCxn id="23" idx="0"/>
          </p:cNvCxnSpPr>
          <p:nvPr/>
        </p:nvCxnSpPr>
        <p:spPr>
          <a:xfrm rot="5400000" flipH="1" flipV="1">
            <a:off x="4169688" y="1701715"/>
            <a:ext cx="12700" cy="3409402"/>
          </a:xfrm>
          <a:prstGeom prst="curvedConnector3">
            <a:avLst>
              <a:gd name="adj1" fmla="val 337714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urved Connector 29"/>
          <p:cNvCxnSpPr>
            <a:stCxn id="32" idx="0"/>
            <a:endCxn id="24" idx="0"/>
          </p:cNvCxnSpPr>
          <p:nvPr/>
        </p:nvCxnSpPr>
        <p:spPr>
          <a:xfrm rot="5400000" flipH="1" flipV="1">
            <a:off x="8977591" y="2366330"/>
            <a:ext cx="57245" cy="2035628"/>
          </a:xfrm>
          <a:prstGeom prst="curvedConnector3">
            <a:avLst>
              <a:gd name="adj1" fmla="val 65146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7479408" y="3412766"/>
            <a:ext cx="1017981" cy="76950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…</a:t>
            </a:r>
            <a:endParaRPr lang="en-US" sz="4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885867" y="4937762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5867" y="4937762"/>
                <a:ext cx="1158240" cy="461665"/>
              </a:xfrm>
              <a:prstGeom prst="rect">
                <a:avLst/>
              </a:prstGeom>
              <a:blipFill>
                <a:blip r:embed="rId2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5295269" y="4937762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5269" y="4937762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9444907" y="4937762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4907" y="4937762"/>
                <a:ext cx="1158240" cy="461665"/>
              </a:xfrm>
              <a:prstGeom prst="rect">
                <a:avLst/>
              </a:prstGeom>
              <a:blipFill>
                <a:blip r:embed="rId4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/>
          <p:cNvSpPr txBox="1"/>
          <p:nvPr/>
        </p:nvSpPr>
        <p:spPr>
          <a:xfrm>
            <a:off x="1481379" y="2244329"/>
            <a:ext cx="1967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+mj-lt"/>
              </a:rPr>
              <a:t>m</a:t>
            </a:r>
            <a:r>
              <a:rPr lang="en-US" sz="2400" b="1" dirty="0" smtClean="0">
                <a:latin typeface="+mj-lt"/>
              </a:rPr>
              <a:t>ain scope</a:t>
            </a:r>
            <a:endParaRPr lang="en-US" sz="2400" b="1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9040419" y="2244328"/>
            <a:ext cx="1967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+mj-lt"/>
              </a:rPr>
              <a:t>t</a:t>
            </a:r>
            <a:r>
              <a:rPr lang="en-US" sz="2400" b="1" dirty="0" smtClean="0">
                <a:latin typeface="+mj-lt"/>
              </a:rPr>
              <a:t>op of stack</a:t>
            </a:r>
            <a:endParaRPr lang="en-US" sz="2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46251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If, While, …</a:t>
            </a:r>
            <a:endParaRPr lang="en-US" sz="4800" dirty="0">
              <a:latin typeface="+mj-lt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7688633" y="1646808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8540019" y="507289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26" idx="5"/>
            <a:endCxn id="49" idx="0"/>
          </p:cNvCxnSpPr>
          <p:nvPr/>
        </p:nvCxnSpPr>
        <p:spPr>
          <a:xfrm>
            <a:off x="10301693" y="4748074"/>
            <a:ext cx="545001" cy="3248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6" idx="3"/>
            <a:endCxn id="40" idx="0"/>
          </p:cNvCxnSpPr>
          <p:nvPr/>
        </p:nvCxnSpPr>
        <p:spPr>
          <a:xfrm flipH="1">
            <a:off x="9072424" y="4748074"/>
            <a:ext cx="476336" cy="3248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10314289" y="507289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1</a:t>
            </a:r>
          </a:p>
        </p:txBody>
      </p:sp>
      <p:cxnSp>
        <p:nvCxnSpPr>
          <p:cNvPr id="52" name="Straight Arrow Connector 51"/>
          <p:cNvCxnSpPr>
            <a:stCxn id="39" idx="4"/>
            <a:endCxn id="33" idx="7"/>
          </p:cNvCxnSpPr>
          <p:nvPr/>
        </p:nvCxnSpPr>
        <p:spPr>
          <a:xfrm flipH="1">
            <a:off x="6928988" y="2436517"/>
            <a:ext cx="1678242" cy="6858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9" idx="4"/>
            <a:endCxn id="18" idx="0"/>
          </p:cNvCxnSpPr>
          <p:nvPr/>
        </p:nvCxnSpPr>
        <p:spPr>
          <a:xfrm>
            <a:off x="8607230" y="2436517"/>
            <a:ext cx="218224" cy="18990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9392822" y="402011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6020117" y="299750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8293049" y="2626422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If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7176367" y="3738736"/>
            <a:ext cx="1414442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0" name="Straight Arrow Connector 29"/>
          <p:cNvCxnSpPr>
            <a:stCxn id="18" idx="5"/>
            <a:endCxn id="26" idx="0"/>
          </p:cNvCxnSpPr>
          <p:nvPr/>
        </p:nvCxnSpPr>
        <p:spPr>
          <a:xfrm>
            <a:off x="9201920" y="3354386"/>
            <a:ext cx="723307" cy="6657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8" idx="3"/>
            <a:endCxn id="19" idx="0"/>
          </p:cNvCxnSpPr>
          <p:nvPr/>
        </p:nvCxnSpPr>
        <p:spPr>
          <a:xfrm flipH="1">
            <a:off x="7883588" y="3354386"/>
            <a:ext cx="565399" cy="3843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9" idx="4"/>
          </p:cNvCxnSpPr>
          <p:nvPr/>
        </p:nvCxnSpPr>
        <p:spPr>
          <a:xfrm>
            <a:off x="7883588" y="4591599"/>
            <a:ext cx="0" cy="412663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1173019" y="1909153"/>
            <a:ext cx="4027054" cy="2192584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(x + 1)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2;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359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If, While, …</a:t>
            </a:r>
            <a:endParaRPr lang="en-US" sz="4800" dirty="0">
              <a:latin typeface="+mj-lt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7688633" y="1646808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8540019" y="507289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26" idx="5"/>
            <a:endCxn id="49" idx="0"/>
          </p:cNvCxnSpPr>
          <p:nvPr/>
        </p:nvCxnSpPr>
        <p:spPr>
          <a:xfrm>
            <a:off x="10301693" y="4748074"/>
            <a:ext cx="545001" cy="3248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6" idx="3"/>
            <a:endCxn id="40" idx="0"/>
          </p:cNvCxnSpPr>
          <p:nvPr/>
        </p:nvCxnSpPr>
        <p:spPr>
          <a:xfrm flipH="1">
            <a:off x="9072424" y="4748074"/>
            <a:ext cx="476336" cy="3248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10314289" y="507289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1</a:t>
            </a:r>
          </a:p>
        </p:txBody>
      </p:sp>
      <p:cxnSp>
        <p:nvCxnSpPr>
          <p:cNvPr id="52" name="Straight Arrow Connector 51"/>
          <p:cNvCxnSpPr>
            <a:stCxn id="39" idx="4"/>
            <a:endCxn id="33" idx="7"/>
          </p:cNvCxnSpPr>
          <p:nvPr/>
        </p:nvCxnSpPr>
        <p:spPr>
          <a:xfrm flipH="1">
            <a:off x="6928988" y="2436517"/>
            <a:ext cx="1678242" cy="6858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9" idx="4"/>
            <a:endCxn id="18" idx="0"/>
          </p:cNvCxnSpPr>
          <p:nvPr/>
        </p:nvCxnSpPr>
        <p:spPr>
          <a:xfrm>
            <a:off x="8607230" y="2436517"/>
            <a:ext cx="218224" cy="18990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9392822" y="402011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6020117" y="299750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8293049" y="2626422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If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7176367" y="3738736"/>
            <a:ext cx="1414442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0" name="Straight Arrow Connector 29"/>
          <p:cNvCxnSpPr>
            <a:stCxn id="18" idx="5"/>
            <a:endCxn id="26" idx="0"/>
          </p:cNvCxnSpPr>
          <p:nvPr/>
        </p:nvCxnSpPr>
        <p:spPr>
          <a:xfrm>
            <a:off x="9201920" y="3354386"/>
            <a:ext cx="723307" cy="6657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8" idx="3"/>
            <a:endCxn id="19" idx="0"/>
          </p:cNvCxnSpPr>
          <p:nvPr/>
        </p:nvCxnSpPr>
        <p:spPr>
          <a:xfrm flipH="1">
            <a:off x="7883588" y="3354386"/>
            <a:ext cx="565399" cy="3843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9" idx="4"/>
          </p:cNvCxnSpPr>
          <p:nvPr/>
        </p:nvCxnSpPr>
        <p:spPr>
          <a:xfrm>
            <a:off x="7883588" y="4591599"/>
            <a:ext cx="0" cy="412663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1173019" y="1909153"/>
            <a:ext cx="4027054" cy="2192584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(x + 1)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2;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</p:spTree>
    <p:extLst>
      <p:ext uri="{BB962C8B-B14F-4D97-AF65-F5344CB8AC3E}">
        <p14:creationId xmlns:p14="http://schemas.microsoft.com/office/powerpoint/2010/main" val="764911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If, While, …</a:t>
            </a:r>
            <a:endParaRPr lang="en-US" sz="4800" dirty="0">
              <a:latin typeface="+mj-lt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7688633" y="1646808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8540019" y="507289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26" idx="5"/>
            <a:endCxn id="49" idx="0"/>
          </p:cNvCxnSpPr>
          <p:nvPr/>
        </p:nvCxnSpPr>
        <p:spPr>
          <a:xfrm>
            <a:off x="10301693" y="4748074"/>
            <a:ext cx="545001" cy="3248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6" idx="3"/>
            <a:endCxn id="40" idx="0"/>
          </p:cNvCxnSpPr>
          <p:nvPr/>
        </p:nvCxnSpPr>
        <p:spPr>
          <a:xfrm flipH="1">
            <a:off x="9072424" y="4748074"/>
            <a:ext cx="476336" cy="3248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10314289" y="507289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String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39" idx="4"/>
            <a:endCxn id="33" idx="7"/>
          </p:cNvCxnSpPr>
          <p:nvPr/>
        </p:nvCxnSpPr>
        <p:spPr>
          <a:xfrm flipH="1">
            <a:off x="6928988" y="2436517"/>
            <a:ext cx="1678242" cy="6858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9" idx="4"/>
            <a:endCxn id="18" idx="0"/>
          </p:cNvCxnSpPr>
          <p:nvPr/>
        </p:nvCxnSpPr>
        <p:spPr>
          <a:xfrm>
            <a:off x="8607230" y="2436517"/>
            <a:ext cx="218224" cy="18990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9392822" y="402011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6020117" y="299750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8293049" y="2626422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While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7176367" y="3738736"/>
            <a:ext cx="1414442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0" name="Straight Arrow Connector 29"/>
          <p:cNvCxnSpPr>
            <a:stCxn id="18" idx="5"/>
            <a:endCxn id="26" idx="0"/>
          </p:cNvCxnSpPr>
          <p:nvPr/>
        </p:nvCxnSpPr>
        <p:spPr>
          <a:xfrm>
            <a:off x="9201920" y="3354386"/>
            <a:ext cx="723307" cy="6657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8" idx="3"/>
            <a:endCxn id="19" idx="0"/>
          </p:cNvCxnSpPr>
          <p:nvPr/>
        </p:nvCxnSpPr>
        <p:spPr>
          <a:xfrm flipH="1">
            <a:off x="7883588" y="3354386"/>
            <a:ext cx="565399" cy="3843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9" idx="4"/>
          </p:cNvCxnSpPr>
          <p:nvPr/>
        </p:nvCxnSpPr>
        <p:spPr>
          <a:xfrm>
            <a:off x="7883588" y="4591599"/>
            <a:ext cx="0" cy="412663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1173019" y="1909153"/>
            <a:ext cx="4027054" cy="2192584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x = “A”;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while (x + “B”)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2;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2396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If, While, …</a:t>
            </a:r>
            <a:endParaRPr lang="en-US" sz="4800" dirty="0">
              <a:latin typeface="+mj-lt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7688633" y="1646808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8540019" y="507289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26" idx="5"/>
            <a:endCxn id="49" idx="0"/>
          </p:cNvCxnSpPr>
          <p:nvPr/>
        </p:nvCxnSpPr>
        <p:spPr>
          <a:xfrm>
            <a:off x="10301693" y="4748074"/>
            <a:ext cx="545001" cy="3248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6" idx="3"/>
            <a:endCxn id="40" idx="0"/>
          </p:cNvCxnSpPr>
          <p:nvPr/>
        </p:nvCxnSpPr>
        <p:spPr>
          <a:xfrm flipH="1">
            <a:off x="9072424" y="4748074"/>
            <a:ext cx="476336" cy="3248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10314289" y="507289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String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39" idx="4"/>
            <a:endCxn id="33" idx="7"/>
          </p:cNvCxnSpPr>
          <p:nvPr/>
        </p:nvCxnSpPr>
        <p:spPr>
          <a:xfrm flipH="1">
            <a:off x="6928988" y="2436517"/>
            <a:ext cx="1678242" cy="6858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9" idx="4"/>
            <a:endCxn id="18" idx="0"/>
          </p:cNvCxnSpPr>
          <p:nvPr/>
        </p:nvCxnSpPr>
        <p:spPr>
          <a:xfrm>
            <a:off x="8607230" y="2436517"/>
            <a:ext cx="218224" cy="18990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9392822" y="402011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6020117" y="2997500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8293049" y="2626422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While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7176367" y="3738736"/>
            <a:ext cx="1414442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0" name="Straight Arrow Connector 29"/>
          <p:cNvCxnSpPr>
            <a:stCxn id="18" idx="5"/>
            <a:endCxn id="26" idx="0"/>
          </p:cNvCxnSpPr>
          <p:nvPr/>
        </p:nvCxnSpPr>
        <p:spPr>
          <a:xfrm>
            <a:off x="9201920" y="3354386"/>
            <a:ext cx="723307" cy="6657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8" idx="3"/>
            <a:endCxn id="19" idx="0"/>
          </p:cNvCxnSpPr>
          <p:nvPr/>
        </p:nvCxnSpPr>
        <p:spPr>
          <a:xfrm flipH="1">
            <a:off x="7883588" y="3354386"/>
            <a:ext cx="565399" cy="3843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9" idx="4"/>
          </p:cNvCxnSpPr>
          <p:nvPr/>
        </p:nvCxnSpPr>
        <p:spPr>
          <a:xfrm>
            <a:off x="7883588" y="4591599"/>
            <a:ext cx="0" cy="412663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1173019" y="1909153"/>
            <a:ext cx="4027054" cy="2192584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x = “A”;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while (x + “B”)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2;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2307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Return Statement 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8053543" y="3365883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8117019" y="4465908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17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7" idx="4"/>
            <a:endCxn id="12" idx="0"/>
          </p:cNvCxnSpPr>
          <p:nvPr/>
        </p:nvCxnSpPr>
        <p:spPr>
          <a:xfrm>
            <a:off x="8637950" y="4155592"/>
            <a:ext cx="0" cy="3103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912741" y="127430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2064009"/>
            <a:ext cx="0" cy="27930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343312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8637950" y="3133021"/>
            <a:ext cx="1" cy="2328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118669" y="2292050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3"/>
            <a:endCxn id="20" idx="7"/>
          </p:cNvCxnSpPr>
          <p:nvPr/>
        </p:nvCxnSpPr>
        <p:spPr>
          <a:xfrm flipH="1">
            <a:off x="7083209" y="1948359"/>
            <a:ext cx="1041941" cy="4743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1173019" y="1909153"/>
            <a:ext cx="4027054" cy="1275128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17;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9629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Return Statement 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8053543" y="3365883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8117019" y="4465908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17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7" idx="4"/>
            <a:endCxn id="12" idx="0"/>
          </p:cNvCxnSpPr>
          <p:nvPr/>
        </p:nvCxnSpPr>
        <p:spPr>
          <a:xfrm>
            <a:off x="8637950" y="4155592"/>
            <a:ext cx="0" cy="3103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912741" y="127430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2064009"/>
            <a:ext cx="0" cy="27930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343312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8637950" y="3133021"/>
            <a:ext cx="1" cy="2328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118669" y="2292050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3"/>
            <a:endCxn id="20" idx="7"/>
          </p:cNvCxnSpPr>
          <p:nvPr/>
        </p:nvCxnSpPr>
        <p:spPr>
          <a:xfrm flipH="1">
            <a:off x="7083209" y="1948359"/>
            <a:ext cx="1041941" cy="4743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1173019" y="1909153"/>
            <a:ext cx="4027054" cy="1275128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17;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</p:spTree>
    <p:extLst>
      <p:ext uri="{BB962C8B-B14F-4D97-AF65-F5344CB8AC3E}">
        <p14:creationId xmlns:p14="http://schemas.microsoft.com/office/powerpoint/2010/main" val="102971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Return Statement 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8053543" y="3365883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7912741" y="127430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2064009"/>
            <a:ext cx="0" cy="27930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343312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8637950" y="3133021"/>
            <a:ext cx="1" cy="2328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118669" y="2292050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3"/>
            <a:endCxn id="20" idx="7"/>
          </p:cNvCxnSpPr>
          <p:nvPr/>
        </p:nvCxnSpPr>
        <p:spPr>
          <a:xfrm flipH="1">
            <a:off x="7083209" y="1948359"/>
            <a:ext cx="1041941" cy="4743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7248698" y="5326428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5" name="Straight Arrow Connector 14"/>
          <p:cNvCxnSpPr>
            <a:stCxn id="19" idx="5"/>
            <a:endCxn id="18" idx="0"/>
          </p:cNvCxnSpPr>
          <p:nvPr/>
        </p:nvCxnSpPr>
        <p:spPr>
          <a:xfrm>
            <a:off x="9010372" y="5122146"/>
            <a:ext cx="545001" cy="2042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9" idx="3"/>
            <a:endCxn id="14" idx="0"/>
          </p:cNvCxnSpPr>
          <p:nvPr/>
        </p:nvCxnSpPr>
        <p:spPr>
          <a:xfrm flipH="1">
            <a:off x="7781103" y="5122146"/>
            <a:ext cx="476336" cy="2042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9022968" y="5326428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String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bar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8101501" y="4394182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>
            <a:stCxn id="7" idx="4"/>
            <a:endCxn id="19" idx="0"/>
          </p:cNvCxnSpPr>
          <p:nvPr/>
        </p:nvCxnSpPr>
        <p:spPr>
          <a:xfrm flipH="1">
            <a:off x="8633906" y="4155592"/>
            <a:ext cx="4044" cy="23859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6382725" y="3385104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4" name="Straight Arrow Connector 23"/>
          <p:cNvCxnSpPr>
            <a:stCxn id="39" idx="4"/>
            <a:endCxn id="23" idx="7"/>
          </p:cNvCxnSpPr>
          <p:nvPr/>
        </p:nvCxnSpPr>
        <p:spPr>
          <a:xfrm flipH="1">
            <a:off x="7380370" y="3133021"/>
            <a:ext cx="1257581" cy="3677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3" idx="4"/>
          </p:cNvCxnSpPr>
          <p:nvPr/>
        </p:nvCxnSpPr>
        <p:spPr>
          <a:xfrm>
            <a:off x="6967132" y="4174813"/>
            <a:ext cx="0" cy="372249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1173019" y="1909152"/>
            <a:ext cx="4027054" cy="1591601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s = “foo”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s + “bar”;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3900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Return Statement 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8053543" y="3365883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7912741" y="127430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2064009"/>
            <a:ext cx="0" cy="27930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343312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8637950" y="3133021"/>
            <a:ext cx="1" cy="2328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118669" y="2292050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3"/>
            <a:endCxn id="20" idx="7"/>
          </p:cNvCxnSpPr>
          <p:nvPr/>
        </p:nvCxnSpPr>
        <p:spPr>
          <a:xfrm flipH="1">
            <a:off x="7083209" y="1948359"/>
            <a:ext cx="1041941" cy="4743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7248698" y="5326428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5" name="Straight Arrow Connector 14"/>
          <p:cNvCxnSpPr>
            <a:stCxn id="19" idx="5"/>
            <a:endCxn id="18" idx="0"/>
          </p:cNvCxnSpPr>
          <p:nvPr/>
        </p:nvCxnSpPr>
        <p:spPr>
          <a:xfrm>
            <a:off x="9010372" y="5122146"/>
            <a:ext cx="545001" cy="2042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9" idx="3"/>
            <a:endCxn id="14" idx="0"/>
          </p:cNvCxnSpPr>
          <p:nvPr/>
        </p:nvCxnSpPr>
        <p:spPr>
          <a:xfrm flipH="1">
            <a:off x="7781103" y="5122146"/>
            <a:ext cx="476336" cy="2042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9022968" y="5326428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String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bar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8101501" y="4394182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>
            <a:stCxn id="7" idx="4"/>
            <a:endCxn id="19" idx="0"/>
          </p:cNvCxnSpPr>
          <p:nvPr/>
        </p:nvCxnSpPr>
        <p:spPr>
          <a:xfrm flipH="1">
            <a:off x="8633906" y="4155592"/>
            <a:ext cx="4044" cy="23859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6382725" y="3385104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4" name="Straight Arrow Connector 23"/>
          <p:cNvCxnSpPr>
            <a:stCxn id="39" idx="4"/>
            <a:endCxn id="23" idx="7"/>
          </p:cNvCxnSpPr>
          <p:nvPr/>
        </p:nvCxnSpPr>
        <p:spPr>
          <a:xfrm flipH="1">
            <a:off x="7380370" y="3133021"/>
            <a:ext cx="1257581" cy="3677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3" idx="4"/>
          </p:cNvCxnSpPr>
          <p:nvPr/>
        </p:nvCxnSpPr>
        <p:spPr>
          <a:xfrm>
            <a:off x="6967132" y="4174813"/>
            <a:ext cx="0" cy="372249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1173019" y="1909152"/>
            <a:ext cx="4027054" cy="1591601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s = “foo”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s + “bar”;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8063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Return Statement 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8053543" y="3365883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7912741" y="127430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2064009"/>
            <a:ext cx="0" cy="27930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343312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8637950" y="3133021"/>
            <a:ext cx="1" cy="2328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118669" y="2292050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void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3"/>
            <a:endCxn id="20" idx="7"/>
          </p:cNvCxnSpPr>
          <p:nvPr/>
        </p:nvCxnSpPr>
        <p:spPr>
          <a:xfrm flipH="1">
            <a:off x="7083209" y="1948359"/>
            <a:ext cx="1041941" cy="4743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7248698" y="5326428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5" name="Straight Arrow Connector 14"/>
          <p:cNvCxnSpPr>
            <a:stCxn id="19" idx="5"/>
            <a:endCxn id="18" idx="0"/>
          </p:cNvCxnSpPr>
          <p:nvPr/>
        </p:nvCxnSpPr>
        <p:spPr>
          <a:xfrm>
            <a:off x="9010372" y="5122146"/>
            <a:ext cx="545001" cy="2042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9" idx="3"/>
            <a:endCxn id="14" idx="0"/>
          </p:cNvCxnSpPr>
          <p:nvPr/>
        </p:nvCxnSpPr>
        <p:spPr>
          <a:xfrm flipH="1">
            <a:off x="7781103" y="5122146"/>
            <a:ext cx="476336" cy="2042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9022968" y="5326428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8101501" y="4394182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>
            <a:stCxn id="7" idx="4"/>
            <a:endCxn id="19" idx="0"/>
          </p:cNvCxnSpPr>
          <p:nvPr/>
        </p:nvCxnSpPr>
        <p:spPr>
          <a:xfrm flipH="1">
            <a:off x="8633906" y="4155592"/>
            <a:ext cx="4044" cy="23859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6382725" y="3385104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4" name="Straight Arrow Connector 23"/>
          <p:cNvCxnSpPr>
            <a:stCxn id="39" idx="4"/>
            <a:endCxn id="23" idx="7"/>
          </p:cNvCxnSpPr>
          <p:nvPr/>
        </p:nvCxnSpPr>
        <p:spPr>
          <a:xfrm flipH="1">
            <a:off x="7380370" y="3133021"/>
            <a:ext cx="1257581" cy="3677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3" idx="4"/>
          </p:cNvCxnSpPr>
          <p:nvPr/>
        </p:nvCxnSpPr>
        <p:spPr>
          <a:xfrm>
            <a:off x="6967132" y="4174813"/>
            <a:ext cx="0" cy="372249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1173019" y="1909152"/>
            <a:ext cx="4027054" cy="1591601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x + 1;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1942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Return Statement 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8053543" y="3365883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7912741" y="1274300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8637951" y="2064009"/>
            <a:ext cx="0" cy="27930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19354" y="2343312"/>
            <a:ext cx="183719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8637950" y="3133021"/>
            <a:ext cx="1" cy="2328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118669" y="2292050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void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3"/>
            <a:endCxn id="20" idx="7"/>
          </p:cNvCxnSpPr>
          <p:nvPr/>
        </p:nvCxnSpPr>
        <p:spPr>
          <a:xfrm flipH="1">
            <a:off x="7083209" y="1948359"/>
            <a:ext cx="1041941" cy="4743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7248698" y="5326428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5" name="Straight Arrow Connector 14"/>
          <p:cNvCxnSpPr>
            <a:stCxn id="19" idx="5"/>
            <a:endCxn id="18" idx="0"/>
          </p:cNvCxnSpPr>
          <p:nvPr/>
        </p:nvCxnSpPr>
        <p:spPr>
          <a:xfrm>
            <a:off x="9010372" y="5122146"/>
            <a:ext cx="545001" cy="2042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9" idx="3"/>
            <a:endCxn id="14" idx="0"/>
          </p:cNvCxnSpPr>
          <p:nvPr/>
        </p:nvCxnSpPr>
        <p:spPr>
          <a:xfrm flipH="1">
            <a:off x="7781103" y="5122146"/>
            <a:ext cx="476336" cy="2042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9022968" y="5326428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8101501" y="4394182"/>
            <a:ext cx="1064809" cy="85286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>
            <a:stCxn id="7" idx="4"/>
            <a:endCxn id="19" idx="0"/>
          </p:cNvCxnSpPr>
          <p:nvPr/>
        </p:nvCxnSpPr>
        <p:spPr>
          <a:xfrm flipH="1">
            <a:off x="8633906" y="4155592"/>
            <a:ext cx="4044" cy="23859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6382725" y="3385104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4" name="Straight Arrow Connector 23"/>
          <p:cNvCxnSpPr>
            <a:stCxn id="39" idx="4"/>
            <a:endCxn id="23" idx="7"/>
          </p:cNvCxnSpPr>
          <p:nvPr/>
        </p:nvCxnSpPr>
        <p:spPr>
          <a:xfrm flipH="1">
            <a:off x="7380370" y="3133021"/>
            <a:ext cx="1257581" cy="3677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3" idx="4"/>
          </p:cNvCxnSpPr>
          <p:nvPr/>
        </p:nvCxnSpPr>
        <p:spPr>
          <a:xfrm>
            <a:off x="6967132" y="4174813"/>
            <a:ext cx="0" cy="372249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1173019" y="1909152"/>
            <a:ext cx="4027054" cy="1591601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x + 1;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3788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Symbol Table Operations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latin typeface="+mj-lt"/>
              </a:rPr>
              <a:t>Insert</a:t>
            </a:r>
            <a:r>
              <a:rPr lang="en-US" sz="2800" dirty="0" smtClean="0">
                <a:latin typeface="+mj-lt"/>
              </a:rPr>
              <a:t> symbol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latin typeface="+mj-lt"/>
              </a:rPr>
              <a:t>Lookup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smtClean="0">
                <a:latin typeface="+mj-lt"/>
              </a:rPr>
              <a:t>symbol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latin typeface="+mj-lt"/>
              </a:rPr>
              <a:t>Enter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smtClean="0">
                <a:latin typeface="+mj-lt"/>
              </a:rPr>
              <a:t>scope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latin typeface="+mj-lt"/>
              </a:rPr>
              <a:t>Exit</a:t>
            </a:r>
            <a:r>
              <a:rPr lang="en-US" sz="2800" dirty="0" smtClean="0">
                <a:latin typeface="+mj-lt"/>
              </a:rPr>
              <a:t> scope</a:t>
            </a:r>
            <a:endParaRPr lang="en-US" sz="28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50731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Return Statement 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9795170" y="3509950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8801564" y="162414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9526774" y="2413852"/>
            <a:ext cx="855674" cy="1874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9463851" y="2601336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10379577" y="3211825"/>
            <a:ext cx="2871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7864341" y="2574508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4"/>
            <a:endCxn id="20" idx="7"/>
          </p:cNvCxnSpPr>
          <p:nvPr/>
        </p:nvCxnSpPr>
        <p:spPr>
          <a:xfrm flipH="1">
            <a:off x="8828881" y="2413852"/>
            <a:ext cx="697893" cy="2913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9075170" y="5180419"/>
            <a:ext cx="1064809" cy="70650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g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5" name="Straight Arrow Connector 14"/>
          <p:cNvCxnSpPr>
            <a:stCxn id="19" idx="5"/>
            <a:endCxn id="18" idx="0"/>
          </p:cNvCxnSpPr>
          <p:nvPr/>
        </p:nvCxnSpPr>
        <p:spPr>
          <a:xfrm>
            <a:off x="10756044" y="4917448"/>
            <a:ext cx="445246" cy="2629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9" idx="3"/>
            <a:endCxn id="14" idx="0"/>
          </p:cNvCxnSpPr>
          <p:nvPr/>
        </p:nvCxnSpPr>
        <p:spPr>
          <a:xfrm flipH="1">
            <a:off x="9607575" y="4917448"/>
            <a:ext cx="395536" cy="2629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0668885" y="5180420"/>
            <a:ext cx="1064809" cy="70650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String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4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9847173" y="438737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>
            <a:stCxn id="7" idx="4"/>
            <a:endCxn id="19" idx="0"/>
          </p:cNvCxnSpPr>
          <p:nvPr/>
        </p:nvCxnSpPr>
        <p:spPr>
          <a:xfrm>
            <a:off x="10379577" y="4132224"/>
            <a:ext cx="1" cy="2551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6072534" y="1618991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g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5716834" y="2574508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string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34" idx="4"/>
            <a:endCxn id="37" idx="0"/>
          </p:cNvCxnSpPr>
          <p:nvPr/>
        </p:nvCxnSpPr>
        <p:spPr>
          <a:xfrm flipH="1">
            <a:off x="6281849" y="2408700"/>
            <a:ext cx="515895" cy="1658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4" idx="4"/>
          </p:cNvCxnSpPr>
          <p:nvPr/>
        </p:nvCxnSpPr>
        <p:spPr>
          <a:xfrm>
            <a:off x="6797744" y="2408700"/>
            <a:ext cx="462361" cy="345036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1173019" y="1909152"/>
            <a:ext cx="4027054" cy="2331922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g()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“123”;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g() + “4”;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5320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Return Statement 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9795170" y="3509950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8801564" y="162414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9526774" y="2413852"/>
            <a:ext cx="855674" cy="1874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9463851" y="2601336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10379577" y="3211825"/>
            <a:ext cx="2871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7864341" y="2574508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4"/>
            <a:endCxn id="20" idx="7"/>
          </p:cNvCxnSpPr>
          <p:nvPr/>
        </p:nvCxnSpPr>
        <p:spPr>
          <a:xfrm flipH="1">
            <a:off x="8828881" y="2413852"/>
            <a:ext cx="697893" cy="2913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9075170" y="5180419"/>
            <a:ext cx="1064809" cy="70650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g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5" name="Straight Arrow Connector 14"/>
          <p:cNvCxnSpPr>
            <a:stCxn id="19" idx="5"/>
            <a:endCxn id="18" idx="0"/>
          </p:cNvCxnSpPr>
          <p:nvPr/>
        </p:nvCxnSpPr>
        <p:spPr>
          <a:xfrm>
            <a:off x="10756044" y="4917448"/>
            <a:ext cx="445246" cy="2629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9" idx="3"/>
            <a:endCxn id="14" idx="0"/>
          </p:cNvCxnSpPr>
          <p:nvPr/>
        </p:nvCxnSpPr>
        <p:spPr>
          <a:xfrm flipH="1">
            <a:off x="9607575" y="4917448"/>
            <a:ext cx="395536" cy="2629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0668885" y="5180420"/>
            <a:ext cx="1064809" cy="70650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String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4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9847173" y="438737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>
            <a:stCxn id="7" idx="4"/>
            <a:endCxn id="19" idx="0"/>
          </p:cNvCxnSpPr>
          <p:nvPr/>
        </p:nvCxnSpPr>
        <p:spPr>
          <a:xfrm>
            <a:off x="10379577" y="4132224"/>
            <a:ext cx="1" cy="2551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6072534" y="1618991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g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5716834" y="2574508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string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34" idx="4"/>
            <a:endCxn id="37" idx="0"/>
          </p:cNvCxnSpPr>
          <p:nvPr/>
        </p:nvCxnSpPr>
        <p:spPr>
          <a:xfrm flipH="1">
            <a:off x="6281849" y="2408700"/>
            <a:ext cx="515895" cy="1658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4" idx="4"/>
          </p:cNvCxnSpPr>
          <p:nvPr/>
        </p:nvCxnSpPr>
        <p:spPr>
          <a:xfrm>
            <a:off x="6797744" y="2408700"/>
            <a:ext cx="462361" cy="345036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1173019" y="1909152"/>
            <a:ext cx="4027054" cy="2331922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g()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“123”;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g() + “4”;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3489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Function Calls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9795170" y="3302130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8801564" y="141632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9526774" y="2206032"/>
            <a:ext cx="855674" cy="1874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9463851" y="2393516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10379577" y="3004005"/>
            <a:ext cx="2871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7864341" y="2366688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4"/>
            <a:endCxn id="20" idx="7"/>
          </p:cNvCxnSpPr>
          <p:nvPr/>
        </p:nvCxnSpPr>
        <p:spPr>
          <a:xfrm flipH="1">
            <a:off x="8828881" y="2206032"/>
            <a:ext cx="697893" cy="2913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9" idx="4"/>
            <a:endCxn id="18" idx="0"/>
          </p:cNvCxnSpPr>
          <p:nvPr/>
        </p:nvCxnSpPr>
        <p:spPr>
          <a:xfrm>
            <a:off x="10379578" y="4800574"/>
            <a:ext cx="6187" cy="2551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9853360" y="5055727"/>
            <a:ext cx="1064809" cy="70650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42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9847173" y="417955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g</a:t>
            </a:r>
          </a:p>
        </p:txBody>
      </p:sp>
      <p:cxnSp>
        <p:nvCxnSpPr>
          <p:cNvPr id="22" name="Straight Arrow Connector 21"/>
          <p:cNvCxnSpPr>
            <a:stCxn id="7" idx="4"/>
            <a:endCxn id="19" idx="0"/>
          </p:cNvCxnSpPr>
          <p:nvPr/>
        </p:nvCxnSpPr>
        <p:spPr>
          <a:xfrm>
            <a:off x="10379577" y="3924404"/>
            <a:ext cx="1" cy="2551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5997165" y="2854379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g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5641465" y="3809896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34" idx="4"/>
            <a:endCxn id="37" idx="0"/>
          </p:cNvCxnSpPr>
          <p:nvPr/>
        </p:nvCxnSpPr>
        <p:spPr>
          <a:xfrm flipH="1">
            <a:off x="6206480" y="3644088"/>
            <a:ext cx="515895" cy="1658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4" idx="4"/>
            <a:endCxn id="25" idx="0"/>
          </p:cNvCxnSpPr>
          <p:nvPr/>
        </p:nvCxnSpPr>
        <p:spPr>
          <a:xfrm>
            <a:off x="6722375" y="3644088"/>
            <a:ext cx="837441" cy="193858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6994801" y="3837946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Param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x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6994801" y="5021643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0" name="Straight Arrow Connector 29"/>
          <p:cNvCxnSpPr>
            <a:stCxn id="25" idx="4"/>
            <a:endCxn id="28" idx="0"/>
          </p:cNvCxnSpPr>
          <p:nvPr/>
        </p:nvCxnSpPr>
        <p:spPr>
          <a:xfrm>
            <a:off x="7559816" y="4730177"/>
            <a:ext cx="0" cy="2914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1173019" y="1909152"/>
            <a:ext cx="4027054" cy="2331922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g(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x + 1;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g(42);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3751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Function Calls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9795170" y="3302130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8801564" y="141632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9526774" y="2206032"/>
            <a:ext cx="855674" cy="1874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9463851" y="2393516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 flipH="1">
            <a:off x="10379577" y="3004005"/>
            <a:ext cx="2871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7864341" y="2366688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4"/>
            <a:endCxn id="20" idx="7"/>
          </p:cNvCxnSpPr>
          <p:nvPr/>
        </p:nvCxnSpPr>
        <p:spPr>
          <a:xfrm flipH="1">
            <a:off x="8828881" y="2206032"/>
            <a:ext cx="697893" cy="2913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9" idx="4"/>
            <a:endCxn id="18" idx="0"/>
          </p:cNvCxnSpPr>
          <p:nvPr/>
        </p:nvCxnSpPr>
        <p:spPr>
          <a:xfrm>
            <a:off x="10379578" y="4800574"/>
            <a:ext cx="6187" cy="2551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9853360" y="5055727"/>
            <a:ext cx="1064809" cy="70650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42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9847173" y="417955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g</a:t>
            </a:r>
          </a:p>
        </p:txBody>
      </p:sp>
      <p:cxnSp>
        <p:nvCxnSpPr>
          <p:cNvPr id="22" name="Straight Arrow Connector 21"/>
          <p:cNvCxnSpPr>
            <a:stCxn id="7" idx="4"/>
            <a:endCxn id="19" idx="0"/>
          </p:cNvCxnSpPr>
          <p:nvPr/>
        </p:nvCxnSpPr>
        <p:spPr>
          <a:xfrm>
            <a:off x="10379577" y="3924404"/>
            <a:ext cx="1" cy="2551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5997165" y="2854379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g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5641465" y="3809896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34" idx="4"/>
            <a:endCxn id="37" idx="0"/>
          </p:cNvCxnSpPr>
          <p:nvPr/>
        </p:nvCxnSpPr>
        <p:spPr>
          <a:xfrm flipH="1">
            <a:off x="6206480" y="3644088"/>
            <a:ext cx="515895" cy="1658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4" idx="4"/>
            <a:endCxn id="25" idx="0"/>
          </p:cNvCxnSpPr>
          <p:nvPr/>
        </p:nvCxnSpPr>
        <p:spPr>
          <a:xfrm>
            <a:off x="6722375" y="3644088"/>
            <a:ext cx="837441" cy="193858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6994801" y="3837946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Param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x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6994801" y="5021643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0" name="Straight Arrow Connector 29"/>
          <p:cNvCxnSpPr>
            <a:stCxn id="25" idx="4"/>
            <a:endCxn id="28" idx="0"/>
          </p:cNvCxnSpPr>
          <p:nvPr/>
        </p:nvCxnSpPr>
        <p:spPr>
          <a:xfrm>
            <a:off x="7559816" y="4730177"/>
            <a:ext cx="0" cy="2914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1173019" y="1909152"/>
            <a:ext cx="4027054" cy="2331922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g(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x + 1;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g(42);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</p:spTree>
    <p:extLst>
      <p:ext uri="{BB962C8B-B14F-4D97-AF65-F5344CB8AC3E}">
        <p14:creationId xmlns:p14="http://schemas.microsoft.com/office/powerpoint/2010/main" val="140188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Function Calls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10485125" y="3302130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8801564" y="141632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9526774" y="2206032"/>
            <a:ext cx="855674" cy="1874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9463851" y="2393516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>
            <a:off x="10382448" y="3004005"/>
            <a:ext cx="687084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7864341" y="2366688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4"/>
            <a:endCxn id="20" idx="7"/>
          </p:cNvCxnSpPr>
          <p:nvPr/>
        </p:nvCxnSpPr>
        <p:spPr>
          <a:xfrm flipH="1">
            <a:off x="8828881" y="2206032"/>
            <a:ext cx="697893" cy="2913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9" idx="4"/>
            <a:endCxn id="18" idx="0"/>
          </p:cNvCxnSpPr>
          <p:nvPr/>
        </p:nvCxnSpPr>
        <p:spPr>
          <a:xfrm>
            <a:off x="11069533" y="4800574"/>
            <a:ext cx="6187" cy="2551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0543315" y="505572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10537128" y="417955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g</a:t>
            </a:r>
          </a:p>
        </p:txBody>
      </p:sp>
      <p:cxnSp>
        <p:nvCxnSpPr>
          <p:cNvPr id="22" name="Straight Arrow Connector 21"/>
          <p:cNvCxnSpPr>
            <a:stCxn id="7" idx="4"/>
            <a:endCxn id="19" idx="0"/>
          </p:cNvCxnSpPr>
          <p:nvPr/>
        </p:nvCxnSpPr>
        <p:spPr>
          <a:xfrm>
            <a:off x="11069532" y="3924404"/>
            <a:ext cx="1" cy="2551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5997165" y="2854379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g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5641465" y="3809896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34" idx="4"/>
            <a:endCxn id="37" idx="0"/>
          </p:cNvCxnSpPr>
          <p:nvPr/>
        </p:nvCxnSpPr>
        <p:spPr>
          <a:xfrm flipH="1">
            <a:off x="6206480" y="3644088"/>
            <a:ext cx="515895" cy="1658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4" idx="4"/>
            <a:endCxn id="25" idx="0"/>
          </p:cNvCxnSpPr>
          <p:nvPr/>
        </p:nvCxnSpPr>
        <p:spPr>
          <a:xfrm>
            <a:off x="6722375" y="3644088"/>
            <a:ext cx="837441" cy="193858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6994801" y="3837946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Param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x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6994801" y="5021643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0" name="Straight Arrow Connector 29"/>
          <p:cNvCxnSpPr>
            <a:stCxn id="25" idx="4"/>
            <a:endCxn id="28" idx="0"/>
          </p:cNvCxnSpPr>
          <p:nvPr/>
        </p:nvCxnSpPr>
        <p:spPr>
          <a:xfrm>
            <a:off x="7559816" y="4730177"/>
            <a:ext cx="0" cy="2914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8947894" y="3302130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6" name="Straight Arrow Connector 25"/>
          <p:cNvCxnSpPr>
            <a:stCxn id="39" idx="4"/>
            <a:endCxn id="23" idx="0"/>
          </p:cNvCxnSpPr>
          <p:nvPr/>
        </p:nvCxnSpPr>
        <p:spPr>
          <a:xfrm flipH="1">
            <a:off x="9532301" y="3004005"/>
            <a:ext cx="850147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3" idx="4"/>
          </p:cNvCxnSpPr>
          <p:nvPr/>
        </p:nvCxnSpPr>
        <p:spPr>
          <a:xfrm>
            <a:off x="9532301" y="3924404"/>
            <a:ext cx="1171" cy="359657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1173019" y="1909152"/>
            <a:ext cx="4027054" cy="2637798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g(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x + 1;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z = “...”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g(z);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5230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Function Calls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10485125" y="3302130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8801564" y="141632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0"/>
          </p:cNvCxnSpPr>
          <p:nvPr/>
        </p:nvCxnSpPr>
        <p:spPr>
          <a:xfrm>
            <a:off x="9526774" y="2206032"/>
            <a:ext cx="855674" cy="1874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9463851" y="2393516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>
            <a:off x="10382448" y="3004005"/>
            <a:ext cx="687084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7864341" y="2366688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4"/>
            <a:endCxn id="20" idx="7"/>
          </p:cNvCxnSpPr>
          <p:nvPr/>
        </p:nvCxnSpPr>
        <p:spPr>
          <a:xfrm flipH="1">
            <a:off x="8828881" y="2206032"/>
            <a:ext cx="697893" cy="2913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9" idx="4"/>
            <a:endCxn id="18" idx="0"/>
          </p:cNvCxnSpPr>
          <p:nvPr/>
        </p:nvCxnSpPr>
        <p:spPr>
          <a:xfrm>
            <a:off x="11069533" y="4800574"/>
            <a:ext cx="6187" cy="2551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0543315" y="505572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10537128" y="4179557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g</a:t>
            </a:r>
          </a:p>
        </p:txBody>
      </p:sp>
      <p:cxnSp>
        <p:nvCxnSpPr>
          <p:cNvPr id="22" name="Straight Arrow Connector 21"/>
          <p:cNvCxnSpPr>
            <a:stCxn id="7" idx="4"/>
            <a:endCxn id="19" idx="0"/>
          </p:cNvCxnSpPr>
          <p:nvPr/>
        </p:nvCxnSpPr>
        <p:spPr>
          <a:xfrm>
            <a:off x="11069532" y="3924404"/>
            <a:ext cx="1" cy="2551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5997165" y="2854379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g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5641465" y="3809896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34" idx="4"/>
            <a:endCxn id="37" idx="0"/>
          </p:cNvCxnSpPr>
          <p:nvPr/>
        </p:nvCxnSpPr>
        <p:spPr>
          <a:xfrm flipH="1">
            <a:off x="6206480" y="3644088"/>
            <a:ext cx="515895" cy="1658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4" idx="4"/>
            <a:endCxn id="25" idx="0"/>
          </p:cNvCxnSpPr>
          <p:nvPr/>
        </p:nvCxnSpPr>
        <p:spPr>
          <a:xfrm>
            <a:off x="6722375" y="3644088"/>
            <a:ext cx="837441" cy="193858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6994801" y="3837946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Param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x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6994801" y="5021643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0" name="Straight Arrow Connector 29"/>
          <p:cNvCxnSpPr>
            <a:stCxn id="25" idx="4"/>
            <a:endCxn id="28" idx="0"/>
          </p:cNvCxnSpPr>
          <p:nvPr/>
        </p:nvCxnSpPr>
        <p:spPr>
          <a:xfrm>
            <a:off x="7559816" y="4730177"/>
            <a:ext cx="0" cy="2914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8947894" y="3302130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6" name="Straight Arrow Connector 25"/>
          <p:cNvCxnSpPr>
            <a:stCxn id="39" idx="4"/>
            <a:endCxn id="23" idx="0"/>
          </p:cNvCxnSpPr>
          <p:nvPr/>
        </p:nvCxnSpPr>
        <p:spPr>
          <a:xfrm flipH="1">
            <a:off x="9532301" y="3004005"/>
            <a:ext cx="850147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3" idx="4"/>
          </p:cNvCxnSpPr>
          <p:nvPr/>
        </p:nvCxnSpPr>
        <p:spPr>
          <a:xfrm>
            <a:off x="9532301" y="3924404"/>
            <a:ext cx="1171" cy="359657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1173019" y="1909152"/>
            <a:ext cx="4027054" cy="2637798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g(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x + 1;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string z = “...”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g(z);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4784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Function Calls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10066352" y="3079773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7371775" y="1104357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1"/>
          </p:cNvCxnSpPr>
          <p:nvPr/>
        </p:nvCxnSpPr>
        <p:spPr>
          <a:xfrm>
            <a:off x="8096985" y="1894066"/>
            <a:ext cx="1217144" cy="3664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9045078" y="217115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>
            <a:off x="9963675" y="2781648"/>
            <a:ext cx="687084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784480" y="2184670"/>
            <a:ext cx="1130029" cy="683222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4"/>
            <a:endCxn id="20" idx="7"/>
          </p:cNvCxnSpPr>
          <p:nvPr/>
        </p:nvCxnSpPr>
        <p:spPr>
          <a:xfrm flipH="1">
            <a:off x="6749020" y="1894066"/>
            <a:ext cx="1347965" cy="3906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9" idx="4"/>
            <a:endCxn id="18" idx="1"/>
          </p:cNvCxnSpPr>
          <p:nvPr/>
        </p:nvCxnSpPr>
        <p:spPr>
          <a:xfrm>
            <a:off x="9829344" y="4929341"/>
            <a:ext cx="392946" cy="2216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0066352" y="502531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a</a:t>
            </a:r>
          </a:p>
        </p:txBody>
      </p:sp>
      <p:sp>
        <p:nvSpPr>
          <p:cNvPr id="19" name="Oval 18"/>
          <p:cNvSpPr/>
          <p:nvPr/>
        </p:nvSpPr>
        <p:spPr>
          <a:xfrm>
            <a:off x="9296939" y="4308324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>
            <a:stCxn id="7" idx="4"/>
            <a:endCxn id="19" idx="0"/>
          </p:cNvCxnSpPr>
          <p:nvPr/>
        </p:nvCxnSpPr>
        <p:spPr>
          <a:xfrm flipH="1">
            <a:off x="9829344" y="3702047"/>
            <a:ext cx="821415" cy="6062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7259159" y="2142447"/>
            <a:ext cx="1130029" cy="767668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Param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k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8529121" y="3079773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6" name="Straight Arrow Connector 25"/>
          <p:cNvCxnSpPr>
            <a:stCxn id="39" idx="4"/>
            <a:endCxn id="23" idx="0"/>
          </p:cNvCxnSpPr>
          <p:nvPr/>
        </p:nvCxnSpPr>
        <p:spPr>
          <a:xfrm flipH="1">
            <a:off x="9113528" y="2781648"/>
            <a:ext cx="850147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3" idx="4"/>
          </p:cNvCxnSpPr>
          <p:nvPr/>
        </p:nvCxnSpPr>
        <p:spPr>
          <a:xfrm>
            <a:off x="9113528" y="3702047"/>
            <a:ext cx="1171" cy="359657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259158" y="3226275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5" idx="4"/>
            <a:endCxn id="25" idx="0"/>
          </p:cNvCxnSpPr>
          <p:nvPr/>
        </p:nvCxnSpPr>
        <p:spPr>
          <a:xfrm flipH="1">
            <a:off x="7824174" y="1894066"/>
            <a:ext cx="272811" cy="2483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5" idx="4"/>
            <a:endCxn id="31" idx="0"/>
          </p:cNvCxnSpPr>
          <p:nvPr/>
        </p:nvCxnSpPr>
        <p:spPr>
          <a:xfrm flipH="1">
            <a:off x="7824173" y="2910115"/>
            <a:ext cx="1" cy="3161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8529121" y="502877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a</a:t>
            </a:r>
          </a:p>
        </p:txBody>
      </p:sp>
      <p:cxnSp>
        <p:nvCxnSpPr>
          <p:cNvPr id="44" name="Straight Arrow Connector 43"/>
          <p:cNvCxnSpPr>
            <a:stCxn id="19" idx="4"/>
            <a:endCxn id="42" idx="7"/>
          </p:cNvCxnSpPr>
          <p:nvPr/>
        </p:nvCxnSpPr>
        <p:spPr>
          <a:xfrm flipH="1">
            <a:off x="9437992" y="4929341"/>
            <a:ext cx="391352" cy="2251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1173019" y="1909152"/>
            <a:ext cx="4027054" cy="1609111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k)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k * 10;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foo(a, a);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0389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Function Calls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10066352" y="3079773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7371775" y="1104357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1"/>
          </p:cNvCxnSpPr>
          <p:nvPr/>
        </p:nvCxnSpPr>
        <p:spPr>
          <a:xfrm>
            <a:off x="8096985" y="1894066"/>
            <a:ext cx="1217144" cy="3664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9045078" y="217115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>
            <a:off x="9963675" y="2781648"/>
            <a:ext cx="687084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784480" y="2184670"/>
            <a:ext cx="1130029" cy="683222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4"/>
            <a:endCxn id="20" idx="7"/>
          </p:cNvCxnSpPr>
          <p:nvPr/>
        </p:nvCxnSpPr>
        <p:spPr>
          <a:xfrm flipH="1">
            <a:off x="6749020" y="1894066"/>
            <a:ext cx="1347965" cy="3906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9" idx="4"/>
            <a:endCxn id="18" idx="1"/>
          </p:cNvCxnSpPr>
          <p:nvPr/>
        </p:nvCxnSpPr>
        <p:spPr>
          <a:xfrm>
            <a:off x="9829344" y="4929341"/>
            <a:ext cx="392946" cy="2216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0066352" y="502531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a</a:t>
            </a:r>
          </a:p>
        </p:txBody>
      </p:sp>
      <p:sp>
        <p:nvSpPr>
          <p:cNvPr id="19" name="Oval 18"/>
          <p:cNvSpPr/>
          <p:nvPr/>
        </p:nvSpPr>
        <p:spPr>
          <a:xfrm>
            <a:off x="9296939" y="4308324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>
            <a:stCxn id="7" idx="4"/>
            <a:endCxn id="19" idx="0"/>
          </p:cNvCxnSpPr>
          <p:nvPr/>
        </p:nvCxnSpPr>
        <p:spPr>
          <a:xfrm flipH="1">
            <a:off x="9829344" y="3702047"/>
            <a:ext cx="821415" cy="6062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7259159" y="2142447"/>
            <a:ext cx="1130029" cy="767668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Param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k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8529121" y="3079773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6" name="Straight Arrow Connector 25"/>
          <p:cNvCxnSpPr>
            <a:stCxn id="39" idx="4"/>
            <a:endCxn id="23" idx="0"/>
          </p:cNvCxnSpPr>
          <p:nvPr/>
        </p:nvCxnSpPr>
        <p:spPr>
          <a:xfrm flipH="1">
            <a:off x="9113528" y="2781648"/>
            <a:ext cx="850147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3" idx="4"/>
          </p:cNvCxnSpPr>
          <p:nvPr/>
        </p:nvCxnSpPr>
        <p:spPr>
          <a:xfrm>
            <a:off x="9113528" y="3702047"/>
            <a:ext cx="1171" cy="359657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259158" y="3226275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5" idx="4"/>
            <a:endCxn id="25" idx="0"/>
          </p:cNvCxnSpPr>
          <p:nvPr/>
        </p:nvCxnSpPr>
        <p:spPr>
          <a:xfrm flipH="1">
            <a:off x="7824174" y="1894066"/>
            <a:ext cx="272811" cy="2483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5" idx="4"/>
            <a:endCxn id="31" idx="0"/>
          </p:cNvCxnSpPr>
          <p:nvPr/>
        </p:nvCxnSpPr>
        <p:spPr>
          <a:xfrm flipH="1">
            <a:off x="7824173" y="2910115"/>
            <a:ext cx="1" cy="3161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8529121" y="502877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a</a:t>
            </a:r>
          </a:p>
        </p:txBody>
      </p:sp>
      <p:cxnSp>
        <p:nvCxnSpPr>
          <p:cNvPr id="44" name="Straight Arrow Connector 43"/>
          <p:cNvCxnSpPr>
            <a:stCxn id="19" idx="4"/>
            <a:endCxn id="42" idx="7"/>
          </p:cNvCxnSpPr>
          <p:nvPr/>
        </p:nvCxnSpPr>
        <p:spPr>
          <a:xfrm flipH="1">
            <a:off x="9437992" y="4929341"/>
            <a:ext cx="391352" cy="2251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1173019" y="1909152"/>
            <a:ext cx="4027054" cy="1609111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k)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k * 10;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foo(a, a);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0206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Function Calls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10066352" y="3079773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7371775" y="1104357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1"/>
          </p:cNvCxnSpPr>
          <p:nvPr/>
        </p:nvCxnSpPr>
        <p:spPr>
          <a:xfrm>
            <a:off x="8096985" y="1894066"/>
            <a:ext cx="1217144" cy="3664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9045078" y="217115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>
            <a:off x="9963675" y="2781648"/>
            <a:ext cx="687084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784480" y="2184670"/>
            <a:ext cx="1130029" cy="683222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4"/>
            <a:endCxn id="20" idx="7"/>
          </p:cNvCxnSpPr>
          <p:nvPr/>
        </p:nvCxnSpPr>
        <p:spPr>
          <a:xfrm flipH="1">
            <a:off x="6749020" y="1894066"/>
            <a:ext cx="1347965" cy="3906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9" idx="4"/>
            <a:endCxn id="18" idx="1"/>
          </p:cNvCxnSpPr>
          <p:nvPr/>
        </p:nvCxnSpPr>
        <p:spPr>
          <a:xfrm>
            <a:off x="9829344" y="4929341"/>
            <a:ext cx="392946" cy="2216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0066352" y="502531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a</a:t>
            </a:r>
          </a:p>
        </p:txBody>
      </p:sp>
      <p:sp>
        <p:nvSpPr>
          <p:cNvPr id="19" name="Oval 18"/>
          <p:cNvSpPr/>
          <p:nvPr/>
        </p:nvSpPr>
        <p:spPr>
          <a:xfrm>
            <a:off x="9296939" y="4308324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bar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>
            <a:stCxn id="7" idx="4"/>
            <a:endCxn id="19" idx="0"/>
          </p:cNvCxnSpPr>
          <p:nvPr/>
        </p:nvCxnSpPr>
        <p:spPr>
          <a:xfrm flipH="1">
            <a:off x="9829344" y="3702047"/>
            <a:ext cx="821415" cy="6062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7259159" y="2142447"/>
            <a:ext cx="1130029" cy="767668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Param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k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8529121" y="3079773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6" name="Straight Arrow Connector 25"/>
          <p:cNvCxnSpPr>
            <a:stCxn id="39" idx="4"/>
            <a:endCxn id="23" idx="0"/>
          </p:cNvCxnSpPr>
          <p:nvPr/>
        </p:nvCxnSpPr>
        <p:spPr>
          <a:xfrm flipH="1">
            <a:off x="9113528" y="2781648"/>
            <a:ext cx="850147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3" idx="4"/>
          </p:cNvCxnSpPr>
          <p:nvPr/>
        </p:nvCxnSpPr>
        <p:spPr>
          <a:xfrm>
            <a:off x="9113528" y="3702047"/>
            <a:ext cx="1171" cy="359657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259158" y="3226275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5" idx="4"/>
            <a:endCxn id="25" idx="0"/>
          </p:cNvCxnSpPr>
          <p:nvPr/>
        </p:nvCxnSpPr>
        <p:spPr>
          <a:xfrm flipH="1">
            <a:off x="7824174" y="1894066"/>
            <a:ext cx="272811" cy="2483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5" idx="4"/>
            <a:endCxn id="31" idx="0"/>
          </p:cNvCxnSpPr>
          <p:nvPr/>
        </p:nvCxnSpPr>
        <p:spPr>
          <a:xfrm flipH="1">
            <a:off x="7824173" y="2910115"/>
            <a:ext cx="1" cy="3161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8529121" y="502877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a</a:t>
            </a:r>
          </a:p>
        </p:txBody>
      </p:sp>
      <p:cxnSp>
        <p:nvCxnSpPr>
          <p:cNvPr id="44" name="Straight Arrow Connector 43"/>
          <p:cNvCxnSpPr>
            <a:stCxn id="19" idx="4"/>
            <a:endCxn id="42" idx="7"/>
          </p:cNvCxnSpPr>
          <p:nvPr/>
        </p:nvCxnSpPr>
        <p:spPr>
          <a:xfrm flipH="1">
            <a:off x="9437992" y="4929341"/>
            <a:ext cx="391352" cy="2251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1173019" y="1909152"/>
            <a:ext cx="4027054" cy="1609111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k)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k * 10;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bar(a, a);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9414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Function Calls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10066352" y="3079773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7371775" y="1104357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1"/>
          </p:cNvCxnSpPr>
          <p:nvPr/>
        </p:nvCxnSpPr>
        <p:spPr>
          <a:xfrm>
            <a:off x="8096985" y="1894066"/>
            <a:ext cx="1217144" cy="3664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9045078" y="217115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>
            <a:off x="9963675" y="2781648"/>
            <a:ext cx="687084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784480" y="2184670"/>
            <a:ext cx="1130029" cy="683222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4"/>
            <a:endCxn id="20" idx="7"/>
          </p:cNvCxnSpPr>
          <p:nvPr/>
        </p:nvCxnSpPr>
        <p:spPr>
          <a:xfrm flipH="1">
            <a:off x="6749020" y="1894066"/>
            <a:ext cx="1347965" cy="3906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9" idx="4"/>
            <a:endCxn id="18" idx="1"/>
          </p:cNvCxnSpPr>
          <p:nvPr/>
        </p:nvCxnSpPr>
        <p:spPr>
          <a:xfrm>
            <a:off x="9829344" y="4929341"/>
            <a:ext cx="392946" cy="2216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0066352" y="502531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a</a:t>
            </a:r>
          </a:p>
        </p:txBody>
      </p:sp>
      <p:sp>
        <p:nvSpPr>
          <p:cNvPr id="19" name="Oval 18"/>
          <p:cNvSpPr/>
          <p:nvPr/>
        </p:nvSpPr>
        <p:spPr>
          <a:xfrm>
            <a:off x="9296939" y="4308324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bar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>
            <a:stCxn id="7" idx="4"/>
            <a:endCxn id="19" idx="0"/>
          </p:cNvCxnSpPr>
          <p:nvPr/>
        </p:nvCxnSpPr>
        <p:spPr>
          <a:xfrm flipH="1">
            <a:off x="9829344" y="3702047"/>
            <a:ext cx="821415" cy="6062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7259159" y="2142447"/>
            <a:ext cx="1130029" cy="767668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Param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k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8529121" y="3079773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6" name="Straight Arrow Connector 25"/>
          <p:cNvCxnSpPr>
            <a:stCxn id="39" idx="4"/>
            <a:endCxn id="23" idx="0"/>
          </p:cNvCxnSpPr>
          <p:nvPr/>
        </p:nvCxnSpPr>
        <p:spPr>
          <a:xfrm flipH="1">
            <a:off x="9113528" y="2781648"/>
            <a:ext cx="850147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3" idx="4"/>
          </p:cNvCxnSpPr>
          <p:nvPr/>
        </p:nvCxnSpPr>
        <p:spPr>
          <a:xfrm>
            <a:off x="9113528" y="3702047"/>
            <a:ext cx="1171" cy="359657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259158" y="3226275"/>
            <a:ext cx="1130029" cy="89223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5" idx="4"/>
            <a:endCxn id="25" idx="0"/>
          </p:cNvCxnSpPr>
          <p:nvPr/>
        </p:nvCxnSpPr>
        <p:spPr>
          <a:xfrm flipH="1">
            <a:off x="7824174" y="1894066"/>
            <a:ext cx="272811" cy="2483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5" idx="4"/>
            <a:endCxn id="31" idx="0"/>
          </p:cNvCxnSpPr>
          <p:nvPr/>
        </p:nvCxnSpPr>
        <p:spPr>
          <a:xfrm flipH="1">
            <a:off x="7824173" y="2910115"/>
            <a:ext cx="1" cy="3161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8529121" y="502877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a</a:t>
            </a:r>
          </a:p>
        </p:txBody>
      </p:sp>
      <p:cxnSp>
        <p:nvCxnSpPr>
          <p:cNvPr id="44" name="Straight Arrow Connector 43"/>
          <p:cNvCxnSpPr>
            <a:stCxn id="19" idx="4"/>
            <a:endCxn id="42" idx="7"/>
          </p:cNvCxnSpPr>
          <p:nvPr/>
        </p:nvCxnSpPr>
        <p:spPr>
          <a:xfrm flipH="1">
            <a:off x="9437992" y="4929341"/>
            <a:ext cx="391352" cy="2251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1173019" y="1909152"/>
            <a:ext cx="4027054" cy="1609111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k)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k * 10;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bar(a, a);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2890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Symbol </a:t>
            </a:r>
            <a:r>
              <a:rPr lang="en-US" sz="4800" dirty="0" smtClean="0">
                <a:latin typeface="+mj-lt"/>
              </a:rPr>
              <a:t>Table: Insert</a:t>
            </a:r>
            <a:endParaRPr lang="en-US" sz="4800" dirty="0">
              <a:latin typeface="+mj-lt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7929927"/>
              </p:ext>
            </p:extLst>
          </p:nvPr>
        </p:nvGraphicFramePr>
        <p:xfrm>
          <a:off x="1124328" y="4373071"/>
          <a:ext cx="2681318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y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43753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9141062"/>
              </p:ext>
            </p:extLst>
          </p:nvPr>
        </p:nvGraphicFramePr>
        <p:xfrm>
          <a:off x="4533730" y="4373071"/>
          <a:ext cx="2681318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tmp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cxnSp>
        <p:nvCxnSpPr>
          <p:cNvPr id="28" name="Curved Connector 27"/>
          <p:cNvCxnSpPr>
            <a:stCxn id="9" idx="0"/>
            <a:endCxn id="23" idx="0"/>
          </p:cNvCxnSpPr>
          <p:nvPr/>
        </p:nvCxnSpPr>
        <p:spPr>
          <a:xfrm rot="5400000" flipH="1" flipV="1">
            <a:off x="4169688" y="2668370"/>
            <a:ext cx="12700" cy="3409402"/>
          </a:xfrm>
          <a:prstGeom prst="curvedConnector3">
            <a:avLst>
              <a:gd name="adj1" fmla="val 337714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/>
              <p:cNvSpPr txBox="1"/>
              <p:nvPr/>
            </p:nvSpPr>
            <p:spPr>
              <a:xfrm>
                <a:off x="1885867" y="5904417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5867" y="5904417"/>
                <a:ext cx="1158240" cy="461665"/>
              </a:xfrm>
              <a:prstGeom prst="rect">
                <a:avLst/>
              </a:prstGeom>
              <a:blipFill>
                <a:blip r:embed="rId2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/>
              <p:cNvSpPr txBox="1"/>
              <p:nvPr/>
            </p:nvSpPr>
            <p:spPr>
              <a:xfrm>
                <a:off x="5295269" y="5904417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5269" y="5904417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/>
          <p:cNvSpPr txBox="1"/>
          <p:nvPr/>
        </p:nvSpPr>
        <p:spPr>
          <a:xfrm>
            <a:off x="1481379" y="3210984"/>
            <a:ext cx="1967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+mj-lt"/>
              </a:rPr>
              <a:t>m</a:t>
            </a:r>
            <a:r>
              <a:rPr lang="en-US" sz="2400" b="1" dirty="0" smtClean="0">
                <a:latin typeface="+mj-lt"/>
              </a:rPr>
              <a:t>ain scope</a:t>
            </a:r>
            <a:endParaRPr lang="en-US" sz="2400" b="1" dirty="0"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11115" y="1529866"/>
            <a:ext cx="101379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Example: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Insert(z, </a:t>
            </a:r>
            <a:r>
              <a:rPr lang="en-US" sz="2800" dirty="0" err="1" smtClean="0">
                <a:latin typeface="+mj-lt"/>
              </a:rPr>
              <a:t>int</a:t>
            </a:r>
            <a:r>
              <a:rPr lang="en-US" sz="2800" dirty="0" smtClean="0">
                <a:latin typeface="+mj-lt"/>
              </a:rPr>
              <a:t>, variable)</a:t>
            </a:r>
          </a:p>
        </p:txBody>
      </p:sp>
    </p:spTree>
    <p:extLst>
      <p:ext uri="{BB962C8B-B14F-4D97-AF65-F5344CB8AC3E}">
        <p14:creationId xmlns:p14="http://schemas.microsoft.com/office/powerpoint/2010/main" val="2196440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Function Calls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10756308" y="3337469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8061731" y="136205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1"/>
          </p:cNvCxnSpPr>
          <p:nvPr/>
        </p:nvCxnSpPr>
        <p:spPr>
          <a:xfrm>
            <a:off x="8786941" y="2151762"/>
            <a:ext cx="1217144" cy="3664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9735034" y="2428855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>
            <a:off x="10653631" y="3039344"/>
            <a:ext cx="687084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206270" y="2518259"/>
            <a:ext cx="1130029" cy="683222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4"/>
            <a:endCxn id="20" idx="7"/>
          </p:cNvCxnSpPr>
          <p:nvPr/>
        </p:nvCxnSpPr>
        <p:spPr>
          <a:xfrm flipH="1">
            <a:off x="7170810" y="2151762"/>
            <a:ext cx="1616131" cy="466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9" idx="4"/>
            <a:endCxn id="18" idx="1"/>
          </p:cNvCxnSpPr>
          <p:nvPr/>
        </p:nvCxnSpPr>
        <p:spPr>
          <a:xfrm>
            <a:off x="9814352" y="4959655"/>
            <a:ext cx="392946" cy="2216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0051360" y="505562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argv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9281947" y="4338638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7442772" y="2476694"/>
            <a:ext cx="969708" cy="767668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Param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argc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6" name="Straight Arrow Connector 25"/>
          <p:cNvCxnSpPr>
            <a:stCxn id="39" idx="4"/>
            <a:endCxn id="19" idx="0"/>
          </p:cNvCxnSpPr>
          <p:nvPr/>
        </p:nvCxnSpPr>
        <p:spPr>
          <a:xfrm flipH="1">
            <a:off x="9814352" y="3039344"/>
            <a:ext cx="839279" cy="129929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442770" y="3560522"/>
            <a:ext cx="969709" cy="6260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5" idx="4"/>
            <a:endCxn id="25" idx="7"/>
          </p:cNvCxnSpPr>
          <p:nvPr/>
        </p:nvCxnSpPr>
        <p:spPr>
          <a:xfrm flipH="1">
            <a:off x="8270470" y="2151762"/>
            <a:ext cx="516471" cy="4373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5" idx="4"/>
            <a:endCxn id="31" idx="0"/>
          </p:cNvCxnSpPr>
          <p:nvPr/>
        </p:nvCxnSpPr>
        <p:spPr>
          <a:xfrm flipH="1">
            <a:off x="7927625" y="3244362"/>
            <a:ext cx="1" cy="3161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8514129" y="5059088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2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19" idx="4"/>
            <a:endCxn id="42" idx="7"/>
          </p:cNvCxnSpPr>
          <p:nvPr/>
        </p:nvCxnSpPr>
        <p:spPr>
          <a:xfrm flipH="1">
            <a:off x="9423000" y="4959655"/>
            <a:ext cx="391352" cy="2251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8628920" y="2471664"/>
            <a:ext cx="969708" cy="767668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Param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argv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8574273" y="3523162"/>
            <a:ext cx="1083065" cy="6260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s</a:t>
            </a:r>
            <a:r>
              <a:rPr lang="en-US" sz="1400" dirty="0" smtClean="0">
                <a:solidFill>
                  <a:srgbClr val="C00000"/>
                </a:solidFill>
              </a:rPr>
              <a:t>tring[]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0" name="Straight Arrow Connector 29"/>
          <p:cNvCxnSpPr>
            <a:stCxn id="35" idx="4"/>
            <a:endCxn id="27" idx="0"/>
          </p:cNvCxnSpPr>
          <p:nvPr/>
        </p:nvCxnSpPr>
        <p:spPr>
          <a:xfrm>
            <a:off x="8786941" y="2151762"/>
            <a:ext cx="326833" cy="3199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7" idx="4"/>
            <a:endCxn id="28" idx="0"/>
          </p:cNvCxnSpPr>
          <p:nvPr/>
        </p:nvCxnSpPr>
        <p:spPr>
          <a:xfrm>
            <a:off x="9113774" y="3239332"/>
            <a:ext cx="2032" cy="2838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>
          <a:xfrm>
            <a:off x="1173019" y="1909152"/>
            <a:ext cx="4448844" cy="2277417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string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[]){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main(2,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0617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Function Calls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10756308" y="3337469"/>
            <a:ext cx="1168814" cy="62227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8061731" y="136205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/>
          <p:cNvCxnSpPr>
            <a:stCxn id="35" idx="4"/>
            <a:endCxn id="39" idx="1"/>
          </p:cNvCxnSpPr>
          <p:nvPr/>
        </p:nvCxnSpPr>
        <p:spPr>
          <a:xfrm>
            <a:off x="8786941" y="2151762"/>
            <a:ext cx="1217144" cy="3664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9735034" y="2428855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9" idx="4"/>
            <a:endCxn id="7" idx="0"/>
          </p:cNvCxnSpPr>
          <p:nvPr/>
        </p:nvCxnSpPr>
        <p:spPr>
          <a:xfrm>
            <a:off x="10653631" y="3039344"/>
            <a:ext cx="687084" cy="2981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206270" y="2518259"/>
            <a:ext cx="1130029" cy="683222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>
            <a:stCxn id="35" idx="4"/>
            <a:endCxn id="20" idx="7"/>
          </p:cNvCxnSpPr>
          <p:nvPr/>
        </p:nvCxnSpPr>
        <p:spPr>
          <a:xfrm flipH="1">
            <a:off x="7170810" y="2151762"/>
            <a:ext cx="1616131" cy="466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9" idx="4"/>
            <a:endCxn id="18" idx="1"/>
          </p:cNvCxnSpPr>
          <p:nvPr/>
        </p:nvCxnSpPr>
        <p:spPr>
          <a:xfrm>
            <a:off x="9814352" y="4959655"/>
            <a:ext cx="392946" cy="2216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0051360" y="505562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argv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9281947" y="4338638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7442772" y="2476694"/>
            <a:ext cx="969708" cy="767668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Param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argc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6" name="Straight Arrow Connector 25"/>
          <p:cNvCxnSpPr>
            <a:stCxn id="39" idx="4"/>
            <a:endCxn id="19" idx="0"/>
          </p:cNvCxnSpPr>
          <p:nvPr/>
        </p:nvCxnSpPr>
        <p:spPr>
          <a:xfrm flipH="1">
            <a:off x="9814352" y="3039344"/>
            <a:ext cx="839279" cy="129929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7442770" y="3560522"/>
            <a:ext cx="969709" cy="6260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5" idx="4"/>
            <a:endCxn id="25" idx="7"/>
          </p:cNvCxnSpPr>
          <p:nvPr/>
        </p:nvCxnSpPr>
        <p:spPr>
          <a:xfrm flipH="1">
            <a:off x="8270470" y="2151762"/>
            <a:ext cx="516471" cy="4373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5" idx="4"/>
            <a:endCxn id="31" idx="0"/>
          </p:cNvCxnSpPr>
          <p:nvPr/>
        </p:nvCxnSpPr>
        <p:spPr>
          <a:xfrm flipH="1">
            <a:off x="7927625" y="3244362"/>
            <a:ext cx="1" cy="3161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8514129" y="5059088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2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19" idx="4"/>
            <a:endCxn id="42" idx="7"/>
          </p:cNvCxnSpPr>
          <p:nvPr/>
        </p:nvCxnSpPr>
        <p:spPr>
          <a:xfrm flipH="1">
            <a:off x="9423000" y="4959655"/>
            <a:ext cx="391352" cy="2251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8628920" y="2471664"/>
            <a:ext cx="969708" cy="767668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Param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argv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8574273" y="3523162"/>
            <a:ext cx="1083065" cy="6260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s</a:t>
            </a:r>
            <a:r>
              <a:rPr lang="en-US" sz="1400" dirty="0" smtClean="0">
                <a:solidFill>
                  <a:srgbClr val="C00000"/>
                </a:solidFill>
              </a:rPr>
              <a:t>tring[]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0" name="Straight Arrow Connector 29"/>
          <p:cNvCxnSpPr>
            <a:stCxn id="35" idx="4"/>
            <a:endCxn id="27" idx="0"/>
          </p:cNvCxnSpPr>
          <p:nvPr/>
        </p:nvCxnSpPr>
        <p:spPr>
          <a:xfrm>
            <a:off x="8786941" y="2151762"/>
            <a:ext cx="326833" cy="3199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7" idx="4"/>
            <a:endCxn id="28" idx="0"/>
          </p:cNvCxnSpPr>
          <p:nvPr/>
        </p:nvCxnSpPr>
        <p:spPr>
          <a:xfrm>
            <a:off x="9113774" y="3239332"/>
            <a:ext cx="2032" cy="2838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>
          <a:xfrm>
            <a:off x="1173019" y="1909152"/>
            <a:ext cx="4448844" cy="2277417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string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[]){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main(2,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</p:spTree>
    <p:extLst>
      <p:ext uri="{BB962C8B-B14F-4D97-AF65-F5344CB8AC3E}">
        <p14:creationId xmlns:p14="http://schemas.microsoft.com/office/powerpoint/2010/main" val="1903564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Arrays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7671033" y="1119445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8" name="Straight Arrow Connector 7"/>
          <p:cNvCxnSpPr>
            <a:stCxn id="7" idx="4"/>
            <a:endCxn id="9" idx="0"/>
          </p:cNvCxnSpPr>
          <p:nvPr/>
        </p:nvCxnSpPr>
        <p:spPr>
          <a:xfrm flipH="1">
            <a:off x="8396242" y="1909154"/>
            <a:ext cx="1" cy="2604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7477645" y="2169620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3" name="Straight Arrow Connector 12"/>
          <p:cNvCxnSpPr>
            <a:stCxn id="15" idx="4"/>
            <a:endCxn id="14" idx="1"/>
          </p:cNvCxnSpPr>
          <p:nvPr/>
        </p:nvCxnSpPr>
        <p:spPr>
          <a:xfrm>
            <a:off x="8396241" y="3716506"/>
            <a:ext cx="542130" cy="35469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8782433" y="3945525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Array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7863836" y="3095489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17" name="Straight Arrow Connector 16"/>
          <p:cNvCxnSpPr>
            <a:stCxn id="9" idx="4"/>
            <a:endCxn id="15" idx="0"/>
          </p:cNvCxnSpPr>
          <p:nvPr/>
        </p:nvCxnSpPr>
        <p:spPr>
          <a:xfrm flipH="1">
            <a:off x="8396241" y="2780109"/>
            <a:ext cx="1" cy="3153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7961775" y="486255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6805552" y="435606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arr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693572" y="486255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String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15" idx="4"/>
            <a:endCxn id="36" idx="0"/>
          </p:cNvCxnSpPr>
          <p:nvPr/>
        </p:nvCxnSpPr>
        <p:spPr>
          <a:xfrm flipH="1">
            <a:off x="7337957" y="3716506"/>
            <a:ext cx="1058284" cy="6395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4" idx="3"/>
            <a:endCxn id="21" idx="0"/>
          </p:cNvCxnSpPr>
          <p:nvPr/>
        </p:nvCxnSpPr>
        <p:spPr>
          <a:xfrm flipH="1">
            <a:off x="8494180" y="4677999"/>
            <a:ext cx="444191" cy="1845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4" idx="5"/>
            <a:endCxn id="38" idx="0"/>
          </p:cNvCxnSpPr>
          <p:nvPr/>
        </p:nvCxnSpPr>
        <p:spPr>
          <a:xfrm>
            <a:off x="9691304" y="4677999"/>
            <a:ext cx="534673" cy="1845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623953" y="435606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r>
              <a:rPr lang="en-US" sz="1400" dirty="0" smtClean="0">
                <a:solidFill>
                  <a:srgbClr val="C00000"/>
                </a:solidFill>
              </a:rPr>
              <a:t> []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5" idx="4"/>
            <a:endCxn id="18" idx="0"/>
          </p:cNvCxnSpPr>
          <p:nvPr/>
        </p:nvCxnSpPr>
        <p:spPr>
          <a:xfrm flipH="1">
            <a:off x="6156358" y="3716506"/>
            <a:ext cx="2239883" cy="6395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1173019" y="1909152"/>
            <a:ext cx="4927786" cy="1391397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foo(void)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[“z”];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2918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Arrays</a:t>
            </a:r>
            <a:endParaRPr lang="en-US" sz="4800" dirty="0">
              <a:latin typeface="+mj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7671033" y="1119445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8" name="Straight Arrow Connector 7"/>
          <p:cNvCxnSpPr>
            <a:stCxn id="7" idx="4"/>
            <a:endCxn id="9" idx="0"/>
          </p:cNvCxnSpPr>
          <p:nvPr/>
        </p:nvCxnSpPr>
        <p:spPr>
          <a:xfrm flipH="1">
            <a:off x="8396242" y="1909154"/>
            <a:ext cx="1" cy="2604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7477645" y="2169620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3" name="Straight Arrow Connector 12"/>
          <p:cNvCxnSpPr>
            <a:stCxn id="15" idx="4"/>
            <a:endCxn id="14" idx="1"/>
          </p:cNvCxnSpPr>
          <p:nvPr/>
        </p:nvCxnSpPr>
        <p:spPr>
          <a:xfrm>
            <a:off x="8396241" y="3716506"/>
            <a:ext cx="542130" cy="35469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8782433" y="3945525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Array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7863836" y="3095489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17" name="Straight Arrow Connector 16"/>
          <p:cNvCxnSpPr>
            <a:stCxn id="9" idx="4"/>
            <a:endCxn id="15" idx="0"/>
          </p:cNvCxnSpPr>
          <p:nvPr/>
        </p:nvCxnSpPr>
        <p:spPr>
          <a:xfrm flipH="1">
            <a:off x="8396241" y="2780109"/>
            <a:ext cx="1" cy="3153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7961775" y="486255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6805552" y="435606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arr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693572" y="486255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String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15" idx="4"/>
            <a:endCxn id="36" idx="0"/>
          </p:cNvCxnSpPr>
          <p:nvPr/>
        </p:nvCxnSpPr>
        <p:spPr>
          <a:xfrm flipH="1">
            <a:off x="7337957" y="3716506"/>
            <a:ext cx="1058284" cy="6395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4" idx="3"/>
            <a:endCxn id="21" idx="0"/>
          </p:cNvCxnSpPr>
          <p:nvPr/>
        </p:nvCxnSpPr>
        <p:spPr>
          <a:xfrm flipH="1">
            <a:off x="8494180" y="4677999"/>
            <a:ext cx="444191" cy="1845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4" idx="5"/>
            <a:endCxn id="38" idx="0"/>
          </p:cNvCxnSpPr>
          <p:nvPr/>
        </p:nvCxnSpPr>
        <p:spPr>
          <a:xfrm>
            <a:off x="9691304" y="4677999"/>
            <a:ext cx="534673" cy="1845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623953" y="435606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r>
              <a:rPr lang="en-US" sz="1400" dirty="0" smtClean="0">
                <a:solidFill>
                  <a:srgbClr val="C00000"/>
                </a:solidFill>
              </a:rPr>
              <a:t> []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5" idx="4"/>
            <a:endCxn id="18" idx="0"/>
          </p:cNvCxnSpPr>
          <p:nvPr/>
        </p:nvCxnSpPr>
        <p:spPr>
          <a:xfrm flipH="1">
            <a:off x="6156358" y="3716506"/>
            <a:ext cx="2239883" cy="6395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1173019" y="1909152"/>
            <a:ext cx="4927786" cy="1391397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foo(void)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[“z”];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0525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Arrays</a:t>
            </a:r>
            <a:endParaRPr lang="en-US" sz="4800" dirty="0">
              <a:latin typeface="+mj-lt"/>
            </a:endParaRPr>
          </a:p>
        </p:txBody>
      </p:sp>
      <p:sp>
        <p:nvSpPr>
          <p:cNvPr id="9" name="Oval 8"/>
          <p:cNvSpPr/>
          <p:nvPr/>
        </p:nvSpPr>
        <p:spPr>
          <a:xfrm>
            <a:off x="8250800" y="1031105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3" name="Straight Arrow Connector 12"/>
          <p:cNvCxnSpPr>
            <a:stCxn id="15" idx="4"/>
            <a:endCxn id="14" idx="0"/>
          </p:cNvCxnSpPr>
          <p:nvPr/>
        </p:nvCxnSpPr>
        <p:spPr>
          <a:xfrm>
            <a:off x="7718396" y="3261480"/>
            <a:ext cx="1064809" cy="1117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8250800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Array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7185991" y="2640463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17" name="Straight Arrow Connector 16"/>
          <p:cNvCxnSpPr>
            <a:stCxn id="9" idx="4"/>
            <a:endCxn id="15" idx="0"/>
          </p:cNvCxnSpPr>
          <p:nvPr/>
        </p:nvCxnSpPr>
        <p:spPr>
          <a:xfrm flipH="1">
            <a:off x="7718396" y="1641594"/>
            <a:ext cx="1451001" cy="9988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7430142" y="531975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6805552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arr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161939" y="531975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15" idx="4"/>
            <a:endCxn id="36" idx="0"/>
          </p:cNvCxnSpPr>
          <p:nvPr/>
        </p:nvCxnSpPr>
        <p:spPr>
          <a:xfrm flipH="1">
            <a:off x="7337957" y="3261480"/>
            <a:ext cx="380439" cy="1117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4" idx="3"/>
            <a:endCxn id="21" idx="0"/>
          </p:cNvCxnSpPr>
          <p:nvPr/>
        </p:nvCxnSpPr>
        <p:spPr>
          <a:xfrm flipH="1">
            <a:off x="7962547" y="5111871"/>
            <a:ext cx="444191" cy="2078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4" idx="5"/>
            <a:endCxn id="38" idx="0"/>
          </p:cNvCxnSpPr>
          <p:nvPr/>
        </p:nvCxnSpPr>
        <p:spPr>
          <a:xfrm>
            <a:off x="9159671" y="5111871"/>
            <a:ext cx="534673" cy="2078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623953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r>
              <a:rPr lang="en-US" sz="1400" dirty="0" smtClean="0">
                <a:solidFill>
                  <a:srgbClr val="C00000"/>
                </a:solidFill>
              </a:rPr>
              <a:t> []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5" idx="4"/>
            <a:endCxn id="18" idx="0"/>
          </p:cNvCxnSpPr>
          <p:nvPr/>
        </p:nvCxnSpPr>
        <p:spPr>
          <a:xfrm flipH="1">
            <a:off x="6156358" y="3261480"/>
            <a:ext cx="1562038" cy="1117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9926183" y="1790843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sp>
        <p:nvSpPr>
          <p:cNvPr id="23" name="Oval 22"/>
          <p:cNvSpPr/>
          <p:nvPr/>
        </p:nvSpPr>
        <p:spPr>
          <a:xfrm>
            <a:off x="9284318" y="279651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Array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arr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10672012" y="279651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17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281768" y="3884455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k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/>
          <p:cNvCxnSpPr>
            <a:stCxn id="20" idx="4"/>
            <a:endCxn id="23" idx="0"/>
          </p:cNvCxnSpPr>
          <p:nvPr/>
        </p:nvCxnSpPr>
        <p:spPr>
          <a:xfrm flipH="1">
            <a:off x="9816723" y="2411860"/>
            <a:ext cx="641865" cy="3846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0" idx="4"/>
            <a:endCxn id="24" idx="0"/>
          </p:cNvCxnSpPr>
          <p:nvPr/>
        </p:nvCxnSpPr>
        <p:spPr>
          <a:xfrm>
            <a:off x="10458588" y="2411860"/>
            <a:ext cx="745829" cy="3846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3" idx="4"/>
            <a:endCxn id="30" idx="0"/>
          </p:cNvCxnSpPr>
          <p:nvPr/>
        </p:nvCxnSpPr>
        <p:spPr>
          <a:xfrm flipH="1">
            <a:off x="9814173" y="3654660"/>
            <a:ext cx="2550" cy="2297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9" idx="4"/>
            <a:endCxn id="20" idx="1"/>
          </p:cNvCxnSpPr>
          <p:nvPr/>
        </p:nvCxnSpPr>
        <p:spPr>
          <a:xfrm>
            <a:off x="9169397" y="1641594"/>
            <a:ext cx="912724" cy="2401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1173019" y="1909152"/>
            <a:ext cx="4927786" cy="1896494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k = 3;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[10];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[k] = 17;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7488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Arrays</a:t>
            </a:r>
            <a:endParaRPr lang="en-US" sz="4800" dirty="0">
              <a:latin typeface="+mj-lt"/>
            </a:endParaRPr>
          </a:p>
        </p:txBody>
      </p:sp>
      <p:sp>
        <p:nvSpPr>
          <p:cNvPr id="9" name="Oval 8"/>
          <p:cNvSpPr/>
          <p:nvPr/>
        </p:nvSpPr>
        <p:spPr>
          <a:xfrm>
            <a:off x="8250800" y="1031105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3" name="Straight Arrow Connector 12"/>
          <p:cNvCxnSpPr>
            <a:stCxn id="15" idx="4"/>
            <a:endCxn id="14" idx="0"/>
          </p:cNvCxnSpPr>
          <p:nvPr/>
        </p:nvCxnSpPr>
        <p:spPr>
          <a:xfrm>
            <a:off x="7718396" y="3261480"/>
            <a:ext cx="1064809" cy="1117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8250800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Array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7185991" y="2640463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17" name="Straight Arrow Connector 16"/>
          <p:cNvCxnSpPr>
            <a:stCxn id="9" idx="4"/>
            <a:endCxn id="15" idx="0"/>
          </p:cNvCxnSpPr>
          <p:nvPr/>
        </p:nvCxnSpPr>
        <p:spPr>
          <a:xfrm flipH="1">
            <a:off x="7718396" y="1641594"/>
            <a:ext cx="1451001" cy="9988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7430142" y="531975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6805552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arr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161939" y="531975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15" idx="4"/>
            <a:endCxn id="36" idx="0"/>
          </p:cNvCxnSpPr>
          <p:nvPr/>
        </p:nvCxnSpPr>
        <p:spPr>
          <a:xfrm flipH="1">
            <a:off x="7337957" y="3261480"/>
            <a:ext cx="380439" cy="1117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4" idx="3"/>
            <a:endCxn id="21" idx="0"/>
          </p:cNvCxnSpPr>
          <p:nvPr/>
        </p:nvCxnSpPr>
        <p:spPr>
          <a:xfrm flipH="1">
            <a:off x="7962547" y="5111871"/>
            <a:ext cx="444191" cy="2078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4" idx="5"/>
            <a:endCxn id="38" idx="0"/>
          </p:cNvCxnSpPr>
          <p:nvPr/>
        </p:nvCxnSpPr>
        <p:spPr>
          <a:xfrm>
            <a:off x="9159671" y="5111871"/>
            <a:ext cx="534673" cy="2078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623953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r>
              <a:rPr lang="en-US" sz="1400" dirty="0" smtClean="0">
                <a:solidFill>
                  <a:srgbClr val="C00000"/>
                </a:solidFill>
              </a:rPr>
              <a:t> []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5" idx="4"/>
            <a:endCxn id="18" idx="0"/>
          </p:cNvCxnSpPr>
          <p:nvPr/>
        </p:nvCxnSpPr>
        <p:spPr>
          <a:xfrm flipH="1">
            <a:off x="6156358" y="3261480"/>
            <a:ext cx="1562038" cy="1117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9926183" y="1790843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sp>
        <p:nvSpPr>
          <p:cNvPr id="23" name="Oval 22"/>
          <p:cNvSpPr/>
          <p:nvPr/>
        </p:nvSpPr>
        <p:spPr>
          <a:xfrm>
            <a:off x="9284318" y="279651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Array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arr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10672012" y="279651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17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9281768" y="3884455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k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/>
          <p:cNvCxnSpPr>
            <a:stCxn id="20" idx="4"/>
            <a:endCxn id="23" idx="0"/>
          </p:cNvCxnSpPr>
          <p:nvPr/>
        </p:nvCxnSpPr>
        <p:spPr>
          <a:xfrm flipH="1">
            <a:off x="9816723" y="2411860"/>
            <a:ext cx="641865" cy="3846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0" idx="4"/>
            <a:endCxn id="24" idx="0"/>
          </p:cNvCxnSpPr>
          <p:nvPr/>
        </p:nvCxnSpPr>
        <p:spPr>
          <a:xfrm>
            <a:off x="10458588" y="2411860"/>
            <a:ext cx="745829" cy="3846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3" idx="4"/>
            <a:endCxn id="30" idx="0"/>
          </p:cNvCxnSpPr>
          <p:nvPr/>
        </p:nvCxnSpPr>
        <p:spPr>
          <a:xfrm flipH="1">
            <a:off x="9814173" y="3654660"/>
            <a:ext cx="2550" cy="2297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9" idx="4"/>
            <a:endCxn id="20" idx="1"/>
          </p:cNvCxnSpPr>
          <p:nvPr/>
        </p:nvCxnSpPr>
        <p:spPr>
          <a:xfrm>
            <a:off x="9169397" y="1641594"/>
            <a:ext cx="912724" cy="2401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1173019" y="1909152"/>
            <a:ext cx="4927786" cy="1896494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k = 3;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[10];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[k] = 17;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</p:spTree>
    <p:extLst>
      <p:ext uri="{BB962C8B-B14F-4D97-AF65-F5344CB8AC3E}">
        <p14:creationId xmlns:p14="http://schemas.microsoft.com/office/powerpoint/2010/main" val="759773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Arrays</a:t>
            </a:r>
            <a:endParaRPr lang="en-US" sz="4800" dirty="0">
              <a:latin typeface="+mj-lt"/>
            </a:endParaRPr>
          </a:p>
        </p:txBody>
      </p:sp>
      <p:sp>
        <p:nvSpPr>
          <p:cNvPr id="9" name="Oval 8"/>
          <p:cNvSpPr/>
          <p:nvPr/>
        </p:nvSpPr>
        <p:spPr>
          <a:xfrm>
            <a:off x="8452917" y="205002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3" name="Straight Arrow Connector 12"/>
          <p:cNvCxnSpPr>
            <a:stCxn id="15" idx="4"/>
            <a:endCxn id="14" idx="0"/>
          </p:cNvCxnSpPr>
          <p:nvPr/>
        </p:nvCxnSpPr>
        <p:spPr>
          <a:xfrm>
            <a:off x="8301738" y="3692615"/>
            <a:ext cx="1236389" cy="6867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9005722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Array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7769333" y="3071598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17" name="Straight Arrow Connector 16"/>
          <p:cNvCxnSpPr>
            <a:stCxn id="9" idx="4"/>
            <a:endCxn id="15" idx="0"/>
          </p:cNvCxnSpPr>
          <p:nvPr/>
        </p:nvCxnSpPr>
        <p:spPr>
          <a:xfrm flipH="1">
            <a:off x="8301738" y="2660518"/>
            <a:ext cx="1069776" cy="4110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8185064" y="531975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7773129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916861" y="531975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15" idx="4"/>
            <a:endCxn id="36" idx="0"/>
          </p:cNvCxnSpPr>
          <p:nvPr/>
        </p:nvCxnSpPr>
        <p:spPr>
          <a:xfrm>
            <a:off x="8301738" y="3692615"/>
            <a:ext cx="3796" cy="6867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4" idx="3"/>
            <a:endCxn id="21" idx="0"/>
          </p:cNvCxnSpPr>
          <p:nvPr/>
        </p:nvCxnSpPr>
        <p:spPr>
          <a:xfrm flipH="1">
            <a:off x="8717469" y="5111871"/>
            <a:ext cx="444191" cy="2078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4" idx="5"/>
            <a:endCxn id="38" idx="0"/>
          </p:cNvCxnSpPr>
          <p:nvPr/>
        </p:nvCxnSpPr>
        <p:spPr>
          <a:xfrm>
            <a:off x="9914593" y="5111871"/>
            <a:ext cx="534673" cy="2078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6527734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a</a:t>
            </a:r>
            <a:r>
              <a:rPr lang="en-US" sz="1400" dirty="0" smtClean="0">
                <a:solidFill>
                  <a:srgbClr val="C00000"/>
                </a:solidFill>
              </a:rPr>
              <a:t>rr2_t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5" idx="4"/>
            <a:endCxn id="18" idx="0"/>
          </p:cNvCxnSpPr>
          <p:nvPr/>
        </p:nvCxnSpPr>
        <p:spPr>
          <a:xfrm flipH="1">
            <a:off x="7060139" y="3692615"/>
            <a:ext cx="1241599" cy="6867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10434618" y="3071598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f</a:t>
            </a:r>
          </a:p>
        </p:txBody>
      </p:sp>
      <p:sp>
        <p:nvSpPr>
          <p:cNvPr id="23" name="Oval 22"/>
          <p:cNvSpPr/>
          <p:nvPr/>
        </p:nvSpPr>
        <p:spPr>
          <a:xfrm>
            <a:off x="10434618" y="392859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/>
          <p:cNvCxnSpPr>
            <a:stCxn id="20" idx="4"/>
            <a:endCxn id="23" idx="0"/>
          </p:cNvCxnSpPr>
          <p:nvPr/>
        </p:nvCxnSpPr>
        <p:spPr>
          <a:xfrm>
            <a:off x="10967023" y="3692615"/>
            <a:ext cx="0" cy="23597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9" idx="4"/>
            <a:endCxn id="20" idx="0"/>
          </p:cNvCxnSpPr>
          <p:nvPr/>
        </p:nvCxnSpPr>
        <p:spPr>
          <a:xfrm>
            <a:off x="9371514" y="2660518"/>
            <a:ext cx="1595509" cy="4110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8646304" y="11008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g</a:t>
            </a:r>
          </a:p>
        </p:txBody>
      </p:sp>
      <p:cxnSp>
        <p:nvCxnSpPr>
          <p:cNvPr id="41" name="Straight Arrow Connector 40"/>
          <p:cNvCxnSpPr>
            <a:stCxn id="37" idx="4"/>
            <a:endCxn id="9" idx="0"/>
          </p:cNvCxnSpPr>
          <p:nvPr/>
        </p:nvCxnSpPr>
        <p:spPr>
          <a:xfrm>
            <a:off x="9371514" y="1890553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1173019" y="1909151"/>
            <a:ext cx="4927786" cy="2567055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arr1_t[];</a:t>
            </a:r>
          </a:p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arr2_t[];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f(arr1_t a) {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g()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arr2_t a = new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[10];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f(a);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17773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Arrays</a:t>
            </a:r>
            <a:endParaRPr lang="en-US" sz="4800" dirty="0">
              <a:latin typeface="+mj-lt"/>
            </a:endParaRPr>
          </a:p>
        </p:txBody>
      </p:sp>
      <p:sp>
        <p:nvSpPr>
          <p:cNvPr id="9" name="Oval 8"/>
          <p:cNvSpPr/>
          <p:nvPr/>
        </p:nvSpPr>
        <p:spPr>
          <a:xfrm>
            <a:off x="8452917" y="205002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3" name="Straight Arrow Connector 12"/>
          <p:cNvCxnSpPr>
            <a:stCxn id="15" idx="4"/>
            <a:endCxn id="14" idx="0"/>
          </p:cNvCxnSpPr>
          <p:nvPr/>
        </p:nvCxnSpPr>
        <p:spPr>
          <a:xfrm>
            <a:off x="8301738" y="3692615"/>
            <a:ext cx="1236389" cy="6867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9005722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Array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7769333" y="3071598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17" name="Straight Arrow Connector 16"/>
          <p:cNvCxnSpPr>
            <a:stCxn id="9" idx="4"/>
            <a:endCxn id="15" idx="0"/>
          </p:cNvCxnSpPr>
          <p:nvPr/>
        </p:nvCxnSpPr>
        <p:spPr>
          <a:xfrm flipH="1">
            <a:off x="8301738" y="2660518"/>
            <a:ext cx="1069776" cy="4110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8185064" y="531975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7773129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916861" y="531975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15" idx="4"/>
            <a:endCxn id="36" idx="0"/>
          </p:cNvCxnSpPr>
          <p:nvPr/>
        </p:nvCxnSpPr>
        <p:spPr>
          <a:xfrm>
            <a:off x="8301738" y="3692615"/>
            <a:ext cx="3796" cy="6867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4" idx="3"/>
            <a:endCxn id="21" idx="0"/>
          </p:cNvCxnSpPr>
          <p:nvPr/>
        </p:nvCxnSpPr>
        <p:spPr>
          <a:xfrm flipH="1">
            <a:off x="8717469" y="5111871"/>
            <a:ext cx="444191" cy="2078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4" idx="5"/>
            <a:endCxn id="38" idx="0"/>
          </p:cNvCxnSpPr>
          <p:nvPr/>
        </p:nvCxnSpPr>
        <p:spPr>
          <a:xfrm>
            <a:off x="9914593" y="5111871"/>
            <a:ext cx="534673" cy="2078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6527734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a</a:t>
            </a:r>
            <a:r>
              <a:rPr lang="en-US" sz="1400" dirty="0" smtClean="0">
                <a:solidFill>
                  <a:srgbClr val="C00000"/>
                </a:solidFill>
              </a:rPr>
              <a:t>rr2_t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5" idx="4"/>
            <a:endCxn id="18" idx="0"/>
          </p:cNvCxnSpPr>
          <p:nvPr/>
        </p:nvCxnSpPr>
        <p:spPr>
          <a:xfrm flipH="1">
            <a:off x="7060139" y="3692615"/>
            <a:ext cx="1241599" cy="6867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10434618" y="3071598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f</a:t>
            </a:r>
          </a:p>
        </p:txBody>
      </p:sp>
      <p:sp>
        <p:nvSpPr>
          <p:cNvPr id="23" name="Oval 22"/>
          <p:cNvSpPr/>
          <p:nvPr/>
        </p:nvSpPr>
        <p:spPr>
          <a:xfrm>
            <a:off x="10434618" y="392859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/>
          <p:cNvCxnSpPr>
            <a:stCxn id="20" idx="4"/>
            <a:endCxn id="23" idx="0"/>
          </p:cNvCxnSpPr>
          <p:nvPr/>
        </p:nvCxnSpPr>
        <p:spPr>
          <a:xfrm>
            <a:off x="10967023" y="3692615"/>
            <a:ext cx="0" cy="23597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9" idx="4"/>
            <a:endCxn id="20" idx="0"/>
          </p:cNvCxnSpPr>
          <p:nvPr/>
        </p:nvCxnSpPr>
        <p:spPr>
          <a:xfrm>
            <a:off x="9371514" y="2660518"/>
            <a:ext cx="1595509" cy="4110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8646304" y="11008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g</a:t>
            </a:r>
          </a:p>
        </p:txBody>
      </p:sp>
      <p:cxnSp>
        <p:nvCxnSpPr>
          <p:cNvPr id="41" name="Straight Arrow Connector 40"/>
          <p:cNvCxnSpPr>
            <a:stCxn id="37" idx="4"/>
            <a:endCxn id="9" idx="0"/>
          </p:cNvCxnSpPr>
          <p:nvPr/>
        </p:nvCxnSpPr>
        <p:spPr>
          <a:xfrm>
            <a:off x="9371514" y="1890553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1173019" y="1909151"/>
            <a:ext cx="4927786" cy="2567055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arr1_t[];</a:t>
            </a:r>
          </a:p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arr2_t[];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f(arr1_t a) {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g()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arr2_t a = new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[10];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f(a);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5837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Arrays</a:t>
            </a:r>
            <a:endParaRPr lang="en-US" sz="4800" dirty="0">
              <a:latin typeface="+mj-lt"/>
            </a:endParaRPr>
          </a:p>
        </p:txBody>
      </p:sp>
      <p:sp>
        <p:nvSpPr>
          <p:cNvPr id="9" name="Oval 8"/>
          <p:cNvSpPr/>
          <p:nvPr/>
        </p:nvSpPr>
        <p:spPr>
          <a:xfrm>
            <a:off x="8452917" y="205002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3" name="Straight Arrow Connector 12"/>
          <p:cNvCxnSpPr>
            <a:stCxn id="15" idx="4"/>
            <a:endCxn id="14" idx="0"/>
          </p:cNvCxnSpPr>
          <p:nvPr/>
        </p:nvCxnSpPr>
        <p:spPr>
          <a:xfrm>
            <a:off x="8301738" y="3692615"/>
            <a:ext cx="1236389" cy="6867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9005722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Array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7769333" y="3071598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17" name="Straight Arrow Connector 16"/>
          <p:cNvCxnSpPr>
            <a:stCxn id="9" idx="4"/>
            <a:endCxn id="15" idx="0"/>
          </p:cNvCxnSpPr>
          <p:nvPr/>
        </p:nvCxnSpPr>
        <p:spPr>
          <a:xfrm flipH="1">
            <a:off x="8301738" y="2660518"/>
            <a:ext cx="1069776" cy="4110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8185064" y="531975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7773129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916861" y="531975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15" idx="4"/>
            <a:endCxn id="36" idx="0"/>
          </p:cNvCxnSpPr>
          <p:nvPr/>
        </p:nvCxnSpPr>
        <p:spPr>
          <a:xfrm>
            <a:off x="8301738" y="3692615"/>
            <a:ext cx="3796" cy="6867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4" idx="3"/>
            <a:endCxn id="21" idx="0"/>
          </p:cNvCxnSpPr>
          <p:nvPr/>
        </p:nvCxnSpPr>
        <p:spPr>
          <a:xfrm flipH="1">
            <a:off x="8717469" y="5111871"/>
            <a:ext cx="444191" cy="2078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4" idx="5"/>
            <a:endCxn id="38" idx="0"/>
          </p:cNvCxnSpPr>
          <p:nvPr/>
        </p:nvCxnSpPr>
        <p:spPr>
          <a:xfrm>
            <a:off x="9914593" y="5111871"/>
            <a:ext cx="534673" cy="2078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6527734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a</a:t>
            </a:r>
            <a:r>
              <a:rPr lang="en-US" sz="1400" dirty="0" smtClean="0">
                <a:solidFill>
                  <a:srgbClr val="C00000"/>
                </a:solidFill>
              </a:rPr>
              <a:t>rr2_t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5" idx="4"/>
            <a:endCxn id="18" idx="0"/>
          </p:cNvCxnSpPr>
          <p:nvPr/>
        </p:nvCxnSpPr>
        <p:spPr>
          <a:xfrm flipH="1">
            <a:off x="7060139" y="3692615"/>
            <a:ext cx="1241599" cy="6867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10434618" y="3071598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f</a:t>
            </a:r>
          </a:p>
        </p:txBody>
      </p:sp>
      <p:sp>
        <p:nvSpPr>
          <p:cNvPr id="23" name="Oval 22"/>
          <p:cNvSpPr/>
          <p:nvPr/>
        </p:nvSpPr>
        <p:spPr>
          <a:xfrm>
            <a:off x="10434618" y="392859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/>
          <p:cNvCxnSpPr>
            <a:stCxn id="20" idx="4"/>
            <a:endCxn id="23" idx="0"/>
          </p:cNvCxnSpPr>
          <p:nvPr/>
        </p:nvCxnSpPr>
        <p:spPr>
          <a:xfrm>
            <a:off x="10967023" y="3692615"/>
            <a:ext cx="0" cy="23597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9" idx="4"/>
            <a:endCxn id="20" idx="0"/>
          </p:cNvCxnSpPr>
          <p:nvPr/>
        </p:nvCxnSpPr>
        <p:spPr>
          <a:xfrm>
            <a:off x="9371514" y="2660518"/>
            <a:ext cx="1595509" cy="4110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8646304" y="11008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g</a:t>
            </a:r>
          </a:p>
        </p:txBody>
      </p:sp>
      <p:cxnSp>
        <p:nvCxnSpPr>
          <p:cNvPr id="41" name="Straight Arrow Connector 40"/>
          <p:cNvCxnSpPr>
            <a:stCxn id="37" idx="4"/>
            <a:endCxn id="9" idx="0"/>
          </p:cNvCxnSpPr>
          <p:nvPr/>
        </p:nvCxnSpPr>
        <p:spPr>
          <a:xfrm>
            <a:off x="9371514" y="1890553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1173019" y="1909151"/>
            <a:ext cx="4927786" cy="2567055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arr1_t[];</a:t>
            </a:r>
          </a:p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arr2_t[];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f(arr1_t a) {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g()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arr2_t a = new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[10];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f(a);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30624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Arrays</a:t>
            </a:r>
            <a:endParaRPr lang="en-US" sz="4800" dirty="0">
              <a:latin typeface="+mj-lt"/>
            </a:endParaRPr>
          </a:p>
        </p:txBody>
      </p:sp>
      <p:sp>
        <p:nvSpPr>
          <p:cNvPr id="9" name="Oval 8"/>
          <p:cNvSpPr/>
          <p:nvPr/>
        </p:nvSpPr>
        <p:spPr>
          <a:xfrm>
            <a:off x="8452917" y="205002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3" name="Straight Arrow Connector 12"/>
          <p:cNvCxnSpPr>
            <a:stCxn id="15" idx="4"/>
            <a:endCxn id="14" idx="0"/>
          </p:cNvCxnSpPr>
          <p:nvPr/>
        </p:nvCxnSpPr>
        <p:spPr>
          <a:xfrm>
            <a:off x="8301738" y="3692615"/>
            <a:ext cx="1236389" cy="6867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9005722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Array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7769333" y="3071598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17" name="Straight Arrow Connector 16"/>
          <p:cNvCxnSpPr>
            <a:stCxn id="9" idx="4"/>
            <a:endCxn id="15" idx="0"/>
          </p:cNvCxnSpPr>
          <p:nvPr/>
        </p:nvCxnSpPr>
        <p:spPr>
          <a:xfrm flipH="1">
            <a:off x="8301738" y="2660518"/>
            <a:ext cx="1069776" cy="4110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8185064" y="531975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7773129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916861" y="531975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15" idx="4"/>
            <a:endCxn id="36" idx="0"/>
          </p:cNvCxnSpPr>
          <p:nvPr/>
        </p:nvCxnSpPr>
        <p:spPr>
          <a:xfrm>
            <a:off x="8301738" y="3692615"/>
            <a:ext cx="3796" cy="6867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4" idx="3"/>
            <a:endCxn id="21" idx="0"/>
          </p:cNvCxnSpPr>
          <p:nvPr/>
        </p:nvCxnSpPr>
        <p:spPr>
          <a:xfrm flipH="1">
            <a:off x="8717469" y="5111871"/>
            <a:ext cx="444191" cy="2078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4" idx="5"/>
            <a:endCxn id="38" idx="0"/>
          </p:cNvCxnSpPr>
          <p:nvPr/>
        </p:nvCxnSpPr>
        <p:spPr>
          <a:xfrm>
            <a:off x="9914593" y="5111871"/>
            <a:ext cx="534673" cy="2078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6527734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a</a:t>
            </a:r>
            <a:r>
              <a:rPr lang="en-US" sz="1400" dirty="0" smtClean="0">
                <a:solidFill>
                  <a:srgbClr val="C00000"/>
                </a:solidFill>
              </a:rPr>
              <a:t>rr2_t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5" idx="4"/>
            <a:endCxn id="18" idx="0"/>
          </p:cNvCxnSpPr>
          <p:nvPr/>
        </p:nvCxnSpPr>
        <p:spPr>
          <a:xfrm flipH="1">
            <a:off x="7060139" y="3692615"/>
            <a:ext cx="1241599" cy="6867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10434618" y="3071598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f</a:t>
            </a:r>
          </a:p>
        </p:txBody>
      </p:sp>
      <p:sp>
        <p:nvSpPr>
          <p:cNvPr id="23" name="Oval 22"/>
          <p:cNvSpPr/>
          <p:nvPr/>
        </p:nvSpPr>
        <p:spPr>
          <a:xfrm>
            <a:off x="10434618" y="392859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/>
          <p:cNvCxnSpPr>
            <a:stCxn id="20" idx="4"/>
            <a:endCxn id="23" idx="0"/>
          </p:cNvCxnSpPr>
          <p:nvPr/>
        </p:nvCxnSpPr>
        <p:spPr>
          <a:xfrm>
            <a:off x="10967023" y="3692615"/>
            <a:ext cx="0" cy="23597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9" idx="4"/>
            <a:endCxn id="20" idx="0"/>
          </p:cNvCxnSpPr>
          <p:nvPr/>
        </p:nvCxnSpPr>
        <p:spPr>
          <a:xfrm>
            <a:off x="9371514" y="2660518"/>
            <a:ext cx="1595509" cy="4110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8646304" y="11008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g</a:t>
            </a:r>
          </a:p>
        </p:txBody>
      </p:sp>
      <p:cxnSp>
        <p:nvCxnSpPr>
          <p:cNvPr id="41" name="Straight Arrow Connector 40"/>
          <p:cNvCxnSpPr>
            <a:stCxn id="37" idx="4"/>
            <a:endCxn id="9" idx="0"/>
          </p:cNvCxnSpPr>
          <p:nvPr/>
        </p:nvCxnSpPr>
        <p:spPr>
          <a:xfrm>
            <a:off x="9371514" y="1890553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1173019" y="1909151"/>
            <a:ext cx="4927786" cy="2567055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arr1_t[];</a:t>
            </a:r>
          </a:p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arr2_t[];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f(arr1_t a) {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g()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arr2_t a = new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[10];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f(a);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2253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Symbol </a:t>
            </a:r>
            <a:r>
              <a:rPr lang="en-US" sz="4800" dirty="0" smtClean="0">
                <a:latin typeface="+mj-lt"/>
              </a:rPr>
              <a:t>Table: Insert</a:t>
            </a:r>
            <a:endParaRPr lang="en-US" sz="4800" dirty="0">
              <a:latin typeface="+mj-lt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1124328" y="4373071"/>
          <a:ext cx="2681318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x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y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43753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1883992"/>
              </p:ext>
            </p:extLst>
          </p:nvPr>
        </p:nvGraphicFramePr>
        <p:xfrm>
          <a:off x="4533730" y="4373071"/>
          <a:ext cx="2681318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459">
                  <a:extLst>
                    <a:ext uri="{9D8B030D-6E8A-4147-A177-3AD203B41FA5}">
                      <a16:colId xmlns:a16="http://schemas.microsoft.com/office/drawing/2014/main" val="1437361255"/>
                    </a:ext>
                  </a:extLst>
                </a:gridCol>
                <a:gridCol w="902459">
                  <a:extLst>
                    <a:ext uri="{9D8B030D-6E8A-4147-A177-3AD203B41FA5}">
                      <a16:colId xmlns:a16="http://schemas.microsoft.com/office/drawing/2014/main" val="2191957271"/>
                    </a:ext>
                  </a:extLst>
                </a:gridCol>
                <a:gridCol w="876400">
                  <a:extLst>
                    <a:ext uri="{9D8B030D-6E8A-4147-A177-3AD203B41FA5}">
                      <a16:colId xmlns:a16="http://schemas.microsoft.com/office/drawing/2014/main" val="343410734"/>
                    </a:ext>
                  </a:extLst>
                </a:gridCol>
              </a:tblGrid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ID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Kind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340462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tmp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010820"/>
                  </a:ext>
                </a:extLst>
              </a:tr>
              <a:tr h="3305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z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Int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+mj-lt"/>
                        </a:rPr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886166"/>
                  </a:ext>
                </a:extLst>
              </a:tr>
            </a:tbl>
          </a:graphicData>
        </a:graphic>
      </p:graphicFrame>
      <p:cxnSp>
        <p:nvCxnSpPr>
          <p:cNvPr id="28" name="Curved Connector 27"/>
          <p:cNvCxnSpPr>
            <a:stCxn id="9" idx="0"/>
            <a:endCxn id="23" idx="0"/>
          </p:cNvCxnSpPr>
          <p:nvPr/>
        </p:nvCxnSpPr>
        <p:spPr>
          <a:xfrm rot="5400000" flipH="1" flipV="1">
            <a:off x="4169688" y="2668370"/>
            <a:ext cx="12700" cy="3409402"/>
          </a:xfrm>
          <a:prstGeom prst="curvedConnector3">
            <a:avLst>
              <a:gd name="adj1" fmla="val 337714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/>
              <p:cNvSpPr txBox="1"/>
              <p:nvPr/>
            </p:nvSpPr>
            <p:spPr>
              <a:xfrm>
                <a:off x="1885867" y="5904417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5867" y="5904417"/>
                <a:ext cx="1158240" cy="461665"/>
              </a:xfrm>
              <a:prstGeom prst="rect">
                <a:avLst/>
              </a:prstGeom>
              <a:blipFill>
                <a:blip r:embed="rId2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/>
              <p:cNvSpPr txBox="1"/>
              <p:nvPr/>
            </p:nvSpPr>
            <p:spPr>
              <a:xfrm>
                <a:off x="5295269" y="5904417"/>
                <a:ext cx="11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𝑐𝑜𝑝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5269" y="5904417"/>
                <a:ext cx="1158240" cy="461665"/>
              </a:xfrm>
              <a:prstGeom prst="rect">
                <a:avLst/>
              </a:prstGeom>
              <a:blipFill>
                <a:blip r:embed="rId3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/>
          <p:cNvSpPr txBox="1"/>
          <p:nvPr/>
        </p:nvSpPr>
        <p:spPr>
          <a:xfrm>
            <a:off x="1481379" y="3210984"/>
            <a:ext cx="1967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+mj-lt"/>
              </a:rPr>
              <a:t>m</a:t>
            </a:r>
            <a:r>
              <a:rPr lang="en-US" sz="2400" b="1" dirty="0" smtClean="0">
                <a:latin typeface="+mj-lt"/>
              </a:rPr>
              <a:t>ain scope</a:t>
            </a:r>
            <a:endParaRPr lang="en-US" sz="2400" b="1" dirty="0"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11115" y="1529866"/>
            <a:ext cx="101379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Example: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Insert(z, </a:t>
            </a:r>
            <a:r>
              <a:rPr lang="en-US" sz="2800" dirty="0" err="1" smtClean="0">
                <a:latin typeface="+mj-lt"/>
              </a:rPr>
              <a:t>int</a:t>
            </a:r>
            <a:r>
              <a:rPr lang="en-US" sz="2800" dirty="0" smtClean="0">
                <a:latin typeface="+mj-lt"/>
              </a:rPr>
              <a:t>, variable)</a:t>
            </a:r>
            <a:endParaRPr lang="en-US" sz="2800" dirty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32019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sp>
        <p:nvSpPr>
          <p:cNvPr id="9" name="Oval 8"/>
          <p:cNvSpPr/>
          <p:nvPr/>
        </p:nvSpPr>
        <p:spPr>
          <a:xfrm>
            <a:off x="8259530" y="205002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3" name="Straight Arrow Connector 12"/>
          <p:cNvCxnSpPr>
            <a:stCxn id="15" idx="4"/>
            <a:endCxn id="14" idx="0"/>
          </p:cNvCxnSpPr>
          <p:nvPr/>
        </p:nvCxnSpPr>
        <p:spPr>
          <a:xfrm>
            <a:off x="7727573" y="3722616"/>
            <a:ext cx="1236389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8431557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7195168" y="3101599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17" name="Straight Arrow Connector 16"/>
          <p:cNvCxnSpPr>
            <a:stCxn id="9" idx="4"/>
            <a:endCxn id="15" idx="7"/>
          </p:cNvCxnSpPr>
          <p:nvPr/>
        </p:nvCxnSpPr>
        <p:spPr>
          <a:xfrm flipH="1">
            <a:off x="8104039" y="2660518"/>
            <a:ext cx="1074088" cy="5320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7198964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15" idx="4"/>
            <a:endCxn id="36" idx="0"/>
          </p:cNvCxnSpPr>
          <p:nvPr/>
        </p:nvCxnSpPr>
        <p:spPr>
          <a:xfrm>
            <a:off x="7727573" y="3722616"/>
            <a:ext cx="3796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953569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5" idx="4"/>
            <a:endCxn id="18" idx="0"/>
          </p:cNvCxnSpPr>
          <p:nvPr/>
        </p:nvCxnSpPr>
        <p:spPr>
          <a:xfrm flipH="1">
            <a:off x="6485974" y="3722616"/>
            <a:ext cx="1241599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9" idx="4"/>
            <a:endCxn id="24" idx="1"/>
          </p:cNvCxnSpPr>
          <p:nvPr/>
        </p:nvCxnSpPr>
        <p:spPr>
          <a:xfrm>
            <a:off x="9178127" y="2660518"/>
            <a:ext cx="1371865" cy="5320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8452917" y="11008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7" idx="4"/>
            <a:endCxn id="9" idx="0"/>
          </p:cNvCxnSpPr>
          <p:nvPr/>
        </p:nvCxnSpPr>
        <p:spPr>
          <a:xfrm>
            <a:off x="9178127" y="1890553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0394054" y="3101599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sp>
        <p:nvSpPr>
          <p:cNvPr id="25" name="Oval 24"/>
          <p:cNvSpPr/>
          <p:nvPr/>
        </p:nvSpPr>
        <p:spPr>
          <a:xfrm>
            <a:off x="10971042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9749082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9749082" y="539456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>
            <a:stCxn id="26" idx="4"/>
            <a:endCxn id="27" idx="0"/>
          </p:cNvCxnSpPr>
          <p:nvPr/>
        </p:nvCxnSpPr>
        <p:spPr>
          <a:xfrm>
            <a:off x="10281487" y="5237544"/>
            <a:ext cx="0" cy="1570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4" idx="4"/>
            <a:endCxn id="26" idx="0"/>
          </p:cNvCxnSpPr>
          <p:nvPr/>
        </p:nvCxnSpPr>
        <p:spPr>
          <a:xfrm flipH="1">
            <a:off x="10281487" y="3722616"/>
            <a:ext cx="644972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4" idx="4"/>
            <a:endCxn id="25" idx="0"/>
          </p:cNvCxnSpPr>
          <p:nvPr/>
        </p:nvCxnSpPr>
        <p:spPr>
          <a:xfrm>
            <a:off x="10926459" y="3722616"/>
            <a:ext cx="576988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1173019" y="1909151"/>
            <a:ext cx="4248146" cy="2567055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Base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Base o = new Base;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o.y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99003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sp>
        <p:nvSpPr>
          <p:cNvPr id="9" name="Oval 8"/>
          <p:cNvSpPr/>
          <p:nvPr/>
        </p:nvSpPr>
        <p:spPr>
          <a:xfrm>
            <a:off x="8259530" y="205002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3" name="Straight Arrow Connector 12"/>
          <p:cNvCxnSpPr>
            <a:stCxn id="15" idx="4"/>
            <a:endCxn id="14" idx="0"/>
          </p:cNvCxnSpPr>
          <p:nvPr/>
        </p:nvCxnSpPr>
        <p:spPr>
          <a:xfrm>
            <a:off x="7727573" y="3722616"/>
            <a:ext cx="1236389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8431557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7195168" y="3101599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17" name="Straight Arrow Connector 16"/>
          <p:cNvCxnSpPr>
            <a:stCxn id="9" idx="4"/>
            <a:endCxn id="15" idx="7"/>
          </p:cNvCxnSpPr>
          <p:nvPr/>
        </p:nvCxnSpPr>
        <p:spPr>
          <a:xfrm flipH="1">
            <a:off x="8104039" y="2660518"/>
            <a:ext cx="1074088" cy="5320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7198964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15" idx="4"/>
            <a:endCxn id="36" idx="0"/>
          </p:cNvCxnSpPr>
          <p:nvPr/>
        </p:nvCxnSpPr>
        <p:spPr>
          <a:xfrm>
            <a:off x="7727573" y="3722616"/>
            <a:ext cx="3796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953569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5" idx="4"/>
            <a:endCxn id="18" idx="0"/>
          </p:cNvCxnSpPr>
          <p:nvPr/>
        </p:nvCxnSpPr>
        <p:spPr>
          <a:xfrm flipH="1">
            <a:off x="6485974" y="3722616"/>
            <a:ext cx="1241599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9" idx="4"/>
            <a:endCxn id="24" idx="1"/>
          </p:cNvCxnSpPr>
          <p:nvPr/>
        </p:nvCxnSpPr>
        <p:spPr>
          <a:xfrm>
            <a:off x="9178127" y="2660518"/>
            <a:ext cx="1371865" cy="5320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8452917" y="11008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7" idx="4"/>
            <a:endCxn id="9" idx="0"/>
          </p:cNvCxnSpPr>
          <p:nvPr/>
        </p:nvCxnSpPr>
        <p:spPr>
          <a:xfrm>
            <a:off x="9178127" y="1890553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0394054" y="3101599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sp>
        <p:nvSpPr>
          <p:cNvPr id="25" name="Oval 24"/>
          <p:cNvSpPr/>
          <p:nvPr/>
        </p:nvSpPr>
        <p:spPr>
          <a:xfrm>
            <a:off x="10971042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9749082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9749082" y="539456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>
            <a:stCxn id="26" idx="4"/>
            <a:endCxn id="27" idx="0"/>
          </p:cNvCxnSpPr>
          <p:nvPr/>
        </p:nvCxnSpPr>
        <p:spPr>
          <a:xfrm>
            <a:off x="10281487" y="5237544"/>
            <a:ext cx="0" cy="1570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4" idx="4"/>
            <a:endCxn id="26" idx="0"/>
          </p:cNvCxnSpPr>
          <p:nvPr/>
        </p:nvCxnSpPr>
        <p:spPr>
          <a:xfrm flipH="1">
            <a:off x="10281487" y="3722616"/>
            <a:ext cx="644972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4" idx="4"/>
            <a:endCxn id="25" idx="0"/>
          </p:cNvCxnSpPr>
          <p:nvPr/>
        </p:nvCxnSpPr>
        <p:spPr>
          <a:xfrm>
            <a:off x="10926459" y="3722616"/>
            <a:ext cx="576988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1173019" y="1909151"/>
            <a:ext cx="4248146" cy="2567055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Base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Base o = new Base;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o.y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1197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sp>
        <p:nvSpPr>
          <p:cNvPr id="9" name="Oval 8"/>
          <p:cNvSpPr/>
          <p:nvPr/>
        </p:nvSpPr>
        <p:spPr>
          <a:xfrm>
            <a:off x="8259530" y="205002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3" name="Straight Arrow Connector 12"/>
          <p:cNvCxnSpPr>
            <a:stCxn id="15" idx="4"/>
            <a:endCxn id="14" idx="0"/>
          </p:cNvCxnSpPr>
          <p:nvPr/>
        </p:nvCxnSpPr>
        <p:spPr>
          <a:xfrm>
            <a:off x="7727573" y="3722616"/>
            <a:ext cx="1236389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8431557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7195168" y="3101599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17" name="Straight Arrow Connector 16"/>
          <p:cNvCxnSpPr>
            <a:stCxn id="9" idx="4"/>
            <a:endCxn id="15" idx="7"/>
          </p:cNvCxnSpPr>
          <p:nvPr/>
        </p:nvCxnSpPr>
        <p:spPr>
          <a:xfrm flipH="1">
            <a:off x="8104039" y="2660518"/>
            <a:ext cx="1074088" cy="5320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7198964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15" idx="4"/>
            <a:endCxn id="36" idx="0"/>
          </p:cNvCxnSpPr>
          <p:nvPr/>
        </p:nvCxnSpPr>
        <p:spPr>
          <a:xfrm>
            <a:off x="7727573" y="3722616"/>
            <a:ext cx="3796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953569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5" idx="4"/>
            <a:endCxn id="18" idx="0"/>
          </p:cNvCxnSpPr>
          <p:nvPr/>
        </p:nvCxnSpPr>
        <p:spPr>
          <a:xfrm flipH="1">
            <a:off x="6485974" y="3722616"/>
            <a:ext cx="1241599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9" idx="4"/>
            <a:endCxn id="24" idx="1"/>
          </p:cNvCxnSpPr>
          <p:nvPr/>
        </p:nvCxnSpPr>
        <p:spPr>
          <a:xfrm>
            <a:off x="9178127" y="2660518"/>
            <a:ext cx="1371865" cy="5320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8452917" y="11008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7" idx="4"/>
            <a:endCxn id="9" idx="0"/>
          </p:cNvCxnSpPr>
          <p:nvPr/>
        </p:nvCxnSpPr>
        <p:spPr>
          <a:xfrm>
            <a:off x="9178127" y="1890553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0394054" y="3101599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sp>
        <p:nvSpPr>
          <p:cNvPr id="25" name="Oval 24"/>
          <p:cNvSpPr/>
          <p:nvPr/>
        </p:nvSpPr>
        <p:spPr>
          <a:xfrm>
            <a:off x="10971042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9749082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9749082" y="539456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>
            <a:stCxn id="26" idx="4"/>
            <a:endCxn id="27" idx="0"/>
          </p:cNvCxnSpPr>
          <p:nvPr/>
        </p:nvCxnSpPr>
        <p:spPr>
          <a:xfrm>
            <a:off x="10281487" y="5237544"/>
            <a:ext cx="0" cy="1570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4" idx="4"/>
            <a:endCxn id="26" idx="0"/>
          </p:cNvCxnSpPr>
          <p:nvPr/>
        </p:nvCxnSpPr>
        <p:spPr>
          <a:xfrm flipH="1">
            <a:off x="10281487" y="3722616"/>
            <a:ext cx="644972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4" idx="4"/>
            <a:endCxn id="25" idx="0"/>
          </p:cNvCxnSpPr>
          <p:nvPr/>
        </p:nvCxnSpPr>
        <p:spPr>
          <a:xfrm>
            <a:off x="10926459" y="3722616"/>
            <a:ext cx="576988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1173019" y="1909151"/>
            <a:ext cx="4248146" cy="2567055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Base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Base o = new Base;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o.x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7024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sp>
        <p:nvSpPr>
          <p:cNvPr id="9" name="Oval 8"/>
          <p:cNvSpPr/>
          <p:nvPr/>
        </p:nvSpPr>
        <p:spPr>
          <a:xfrm>
            <a:off x="8259530" y="2050029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3" name="Straight Arrow Connector 12"/>
          <p:cNvCxnSpPr>
            <a:stCxn id="15" idx="4"/>
            <a:endCxn id="14" idx="0"/>
          </p:cNvCxnSpPr>
          <p:nvPr/>
        </p:nvCxnSpPr>
        <p:spPr>
          <a:xfrm>
            <a:off x="7727573" y="3722616"/>
            <a:ext cx="1236389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8431557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7195168" y="3101599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cxnSp>
        <p:nvCxnSpPr>
          <p:cNvPr id="17" name="Straight Arrow Connector 16"/>
          <p:cNvCxnSpPr>
            <a:stCxn id="9" idx="4"/>
            <a:endCxn id="15" idx="7"/>
          </p:cNvCxnSpPr>
          <p:nvPr/>
        </p:nvCxnSpPr>
        <p:spPr>
          <a:xfrm flipH="1">
            <a:off x="8104039" y="2660518"/>
            <a:ext cx="1074088" cy="5320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7198964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/>
          <p:cNvCxnSpPr>
            <a:stCxn id="15" idx="4"/>
            <a:endCxn id="36" idx="0"/>
          </p:cNvCxnSpPr>
          <p:nvPr/>
        </p:nvCxnSpPr>
        <p:spPr>
          <a:xfrm>
            <a:off x="7727573" y="3722616"/>
            <a:ext cx="3796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953569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5" idx="4"/>
            <a:endCxn id="18" idx="0"/>
          </p:cNvCxnSpPr>
          <p:nvPr/>
        </p:nvCxnSpPr>
        <p:spPr>
          <a:xfrm flipH="1">
            <a:off x="6485974" y="3722616"/>
            <a:ext cx="1241599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9" idx="4"/>
            <a:endCxn id="24" idx="1"/>
          </p:cNvCxnSpPr>
          <p:nvPr/>
        </p:nvCxnSpPr>
        <p:spPr>
          <a:xfrm>
            <a:off x="9178127" y="2660518"/>
            <a:ext cx="1371865" cy="5320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8452917" y="110084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main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1" name="Straight Arrow Connector 40"/>
          <p:cNvCxnSpPr>
            <a:stCxn id="37" idx="4"/>
            <a:endCxn id="9" idx="0"/>
          </p:cNvCxnSpPr>
          <p:nvPr/>
        </p:nvCxnSpPr>
        <p:spPr>
          <a:xfrm>
            <a:off x="9178127" y="1890553"/>
            <a:ext cx="0" cy="159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0394054" y="3101599"/>
            <a:ext cx="1064809" cy="62101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</a:p>
        </p:txBody>
      </p:sp>
      <p:sp>
        <p:nvSpPr>
          <p:cNvPr id="25" name="Oval 24"/>
          <p:cNvSpPr/>
          <p:nvPr/>
        </p:nvSpPr>
        <p:spPr>
          <a:xfrm>
            <a:off x="10971042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9749082" y="437939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Field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9749082" y="539456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ID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>
            <a:stCxn id="26" idx="4"/>
            <a:endCxn id="27" idx="0"/>
          </p:cNvCxnSpPr>
          <p:nvPr/>
        </p:nvCxnSpPr>
        <p:spPr>
          <a:xfrm>
            <a:off x="10281487" y="5237544"/>
            <a:ext cx="0" cy="1570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4" idx="4"/>
            <a:endCxn id="26" idx="0"/>
          </p:cNvCxnSpPr>
          <p:nvPr/>
        </p:nvCxnSpPr>
        <p:spPr>
          <a:xfrm flipH="1">
            <a:off x="10281487" y="3722616"/>
            <a:ext cx="644972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4" idx="4"/>
            <a:endCxn id="25" idx="0"/>
          </p:cNvCxnSpPr>
          <p:nvPr/>
        </p:nvCxnSpPr>
        <p:spPr>
          <a:xfrm>
            <a:off x="10926459" y="3722616"/>
            <a:ext cx="576988" cy="656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1173019" y="1909151"/>
            <a:ext cx="4248146" cy="2567055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Base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Base o = new Base;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o.x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</p:spTree>
    <p:extLst>
      <p:ext uri="{BB962C8B-B14F-4D97-AF65-F5344CB8AC3E}">
        <p14:creationId xmlns:p14="http://schemas.microsoft.com/office/powerpoint/2010/main" val="1767414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cxnSp>
        <p:nvCxnSpPr>
          <p:cNvPr id="13" name="Straight Arrow Connector 12"/>
          <p:cNvCxnSpPr>
            <a:stCxn id="29" idx="4"/>
            <a:endCxn id="38" idx="0"/>
          </p:cNvCxnSpPr>
          <p:nvPr/>
        </p:nvCxnSpPr>
        <p:spPr>
          <a:xfrm>
            <a:off x="10181273" y="2841498"/>
            <a:ext cx="502437" cy="5569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9" idx="4"/>
            <a:endCxn id="30" idx="0"/>
          </p:cNvCxnSpPr>
          <p:nvPr/>
        </p:nvCxnSpPr>
        <p:spPr>
          <a:xfrm flipH="1">
            <a:off x="9052731" y="2841498"/>
            <a:ext cx="1128542" cy="10592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8382290" y="1102529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8" idx="4"/>
            <a:endCxn id="33" idx="0"/>
          </p:cNvCxnSpPr>
          <p:nvPr/>
        </p:nvCxnSpPr>
        <p:spPr>
          <a:xfrm>
            <a:off x="10683710" y="4008905"/>
            <a:ext cx="0" cy="2543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51" idx="4"/>
            <a:endCxn id="55" idx="0"/>
          </p:cNvCxnSpPr>
          <p:nvPr/>
        </p:nvCxnSpPr>
        <p:spPr>
          <a:xfrm flipH="1">
            <a:off x="7586563" y="2841498"/>
            <a:ext cx="1" cy="4330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9456063" y="2051789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8520326" y="390078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10151305" y="426321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765113" y="3398416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10151305" y="5327238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6" name="Straight Arrow Connector 45"/>
          <p:cNvCxnSpPr>
            <a:stCxn id="33" idx="4"/>
            <a:endCxn id="42" idx="0"/>
          </p:cNvCxnSpPr>
          <p:nvPr/>
        </p:nvCxnSpPr>
        <p:spPr>
          <a:xfrm>
            <a:off x="10683710" y="5121364"/>
            <a:ext cx="0" cy="20587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7" idx="4"/>
            <a:endCxn id="51" idx="7"/>
          </p:cNvCxnSpPr>
          <p:nvPr/>
        </p:nvCxnSpPr>
        <p:spPr>
          <a:xfrm flipH="1">
            <a:off x="8099364" y="1892238"/>
            <a:ext cx="864613" cy="2752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6861354" y="2051789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7054158" y="3274586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61" name="Straight Arrow Connector 60"/>
          <p:cNvCxnSpPr>
            <a:stCxn id="37" idx="4"/>
            <a:endCxn id="29" idx="1"/>
          </p:cNvCxnSpPr>
          <p:nvPr/>
        </p:nvCxnSpPr>
        <p:spPr>
          <a:xfrm>
            <a:off x="8963977" y="1892238"/>
            <a:ext cx="704495" cy="2752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1173019" y="1909152"/>
            <a:ext cx="4248146" cy="2354066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Base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a;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56741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cxnSp>
        <p:nvCxnSpPr>
          <p:cNvPr id="13" name="Straight Arrow Connector 12"/>
          <p:cNvCxnSpPr>
            <a:stCxn id="29" idx="4"/>
            <a:endCxn id="38" idx="0"/>
          </p:cNvCxnSpPr>
          <p:nvPr/>
        </p:nvCxnSpPr>
        <p:spPr>
          <a:xfrm>
            <a:off x="10181273" y="2841498"/>
            <a:ext cx="502437" cy="5569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9" idx="4"/>
            <a:endCxn id="30" idx="0"/>
          </p:cNvCxnSpPr>
          <p:nvPr/>
        </p:nvCxnSpPr>
        <p:spPr>
          <a:xfrm flipH="1">
            <a:off x="9052731" y="2841498"/>
            <a:ext cx="1128542" cy="10592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8382290" y="1102529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8" idx="4"/>
            <a:endCxn id="33" idx="0"/>
          </p:cNvCxnSpPr>
          <p:nvPr/>
        </p:nvCxnSpPr>
        <p:spPr>
          <a:xfrm>
            <a:off x="10683710" y="4008905"/>
            <a:ext cx="0" cy="2543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51" idx="4"/>
            <a:endCxn id="55" idx="0"/>
          </p:cNvCxnSpPr>
          <p:nvPr/>
        </p:nvCxnSpPr>
        <p:spPr>
          <a:xfrm flipH="1">
            <a:off x="7586563" y="2841498"/>
            <a:ext cx="1" cy="4330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9456063" y="2051789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8520326" y="390078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10151305" y="4263217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765113" y="3398416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10151305" y="5327238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6" name="Straight Arrow Connector 45"/>
          <p:cNvCxnSpPr>
            <a:stCxn id="33" idx="4"/>
            <a:endCxn id="42" idx="0"/>
          </p:cNvCxnSpPr>
          <p:nvPr/>
        </p:nvCxnSpPr>
        <p:spPr>
          <a:xfrm>
            <a:off x="10683710" y="5121364"/>
            <a:ext cx="0" cy="20587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7" idx="4"/>
            <a:endCxn id="51" idx="7"/>
          </p:cNvCxnSpPr>
          <p:nvPr/>
        </p:nvCxnSpPr>
        <p:spPr>
          <a:xfrm flipH="1">
            <a:off x="8099364" y="1892238"/>
            <a:ext cx="864613" cy="2752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6861354" y="2051789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7054158" y="3274586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61" name="Straight Arrow Connector 60"/>
          <p:cNvCxnSpPr>
            <a:stCxn id="37" idx="4"/>
            <a:endCxn id="29" idx="1"/>
          </p:cNvCxnSpPr>
          <p:nvPr/>
        </p:nvCxnSpPr>
        <p:spPr>
          <a:xfrm>
            <a:off x="8963977" y="1892238"/>
            <a:ext cx="704495" cy="2752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1173019" y="1909152"/>
            <a:ext cx="4248146" cy="2354066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Base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a;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</p:spTree>
    <p:extLst>
      <p:ext uri="{BB962C8B-B14F-4D97-AF65-F5344CB8AC3E}">
        <p14:creationId xmlns:p14="http://schemas.microsoft.com/office/powerpoint/2010/main" val="1023541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cxnSp>
        <p:nvCxnSpPr>
          <p:cNvPr id="13" name="Straight Arrow Connector 12"/>
          <p:cNvCxnSpPr>
            <a:stCxn id="29" idx="4"/>
            <a:endCxn id="38" idx="0"/>
          </p:cNvCxnSpPr>
          <p:nvPr/>
        </p:nvCxnSpPr>
        <p:spPr>
          <a:xfrm>
            <a:off x="10371378" y="2832923"/>
            <a:ext cx="502437" cy="3850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9" idx="4"/>
            <a:endCxn id="30" idx="0"/>
          </p:cNvCxnSpPr>
          <p:nvPr/>
        </p:nvCxnSpPr>
        <p:spPr>
          <a:xfrm flipH="1">
            <a:off x="9242836" y="2841785"/>
            <a:ext cx="1128542" cy="10592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8371825" y="1102529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8" idx="4"/>
            <a:endCxn id="33" idx="0"/>
          </p:cNvCxnSpPr>
          <p:nvPr/>
        </p:nvCxnSpPr>
        <p:spPr>
          <a:xfrm>
            <a:off x="10873815" y="3828436"/>
            <a:ext cx="0" cy="43506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9646168" y="204321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8710431" y="3901076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10341410" y="426350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955218" y="3217947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10341410" y="539132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bar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6" name="Straight Arrow Connector 45"/>
          <p:cNvCxnSpPr>
            <a:stCxn id="33" idx="4"/>
            <a:endCxn id="42" idx="0"/>
          </p:cNvCxnSpPr>
          <p:nvPr/>
        </p:nvCxnSpPr>
        <p:spPr>
          <a:xfrm>
            <a:off x="10873815" y="5121651"/>
            <a:ext cx="0" cy="2696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37" idx="4"/>
            <a:endCxn id="29" idx="1"/>
          </p:cNvCxnSpPr>
          <p:nvPr/>
        </p:nvCxnSpPr>
        <p:spPr>
          <a:xfrm>
            <a:off x="8953512" y="1892238"/>
            <a:ext cx="905065" cy="2666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6" idx="4"/>
            <a:endCxn id="31" idx="0"/>
          </p:cNvCxnSpPr>
          <p:nvPr/>
        </p:nvCxnSpPr>
        <p:spPr>
          <a:xfrm>
            <a:off x="7461592" y="2832923"/>
            <a:ext cx="502437" cy="5480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6" idx="4"/>
            <a:endCxn id="27" idx="0"/>
          </p:cNvCxnSpPr>
          <p:nvPr/>
        </p:nvCxnSpPr>
        <p:spPr>
          <a:xfrm flipH="1">
            <a:off x="6333050" y="2832923"/>
            <a:ext cx="1128542" cy="10504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31" idx="4"/>
            <a:endCxn id="28" idx="0"/>
          </p:cNvCxnSpPr>
          <p:nvPr/>
        </p:nvCxnSpPr>
        <p:spPr>
          <a:xfrm>
            <a:off x="7964029" y="3991467"/>
            <a:ext cx="0" cy="2543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6736382" y="204321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bar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5800645" y="388335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7431624" y="424577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7045432" y="3380978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28" idx="4"/>
            <a:endCxn id="36" idx="0"/>
          </p:cNvCxnSpPr>
          <p:nvPr/>
        </p:nvCxnSpPr>
        <p:spPr>
          <a:xfrm>
            <a:off x="7964029" y="5103926"/>
            <a:ext cx="0" cy="2321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7" idx="4"/>
            <a:endCxn id="26" idx="7"/>
          </p:cNvCxnSpPr>
          <p:nvPr/>
        </p:nvCxnSpPr>
        <p:spPr>
          <a:xfrm flipH="1">
            <a:off x="7974392" y="1892238"/>
            <a:ext cx="979120" cy="2666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7431624" y="533604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17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1173019" y="1909151"/>
            <a:ext cx="3860915" cy="2924105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Base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bar()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17;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bar();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79243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cxnSp>
        <p:nvCxnSpPr>
          <p:cNvPr id="13" name="Straight Arrow Connector 12"/>
          <p:cNvCxnSpPr>
            <a:stCxn id="29" idx="4"/>
            <a:endCxn id="38" idx="0"/>
          </p:cNvCxnSpPr>
          <p:nvPr/>
        </p:nvCxnSpPr>
        <p:spPr>
          <a:xfrm>
            <a:off x="10371378" y="2832923"/>
            <a:ext cx="502437" cy="3850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9" idx="4"/>
            <a:endCxn id="30" idx="0"/>
          </p:cNvCxnSpPr>
          <p:nvPr/>
        </p:nvCxnSpPr>
        <p:spPr>
          <a:xfrm flipH="1">
            <a:off x="9242836" y="2841785"/>
            <a:ext cx="1128542" cy="10592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8371825" y="1102529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8" idx="4"/>
            <a:endCxn id="33" idx="0"/>
          </p:cNvCxnSpPr>
          <p:nvPr/>
        </p:nvCxnSpPr>
        <p:spPr>
          <a:xfrm>
            <a:off x="10873815" y="3828436"/>
            <a:ext cx="0" cy="43506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9646168" y="204321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8710431" y="3901076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10341410" y="4263504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955218" y="3217947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10341410" y="539132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Call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bar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6" name="Straight Arrow Connector 45"/>
          <p:cNvCxnSpPr>
            <a:stCxn id="33" idx="4"/>
            <a:endCxn id="42" idx="0"/>
          </p:cNvCxnSpPr>
          <p:nvPr/>
        </p:nvCxnSpPr>
        <p:spPr>
          <a:xfrm>
            <a:off x="10873815" y="5121651"/>
            <a:ext cx="0" cy="2696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37" idx="4"/>
            <a:endCxn id="29" idx="1"/>
          </p:cNvCxnSpPr>
          <p:nvPr/>
        </p:nvCxnSpPr>
        <p:spPr>
          <a:xfrm>
            <a:off x="8953512" y="1892238"/>
            <a:ext cx="905065" cy="2666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6" idx="4"/>
            <a:endCxn id="31" idx="0"/>
          </p:cNvCxnSpPr>
          <p:nvPr/>
        </p:nvCxnSpPr>
        <p:spPr>
          <a:xfrm>
            <a:off x="7461592" y="2832923"/>
            <a:ext cx="502437" cy="5480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6" idx="4"/>
            <a:endCxn id="27" idx="0"/>
          </p:cNvCxnSpPr>
          <p:nvPr/>
        </p:nvCxnSpPr>
        <p:spPr>
          <a:xfrm flipH="1">
            <a:off x="6333050" y="2832923"/>
            <a:ext cx="1128542" cy="10504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31" idx="4"/>
            <a:endCxn id="28" idx="0"/>
          </p:cNvCxnSpPr>
          <p:nvPr/>
        </p:nvCxnSpPr>
        <p:spPr>
          <a:xfrm>
            <a:off x="7964029" y="3991467"/>
            <a:ext cx="0" cy="2543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6736382" y="2043214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bar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5800645" y="388335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7431624" y="4245779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7045432" y="3380978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28" idx="4"/>
            <a:endCxn id="36" idx="0"/>
          </p:cNvCxnSpPr>
          <p:nvPr/>
        </p:nvCxnSpPr>
        <p:spPr>
          <a:xfrm>
            <a:off x="7964029" y="5103926"/>
            <a:ext cx="0" cy="2321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7" idx="4"/>
            <a:endCxn id="26" idx="7"/>
          </p:cNvCxnSpPr>
          <p:nvPr/>
        </p:nvCxnSpPr>
        <p:spPr>
          <a:xfrm flipH="1">
            <a:off x="7974392" y="1892238"/>
            <a:ext cx="979120" cy="2666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7431624" y="533604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17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1173019" y="1909151"/>
            <a:ext cx="3860915" cy="2924105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Base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bar()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17;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bar();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5825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cxnSp>
        <p:nvCxnSpPr>
          <p:cNvPr id="13" name="Straight Arrow Connector 12"/>
          <p:cNvCxnSpPr>
            <a:stCxn id="29" idx="4"/>
            <a:endCxn id="38" idx="0"/>
          </p:cNvCxnSpPr>
          <p:nvPr/>
        </p:nvCxnSpPr>
        <p:spPr>
          <a:xfrm>
            <a:off x="7811834" y="2867052"/>
            <a:ext cx="502437" cy="5569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9" idx="4"/>
            <a:endCxn id="30" idx="0"/>
          </p:cNvCxnSpPr>
          <p:nvPr/>
        </p:nvCxnSpPr>
        <p:spPr>
          <a:xfrm flipH="1">
            <a:off x="6683292" y="2867052"/>
            <a:ext cx="1128542" cy="10592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8258982" y="1102529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8" idx="4"/>
            <a:endCxn id="33" idx="0"/>
          </p:cNvCxnSpPr>
          <p:nvPr/>
        </p:nvCxnSpPr>
        <p:spPr>
          <a:xfrm>
            <a:off x="8314271" y="4034459"/>
            <a:ext cx="0" cy="2543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51" idx="4"/>
            <a:endCxn id="55" idx="0"/>
          </p:cNvCxnSpPr>
          <p:nvPr/>
        </p:nvCxnSpPr>
        <p:spPr>
          <a:xfrm flipH="1">
            <a:off x="9931191" y="2867052"/>
            <a:ext cx="1" cy="4330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7086624" y="207734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6150887" y="392634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7781866" y="428877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7395674" y="3423970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7781866" y="535279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6" name="Straight Arrow Connector 45"/>
          <p:cNvCxnSpPr>
            <a:stCxn id="33" idx="4"/>
            <a:endCxn id="42" idx="0"/>
          </p:cNvCxnSpPr>
          <p:nvPr/>
        </p:nvCxnSpPr>
        <p:spPr>
          <a:xfrm>
            <a:off x="8314271" y="5146918"/>
            <a:ext cx="0" cy="20587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9205982" y="207734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9398786" y="330014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61" name="Straight Arrow Connector 60"/>
          <p:cNvCxnSpPr>
            <a:endCxn id="29" idx="7"/>
          </p:cNvCxnSpPr>
          <p:nvPr/>
        </p:nvCxnSpPr>
        <p:spPr>
          <a:xfrm flipH="1">
            <a:off x="8324634" y="1905517"/>
            <a:ext cx="493635" cy="287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37" idx="4"/>
            <a:endCxn id="51" idx="1"/>
          </p:cNvCxnSpPr>
          <p:nvPr/>
        </p:nvCxnSpPr>
        <p:spPr>
          <a:xfrm>
            <a:off x="8840669" y="1892238"/>
            <a:ext cx="577722" cy="3007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1173019" y="1909152"/>
            <a:ext cx="3879294" cy="2249135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Base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a;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17048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Classes</a:t>
            </a:r>
            <a:endParaRPr lang="en-US" sz="4800" dirty="0">
              <a:latin typeface="+mj-lt"/>
            </a:endParaRPr>
          </a:p>
        </p:txBody>
      </p:sp>
      <p:cxnSp>
        <p:nvCxnSpPr>
          <p:cNvPr id="13" name="Straight Arrow Connector 12"/>
          <p:cNvCxnSpPr>
            <a:stCxn id="29" idx="4"/>
            <a:endCxn id="38" idx="0"/>
          </p:cNvCxnSpPr>
          <p:nvPr/>
        </p:nvCxnSpPr>
        <p:spPr>
          <a:xfrm>
            <a:off x="7811834" y="2867052"/>
            <a:ext cx="502437" cy="5569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9" idx="4"/>
            <a:endCxn id="30" idx="0"/>
          </p:cNvCxnSpPr>
          <p:nvPr/>
        </p:nvCxnSpPr>
        <p:spPr>
          <a:xfrm flipH="1">
            <a:off x="6683292" y="2867052"/>
            <a:ext cx="1128542" cy="10592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8258982" y="1102529"/>
            <a:ext cx="1163373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Class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Base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38" idx="4"/>
            <a:endCxn id="33" idx="0"/>
          </p:cNvCxnSpPr>
          <p:nvPr/>
        </p:nvCxnSpPr>
        <p:spPr>
          <a:xfrm>
            <a:off x="8314271" y="4034459"/>
            <a:ext cx="0" cy="2543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51" idx="4"/>
            <a:endCxn id="55" idx="0"/>
          </p:cNvCxnSpPr>
          <p:nvPr/>
        </p:nvCxnSpPr>
        <p:spPr>
          <a:xfrm flipH="1">
            <a:off x="9931191" y="2867052"/>
            <a:ext cx="1" cy="4330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7086624" y="207734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Function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foo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6150887" y="3926343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7781866" y="4288771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7395674" y="3423970"/>
            <a:ext cx="1837193" cy="61048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7781866" y="5352792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6" name="Straight Arrow Connector 45"/>
          <p:cNvCxnSpPr>
            <a:stCxn id="33" idx="4"/>
            <a:endCxn id="42" idx="0"/>
          </p:cNvCxnSpPr>
          <p:nvPr/>
        </p:nvCxnSpPr>
        <p:spPr>
          <a:xfrm>
            <a:off x="8314271" y="5146918"/>
            <a:ext cx="0" cy="20587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9205982" y="2077343"/>
            <a:ext cx="1450419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VarDec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9398786" y="3300140"/>
            <a:ext cx="1064809" cy="85814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61" name="Straight Arrow Connector 60"/>
          <p:cNvCxnSpPr>
            <a:endCxn id="29" idx="7"/>
          </p:cNvCxnSpPr>
          <p:nvPr/>
        </p:nvCxnSpPr>
        <p:spPr>
          <a:xfrm flipH="1">
            <a:off x="8324634" y="1905517"/>
            <a:ext cx="493635" cy="287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37" idx="4"/>
            <a:endCxn id="51" idx="1"/>
          </p:cNvCxnSpPr>
          <p:nvPr/>
        </p:nvCxnSpPr>
        <p:spPr>
          <a:xfrm>
            <a:off x="8840669" y="1892238"/>
            <a:ext cx="577722" cy="3007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1173019" y="1909152"/>
            <a:ext cx="3879294" cy="2249135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Base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 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a;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173019" y="5695945"/>
            <a:ext cx="279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  <a:endParaRPr lang="en-US" sz="6000" b="1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9581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10122</TotalTime>
  <Words>8666</Words>
  <Application>Microsoft Office PowerPoint</Application>
  <PresentationFormat>Widescreen</PresentationFormat>
  <Paragraphs>3915</Paragraphs>
  <Slides>167</Slides>
  <Notes>94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167</vt:i4>
      </vt:variant>
    </vt:vector>
  </HeadingPairs>
  <TitlesOfParts>
    <vt:vector size="173" baseType="lpstr">
      <vt:lpstr>Arial</vt:lpstr>
      <vt:lpstr>Calibri</vt:lpstr>
      <vt:lpstr>Calibri Light</vt:lpstr>
      <vt:lpstr>Cambria Math</vt:lpstr>
      <vt:lpstr>Courier New</vt:lpstr>
      <vt:lpstr>Retrospect</vt:lpstr>
      <vt:lpstr>Semantic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AST Annotations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Compilation</dc:title>
  <dc:creator>PP</dc:creator>
  <cp:lastModifiedBy>PP</cp:lastModifiedBy>
  <cp:revision>933</cp:revision>
  <dcterms:created xsi:type="dcterms:W3CDTF">2019-10-24T09:01:20Z</dcterms:created>
  <dcterms:modified xsi:type="dcterms:W3CDTF">2021-11-17T18:35:09Z</dcterms:modified>
</cp:coreProperties>
</file>