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77"/>
  </p:notesMasterIdLst>
  <p:sldIdLst>
    <p:sldId id="417" r:id="rId2"/>
    <p:sldId id="260" r:id="rId3"/>
    <p:sldId id="496" r:id="rId4"/>
    <p:sldId id="584" r:id="rId5"/>
    <p:sldId id="497" r:id="rId6"/>
    <p:sldId id="591" r:id="rId7"/>
    <p:sldId id="495" r:id="rId8"/>
    <p:sldId id="498" r:id="rId9"/>
    <p:sldId id="500" r:id="rId10"/>
    <p:sldId id="592" r:id="rId11"/>
    <p:sldId id="501" r:id="rId12"/>
    <p:sldId id="502" r:id="rId13"/>
    <p:sldId id="505" r:id="rId14"/>
    <p:sldId id="503" r:id="rId15"/>
    <p:sldId id="504" r:id="rId16"/>
    <p:sldId id="506" r:id="rId17"/>
    <p:sldId id="507" r:id="rId18"/>
    <p:sldId id="508" r:id="rId19"/>
    <p:sldId id="509" r:id="rId20"/>
    <p:sldId id="510" r:id="rId21"/>
    <p:sldId id="511" r:id="rId22"/>
    <p:sldId id="512" r:id="rId23"/>
    <p:sldId id="513" r:id="rId24"/>
    <p:sldId id="587" r:id="rId25"/>
    <p:sldId id="514" r:id="rId26"/>
    <p:sldId id="545" r:id="rId27"/>
    <p:sldId id="588" r:id="rId28"/>
    <p:sldId id="546" r:id="rId29"/>
    <p:sldId id="518" r:id="rId30"/>
    <p:sldId id="519" r:id="rId31"/>
    <p:sldId id="543" r:id="rId32"/>
    <p:sldId id="544" r:id="rId33"/>
    <p:sldId id="517" r:id="rId34"/>
    <p:sldId id="523" r:id="rId35"/>
    <p:sldId id="524" r:id="rId36"/>
    <p:sldId id="525" r:id="rId37"/>
    <p:sldId id="526" r:id="rId38"/>
    <p:sldId id="527" r:id="rId39"/>
    <p:sldId id="528" r:id="rId40"/>
    <p:sldId id="529" r:id="rId41"/>
    <p:sldId id="530" r:id="rId42"/>
    <p:sldId id="531" r:id="rId43"/>
    <p:sldId id="533" r:id="rId44"/>
    <p:sldId id="532" r:id="rId45"/>
    <p:sldId id="534" r:id="rId46"/>
    <p:sldId id="535" r:id="rId47"/>
    <p:sldId id="536" r:id="rId48"/>
    <p:sldId id="539" r:id="rId49"/>
    <p:sldId id="537" r:id="rId50"/>
    <p:sldId id="542" r:id="rId51"/>
    <p:sldId id="541" r:id="rId52"/>
    <p:sldId id="564" r:id="rId53"/>
    <p:sldId id="566" r:id="rId54"/>
    <p:sldId id="567" r:id="rId55"/>
    <p:sldId id="568" r:id="rId56"/>
    <p:sldId id="569" r:id="rId57"/>
    <p:sldId id="570" r:id="rId58"/>
    <p:sldId id="572" r:id="rId59"/>
    <p:sldId id="590" r:id="rId60"/>
    <p:sldId id="589" r:id="rId61"/>
    <p:sldId id="573" r:id="rId62"/>
    <p:sldId id="574" r:id="rId63"/>
    <p:sldId id="575" r:id="rId64"/>
    <p:sldId id="576" r:id="rId65"/>
    <p:sldId id="577" r:id="rId66"/>
    <p:sldId id="578" r:id="rId67"/>
    <p:sldId id="579" r:id="rId68"/>
    <p:sldId id="580" r:id="rId69"/>
    <p:sldId id="581" r:id="rId70"/>
    <p:sldId id="582" r:id="rId71"/>
    <p:sldId id="583" r:id="rId72"/>
    <p:sldId id="547" r:id="rId73"/>
    <p:sldId id="549" r:id="rId74"/>
    <p:sldId id="548" r:id="rId75"/>
    <p:sldId id="593" r:id="rId76"/>
    <p:sldId id="550" r:id="rId77"/>
    <p:sldId id="551" r:id="rId78"/>
    <p:sldId id="553" r:id="rId79"/>
    <p:sldId id="552" r:id="rId80"/>
    <p:sldId id="554" r:id="rId81"/>
    <p:sldId id="555" r:id="rId82"/>
    <p:sldId id="556" r:id="rId83"/>
    <p:sldId id="557" r:id="rId84"/>
    <p:sldId id="558" r:id="rId85"/>
    <p:sldId id="559" r:id="rId86"/>
    <p:sldId id="560" r:id="rId87"/>
    <p:sldId id="561" r:id="rId88"/>
    <p:sldId id="596" r:id="rId89"/>
    <p:sldId id="594" r:id="rId90"/>
    <p:sldId id="595" r:id="rId91"/>
    <p:sldId id="562" r:id="rId92"/>
    <p:sldId id="599" r:id="rId93"/>
    <p:sldId id="598" r:id="rId94"/>
    <p:sldId id="597" r:id="rId95"/>
    <p:sldId id="600" r:id="rId96"/>
    <p:sldId id="585" r:id="rId97"/>
    <p:sldId id="605" r:id="rId98"/>
    <p:sldId id="603" r:id="rId99"/>
    <p:sldId id="604" r:id="rId100"/>
    <p:sldId id="683" r:id="rId101"/>
    <p:sldId id="606" r:id="rId102"/>
    <p:sldId id="616" r:id="rId103"/>
    <p:sldId id="684" r:id="rId104"/>
    <p:sldId id="617" r:id="rId105"/>
    <p:sldId id="615" r:id="rId106"/>
    <p:sldId id="607" r:id="rId107"/>
    <p:sldId id="664" r:id="rId108"/>
    <p:sldId id="618" r:id="rId109"/>
    <p:sldId id="619" r:id="rId110"/>
    <p:sldId id="620" r:id="rId111"/>
    <p:sldId id="614" r:id="rId112"/>
    <p:sldId id="678" r:id="rId113"/>
    <p:sldId id="682" r:id="rId114"/>
    <p:sldId id="681" r:id="rId115"/>
    <p:sldId id="680" r:id="rId116"/>
    <p:sldId id="685" r:id="rId117"/>
    <p:sldId id="679" r:id="rId118"/>
    <p:sldId id="677" r:id="rId119"/>
    <p:sldId id="667" r:id="rId120"/>
    <p:sldId id="676" r:id="rId121"/>
    <p:sldId id="675" r:id="rId122"/>
    <p:sldId id="674" r:id="rId123"/>
    <p:sldId id="671" r:id="rId124"/>
    <p:sldId id="673" r:id="rId125"/>
    <p:sldId id="672" r:id="rId126"/>
    <p:sldId id="670" r:id="rId127"/>
    <p:sldId id="669" r:id="rId128"/>
    <p:sldId id="668" r:id="rId129"/>
    <p:sldId id="609" r:id="rId130"/>
    <p:sldId id="610" r:id="rId131"/>
    <p:sldId id="666" r:id="rId132"/>
    <p:sldId id="633" r:id="rId133"/>
    <p:sldId id="665" r:id="rId134"/>
    <p:sldId id="621" r:id="rId135"/>
    <p:sldId id="622" r:id="rId136"/>
    <p:sldId id="623" r:id="rId137"/>
    <p:sldId id="624" r:id="rId138"/>
    <p:sldId id="625" r:id="rId139"/>
    <p:sldId id="626" r:id="rId140"/>
    <p:sldId id="627" r:id="rId141"/>
    <p:sldId id="628" r:id="rId142"/>
    <p:sldId id="629" r:id="rId143"/>
    <p:sldId id="630" r:id="rId144"/>
    <p:sldId id="631" r:id="rId145"/>
    <p:sldId id="632" r:id="rId146"/>
    <p:sldId id="634" r:id="rId147"/>
    <p:sldId id="635" r:id="rId148"/>
    <p:sldId id="636" r:id="rId149"/>
    <p:sldId id="637" r:id="rId150"/>
    <p:sldId id="638" r:id="rId151"/>
    <p:sldId id="639" r:id="rId152"/>
    <p:sldId id="640" r:id="rId153"/>
    <p:sldId id="641" r:id="rId154"/>
    <p:sldId id="642" r:id="rId155"/>
    <p:sldId id="643" r:id="rId156"/>
    <p:sldId id="644" r:id="rId157"/>
    <p:sldId id="645" r:id="rId158"/>
    <p:sldId id="646" r:id="rId159"/>
    <p:sldId id="648" r:id="rId160"/>
    <p:sldId id="611" r:id="rId161"/>
    <p:sldId id="612" r:id="rId162"/>
    <p:sldId id="662" r:id="rId163"/>
    <p:sldId id="663" r:id="rId164"/>
    <p:sldId id="649" r:id="rId165"/>
    <p:sldId id="650" r:id="rId166"/>
    <p:sldId id="651" r:id="rId167"/>
    <p:sldId id="652" r:id="rId168"/>
    <p:sldId id="653" r:id="rId169"/>
    <p:sldId id="654" r:id="rId170"/>
    <p:sldId id="655" r:id="rId171"/>
    <p:sldId id="656" r:id="rId172"/>
    <p:sldId id="657" r:id="rId173"/>
    <p:sldId id="658" r:id="rId174"/>
    <p:sldId id="659" r:id="rId175"/>
    <p:sldId id="661" r:id="rId1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8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36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42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22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6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35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78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63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52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6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24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7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629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10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34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06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93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55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20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02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57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49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2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6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5" Type="http://schemas.openxmlformats.org/officeDocument/2006/relationships/image" Target="../media/image108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1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7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20.png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5.png"/><Relationship Id="rId7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5.png"/><Relationship Id="rId7" Type="http://schemas.openxmlformats.org/officeDocument/2006/relationships/image" Target="../media/image122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20.png"/><Relationship Id="rId9" Type="http://schemas.openxmlformats.org/officeDocument/2006/relationships/image" Target="../media/image119.png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5.png"/><Relationship Id="rId7" Type="http://schemas.openxmlformats.org/officeDocument/2006/relationships/image" Target="../media/image122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10" Type="http://schemas.openxmlformats.org/officeDocument/2006/relationships/image" Target="../media/image119.png"/><Relationship Id="rId4" Type="http://schemas.openxmlformats.org/officeDocument/2006/relationships/image" Target="../media/image120.png"/><Relationship Id="rId9" Type="http://schemas.openxmlformats.org/officeDocument/2006/relationships/image" Target="../media/image121.png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5.png"/><Relationship Id="rId7" Type="http://schemas.openxmlformats.org/officeDocument/2006/relationships/image" Target="../media/image122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11" Type="http://schemas.openxmlformats.org/officeDocument/2006/relationships/image" Target="../media/image119.png"/><Relationship Id="rId5" Type="http://schemas.openxmlformats.org/officeDocument/2006/relationships/image" Target="../media/image117.png"/><Relationship Id="rId10" Type="http://schemas.openxmlformats.org/officeDocument/2006/relationships/image" Target="../media/image124.png"/><Relationship Id="rId4" Type="http://schemas.openxmlformats.org/officeDocument/2006/relationships/image" Target="../media/image120.png"/><Relationship Id="rId9" Type="http://schemas.openxmlformats.org/officeDocument/2006/relationships/image" Target="../media/image121.png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5.png"/><Relationship Id="rId7" Type="http://schemas.openxmlformats.org/officeDocument/2006/relationships/image" Target="../media/image118.png"/><Relationship Id="rId12" Type="http://schemas.openxmlformats.org/officeDocument/2006/relationships/image" Target="../media/image119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png"/><Relationship Id="rId11" Type="http://schemas.openxmlformats.org/officeDocument/2006/relationships/image" Target="../media/image124.png"/><Relationship Id="rId5" Type="http://schemas.openxmlformats.org/officeDocument/2006/relationships/image" Target="../media/image125.png"/><Relationship Id="rId10" Type="http://schemas.openxmlformats.org/officeDocument/2006/relationships/image" Target="../media/image121.png"/><Relationship Id="rId4" Type="http://schemas.openxmlformats.org/officeDocument/2006/relationships/image" Target="../media/image120.png"/><Relationship Id="rId9" Type="http://schemas.openxmlformats.org/officeDocument/2006/relationships/image" Target="../media/image123.png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5.png"/><Relationship Id="rId7" Type="http://schemas.openxmlformats.org/officeDocument/2006/relationships/image" Target="../media/image118.png"/><Relationship Id="rId12" Type="http://schemas.openxmlformats.org/officeDocument/2006/relationships/image" Target="../media/image119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png"/><Relationship Id="rId11" Type="http://schemas.openxmlformats.org/officeDocument/2006/relationships/image" Target="../media/image124.png"/><Relationship Id="rId5" Type="http://schemas.openxmlformats.org/officeDocument/2006/relationships/image" Target="../media/image125.png"/><Relationship Id="rId10" Type="http://schemas.openxmlformats.org/officeDocument/2006/relationships/image" Target="../media/image121.png"/><Relationship Id="rId4" Type="http://schemas.openxmlformats.org/officeDocument/2006/relationships/image" Target="../media/image120.png"/><Relationship Id="rId9" Type="http://schemas.openxmlformats.org/officeDocument/2006/relationships/image" Target="../media/image123.png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5.png"/><Relationship Id="rId7" Type="http://schemas.openxmlformats.org/officeDocument/2006/relationships/image" Target="../media/image118.png"/><Relationship Id="rId12" Type="http://schemas.openxmlformats.org/officeDocument/2006/relationships/image" Target="../media/image119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png"/><Relationship Id="rId11" Type="http://schemas.openxmlformats.org/officeDocument/2006/relationships/image" Target="../media/image124.png"/><Relationship Id="rId5" Type="http://schemas.openxmlformats.org/officeDocument/2006/relationships/image" Target="../media/image125.png"/><Relationship Id="rId10" Type="http://schemas.openxmlformats.org/officeDocument/2006/relationships/image" Target="../media/image121.png"/><Relationship Id="rId4" Type="http://schemas.openxmlformats.org/officeDocument/2006/relationships/image" Target="../media/image120.png"/><Relationship Id="rId9" Type="http://schemas.openxmlformats.org/officeDocument/2006/relationships/image" Target="../media/image123.png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5.png"/><Relationship Id="rId7" Type="http://schemas.openxmlformats.org/officeDocument/2006/relationships/image" Target="../media/image118.png"/><Relationship Id="rId12" Type="http://schemas.openxmlformats.org/officeDocument/2006/relationships/image" Target="../media/image119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png"/><Relationship Id="rId11" Type="http://schemas.openxmlformats.org/officeDocument/2006/relationships/image" Target="../media/image124.png"/><Relationship Id="rId5" Type="http://schemas.openxmlformats.org/officeDocument/2006/relationships/image" Target="../media/image125.png"/><Relationship Id="rId10" Type="http://schemas.openxmlformats.org/officeDocument/2006/relationships/image" Target="../media/image121.png"/><Relationship Id="rId4" Type="http://schemas.openxmlformats.org/officeDocument/2006/relationships/image" Target="../media/image120.png"/><Relationship Id="rId9" Type="http://schemas.openxmlformats.org/officeDocument/2006/relationships/image" Target="../media/image123.png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19.png"/><Relationship Id="rId3" Type="http://schemas.openxmlformats.org/officeDocument/2006/relationships/image" Target="../media/image115.png"/><Relationship Id="rId7" Type="http://schemas.openxmlformats.org/officeDocument/2006/relationships/image" Target="../media/image118.png"/><Relationship Id="rId12" Type="http://schemas.openxmlformats.org/officeDocument/2006/relationships/image" Target="../media/image124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png"/><Relationship Id="rId11" Type="http://schemas.openxmlformats.org/officeDocument/2006/relationships/image" Target="../media/image121.png"/><Relationship Id="rId5" Type="http://schemas.openxmlformats.org/officeDocument/2006/relationships/image" Target="../media/image125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3.png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4.png"/><Relationship Id="rId3" Type="http://schemas.openxmlformats.org/officeDocument/2006/relationships/image" Target="../media/image115.png"/><Relationship Id="rId7" Type="http://schemas.openxmlformats.org/officeDocument/2006/relationships/image" Target="../media/image118.png"/><Relationship Id="rId12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png"/><Relationship Id="rId11" Type="http://schemas.openxmlformats.org/officeDocument/2006/relationships/image" Target="../media/image127.png"/><Relationship Id="rId5" Type="http://schemas.openxmlformats.org/officeDocument/2006/relationships/image" Target="../media/image125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3.png"/><Relationship Id="rId14" Type="http://schemas.openxmlformats.org/officeDocument/2006/relationships/image" Target="../media/image119.png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36.png"/><Relationship Id="rId7" Type="http://schemas.openxmlformats.org/officeDocument/2006/relationships/image" Target="../media/image132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40.png"/><Relationship Id="rId7" Type="http://schemas.openxmlformats.org/officeDocument/2006/relationships/image" Target="../media/image132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41.png"/><Relationship Id="rId4" Type="http://schemas.openxmlformats.org/officeDocument/2006/relationships/image" Target="../media/image129.png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42.png"/><Relationship Id="rId7" Type="http://schemas.openxmlformats.org/officeDocument/2006/relationships/image" Target="../media/image132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45.png"/><Relationship Id="rId7" Type="http://schemas.openxmlformats.org/officeDocument/2006/relationships/image" Target="../media/image146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48.png"/><Relationship Id="rId7" Type="http://schemas.openxmlformats.org/officeDocument/2006/relationships/image" Target="../media/image13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41.png"/><Relationship Id="rId4" Type="http://schemas.openxmlformats.org/officeDocument/2006/relationships/image" Target="../media/image129.png"/></Relationships>
</file>

<file path=ppt/slides/_rels/slide1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9.png"/><Relationship Id="rId7" Type="http://schemas.openxmlformats.org/officeDocument/2006/relationships/image" Target="../media/image13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42.png"/><Relationship Id="rId7" Type="http://schemas.openxmlformats.org/officeDocument/2006/relationships/image" Target="../media/image13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45.png"/><Relationship Id="rId7" Type="http://schemas.openxmlformats.org/officeDocument/2006/relationships/image" Target="../media/image146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48.png"/><Relationship Id="rId7" Type="http://schemas.openxmlformats.org/officeDocument/2006/relationships/image" Target="../media/image132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41.png"/><Relationship Id="rId4" Type="http://schemas.openxmlformats.org/officeDocument/2006/relationships/image" Target="../media/image129.png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9.png"/><Relationship Id="rId7" Type="http://schemas.openxmlformats.org/officeDocument/2006/relationships/image" Target="../media/image132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1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53.png"/><Relationship Id="rId7" Type="http://schemas.openxmlformats.org/officeDocument/2006/relationships/image" Target="../media/image132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37.png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53.png"/><Relationship Id="rId7" Type="http://schemas.openxmlformats.org/officeDocument/2006/relationships/image" Target="../media/image132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36.png"/><Relationship Id="rId7" Type="http://schemas.openxmlformats.org/officeDocument/2006/relationships/image" Target="../media/image132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1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40.png"/><Relationship Id="rId7" Type="http://schemas.openxmlformats.org/officeDocument/2006/relationships/image" Target="../media/image132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41.png"/><Relationship Id="rId4" Type="http://schemas.openxmlformats.org/officeDocument/2006/relationships/image" Target="../media/image1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42.png"/><Relationship Id="rId7" Type="http://schemas.openxmlformats.org/officeDocument/2006/relationships/image" Target="../media/image132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1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45.png"/><Relationship Id="rId7" Type="http://schemas.openxmlformats.org/officeDocument/2006/relationships/image" Target="../media/image146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1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48.png"/><Relationship Id="rId7" Type="http://schemas.openxmlformats.org/officeDocument/2006/relationships/image" Target="../media/image13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41.png"/><Relationship Id="rId4" Type="http://schemas.openxmlformats.org/officeDocument/2006/relationships/image" Target="../media/image129.png"/></Relationships>
</file>

<file path=ppt/slides/_rels/slide1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9.png"/><Relationship Id="rId7" Type="http://schemas.openxmlformats.org/officeDocument/2006/relationships/image" Target="../media/image13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1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55.png"/><Relationship Id="rId7" Type="http://schemas.openxmlformats.org/officeDocument/2006/relationships/image" Target="../media/image146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1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56.png"/><Relationship Id="rId7" Type="http://schemas.openxmlformats.org/officeDocument/2006/relationships/image" Target="../media/image132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41.png"/><Relationship Id="rId4" Type="http://schemas.openxmlformats.org/officeDocument/2006/relationships/image" Target="../media/image129.png"/></Relationships>
</file>

<file path=ppt/slides/_rels/slide1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57.png"/><Relationship Id="rId7" Type="http://schemas.openxmlformats.org/officeDocument/2006/relationships/image" Target="../media/image132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1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9.png"/><Relationship Id="rId7" Type="http://schemas.openxmlformats.org/officeDocument/2006/relationships/image" Target="../media/image132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1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53.png"/><Relationship Id="rId7" Type="http://schemas.openxmlformats.org/officeDocument/2006/relationships/image" Target="../media/image132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37.png"/></Relationships>
</file>

<file path=ppt/slides/_rels/slide1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53.png"/><Relationship Id="rId7" Type="http://schemas.openxmlformats.org/officeDocument/2006/relationships/image" Target="../media/image132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160.png"/><Relationship Id="rId7" Type="http://schemas.openxmlformats.org/officeDocument/2006/relationships/image" Target="../media/image164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160.png"/><Relationship Id="rId7" Type="http://schemas.openxmlformats.org/officeDocument/2006/relationships/image" Target="../media/image164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10" Type="http://schemas.openxmlformats.org/officeDocument/2006/relationships/image" Target="../media/image171.png"/><Relationship Id="rId4" Type="http://schemas.openxmlformats.org/officeDocument/2006/relationships/image" Target="../media/image161.png"/><Relationship Id="rId9" Type="http://schemas.openxmlformats.org/officeDocument/2006/relationships/image" Target="../media/image169.png"/></Relationships>
</file>

<file path=ppt/slides/_rels/slide1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172.png"/><Relationship Id="rId7" Type="http://schemas.openxmlformats.org/officeDocument/2006/relationships/image" Target="../media/image164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10" Type="http://schemas.openxmlformats.org/officeDocument/2006/relationships/image" Target="../media/image174.png"/><Relationship Id="rId4" Type="http://schemas.openxmlformats.org/officeDocument/2006/relationships/image" Target="../media/image161.png"/><Relationship Id="rId9" Type="http://schemas.openxmlformats.org/officeDocument/2006/relationships/image" Target="../media/image173.png"/></Relationships>
</file>

<file path=ppt/slides/_rels/slide1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160.png"/><Relationship Id="rId7" Type="http://schemas.openxmlformats.org/officeDocument/2006/relationships/image" Target="../media/image164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10" Type="http://schemas.openxmlformats.org/officeDocument/2006/relationships/image" Target="../media/image176.png"/><Relationship Id="rId4" Type="http://schemas.openxmlformats.org/officeDocument/2006/relationships/image" Target="../media/image175.png"/><Relationship Id="rId9" Type="http://schemas.openxmlformats.org/officeDocument/2006/relationships/image" Target="../media/image173.png"/></Relationships>
</file>

<file path=ppt/slides/_rels/slide1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160.png"/><Relationship Id="rId7" Type="http://schemas.openxmlformats.org/officeDocument/2006/relationships/image" Target="../media/image164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3.png"/><Relationship Id="rId5" Type="http://schemas.openxmlformats.org/officeDocument/2006/relationships/image" Target="../media/image177.png"/><Relationship Id="rId10" Type="http://schemas.openxmlformats.org/officeDocument/2006/relationships/image" Target="../media/image179.png"/><Relationship Id="rId4" Type="http://schemas.openxmlformats.org/officeDocument/2006/relationships/image" Target="../media/image161.png"/><Relationship Id="rId9" Type="http://schemas.openxmlformats.org/officeDocument/2006/relationships/image" Target="../media/image178.png"/></Relationships>
</file>

<file path=ppt/slides/_rels/slide1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172.png"/><Relationship Id="rId7" Type="http://schemas.openxmlformats.org/officeDocument/2006/relationships/image" Target="../media/image164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10" Type="http://schemas.openxmlformats.org/officeDocument/2006/relationships/image" Target="../media/image181.png"/><Relationship Id="rId4" Type="http://schemas.openxmlformats.org/officeDocument/2006/relationships/image" Target="../media/image161.png"/><Relationship Id="rId9" Type="http://schemas.openxmlformats.org/officeDocument/2006/relationships/image" Target="../media/image180.png"/></Relationships>
</file>

<file path=ppt/slides/_rels/slide1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160.png"/><Relationship Id="rId7" Type="http://schemas.openxmlformats.org/officeDocument/2006/relationships/image" Target="../media/image164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.png"/><Relationship Id="rId5" Type="http://schemas.openxmlformats.org/officeDocument/2006/relationships/image" Target="../media/image162.png"/><Relationship Id="rId10" Type="http://schemas.openxmlformats.org/officeDocument/2006/relationships/image" Target="../media/image183.png"/><Relationship Id="rId4" Type="http://schemas.openxmlformats.org/officeDocument/2006/relationships/image" Target="../media/image161.png"/><Relationship Id="rId9" Type="http://schemas.openxmlformats.org/officeDocument/2006/relationships/image" Target="../media/image18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160.png"/><Relationship Id="rId7" Type="http://schemas.openxmlformats.org/officeDocument/2006/relationships/image" Target="../media/image184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10" Type="http://schemas.openxmlformats.org/officeDocument/2006/relationships/image" Target="../media/image186.png"/><Relationship Id="rId4" Type="http://schemas.openxmlformats.org/officeDocument/2006/relationships/image" Target="../media/image161.png"/><Relationship Id="rId9" Type="http://schemas.openxmlformats.org/officeDocument/2006/relationships/image" Target="../media/image185.png"/></Relationships>
</file>

<file path=ppt/slides/_rels/slide1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172.png"/><Relationship Id="rId7" Type="http://schemas.openxmlformats.org/officeDocument/2006/relationships/image" Target="../media/image164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10" Type="http://schemas.openxmlformats.org/officeDocument/2006/relationships/image" Target="../media/image188.png"/><Relationship Id="rId4" Type="http://schemas.openxmlformats.org/officeDocument/2006/relationships/image" Target="../media/image161.png"/><Relationship Id="rId9" Type="http://schemas.openxmlformats.org/officeDocument/2006/relationships/image" Target="../media/image187.png"/></Relationships>
</file>

<file path=ppt/slides/_rels/slide1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3" Type="http://schemas.openxmlformats.org/officeDocument/2006/relationships/image" Target="../media/image160.png"/><Relationship Id="rId7" Type="http://schemas.openxmlformats.org/officeDocument/2006/relationships/image" Target="../media/image164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10" Type="http://schemas.openxmlformats.org/officeDocument/2006/relationships/image" Target="../media/image190.png"/><Relationship Id="rId4" Type="http://schemas.openxmlformats.org/officeDocument/2006/relationships/image" Target="../media/image161.png"/><Relationship Id="rId9" Type="http://schemas.openxmlformats.org/officeDocument/2006/relationships/image" Target="../media/image187.png"/></Relationships>
</file>

<file path=ppt/slides/_rels/slide1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160.png"/><Relationship Id="rId7" Type="http://schemas.openxmlformats.org/officeDocument/2006/relationships/image" Target="../media/image164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.png"/><Relationship Id="rId5" Type="http://schemas.openxmlformats.org/officeDocument/2006/relationships/image" Target="../media/image162.png"/><Relationship Id="rId10" Type="http://schemas.openxmlformats.org/officeDocument/2006/relationships/image" Target="../media/image183.png"/><Relationship Id="rId4" Type="http://schemas.openxmlformats.org/officeDocument/2006/relationships/image" Target="../media/image161.png"/><Relationship Id="rId9" Type="http://schemas.openxmlformats.org/officeDocument/2006/relationships/image" Target="../media/image187.png"/></Relationships>
</file>

<file path=ppt/slides/_rels/slide1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160.png"/><Relationship Id="rId7" Type="http://schemas.openxmlformats.org/officeDocument/2006/relationships/image" Target="../media/image164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10" Type="http://schemas.openxmlformats.org/officeDocument/2006/relationships/image" Target="../media/image191.png"/><Relationship Id="rId4" Type="http://schemas.openxmlformats.org/officeDocument/2006/relationships/image" Target="../media/image161.png"/><Relationship Id="rId9" Type="http://schemas.openxmlformats.org/officeDocument/2006/relationships/image" Target="../media/image187.png"/></Relationships>
</file>

<file path=ppt/slides/_rels/slide1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160.png"/><Relationship Id="rId7" Type="http://schemas.openxmlformats.org/officeDocument/2006/relationships/image" Target="../media/image164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10" Type="http://schemas.openxmlformats.org/officeDocument/2006/relationships/image" Target="../media/image191.png"/><Relationship Id="rId4" Type="http://schemas.openxmlformats.org/officeDocument/2006/relationships/image" Target="../media/image161.png"/><Relationship Id="rId9" Type="http://schemas.openxmlformats.org/officeDocument/2006/relationships/image" Target="../media/image19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4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3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6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5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7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49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9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3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3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55.png"/><Relationship Id="rId14" Type="http://schemas.openxmlformats.org/officeDocument/2006/relationships/image" Target="../media/image51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0.png"/><Relationship Id="rId10" Type="http://schemas.openxmlformats.org/officeDocument/2006/relationships/image" Target="../media/image14.png"/><Relationship Id="rId4" Type="http://schemas.openxmlformats.org/officeDocument/2006/relationships/image" Target="../media/image56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57.png"/><Relationship Id="rId15" Type="http://schemas.openxmlformats.org/officeDocument/2006/relationships/image" Target="../media/image5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5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7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49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63.png"/><Relationship Id="rId5" Type="http://schemas.openxmlformats.org/officeDocument/2006/relationships/image" Target="../media/image8.png"/><Relationship Id="rId15" Type="http://schemas.openxmlformats.org/officeDocument/2006/relationships/image" Target="../media/image63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0.png"/><Relationship Id="rId10" Type="http://schemas.openxmlformats.org/officeDocument/2006/relationships/image" Target="../media/image14.png"/><Relationship Id="rId4" Type="http://schemas.openxmlformats.org/officeDocument/2006/relationships/image" Target="../media/image56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5.png"/><Relationship Id="rId10" Type="http://schemas.openxmlformats.org/officeDocument/2006/relationships/image" Target="../media/image6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4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67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8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8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4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8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Bottom Up Parsing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start with the initial LR(0) item (that comes from the initial rule):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-closure</a:t>
                </a:r>
                <a:r>
                  <a:rPr lang="en-US" sz="2800" dirty="0" smtClean="0">
                    <a:latin typeface="+mj-lt"/>
                  </a:rPr>
                  <a:t> of that item, which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6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916562" y="926116"/>
                <a:ext cx="194502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62" y="926116"/>
                <a:ext cx="194502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43" idx="1"/>
          </p:cNvCxnSpPr>
          <p:nvPr/>
        </p:nvCxnSpPr>
        <p:spPr>
          <a:xfrm flipV="1">
            <a:off x="2861591" y="1476621"/>
            <a:ext cx="1516873" cy="4619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ounded Rectangle 42"/>
              <p:cNvSpPr/>
              <p:nvPr/>
            </p:nvSpPr>
            <p:spPr>
              <a:xfrm>
                <a:off x="4378464" y="926115"/>
                <a:ext cx="2068995" cy="1101011"/>
              </a:xfrm>
              <a:prstGeom prst="roundRect">
                <a:avLst/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926115"/>
                <a:ext cx="2068995" cy="110101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3387267" y="129119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ounded Rectangle 32"/>
              <p:cNvSpPr/>
              <p:nvPr/>
            </p:nvSpPr>
            <p:spPr>
              <a:xfrm>
                <a:off x="7482318" y="2216986"/>
                <a:ext cx="2068995" cy="1705117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2216986"/>
                <a:ext cx="2068995" cy="170511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ounded Rectangle 39"/>
              <p:cNvSpPr/>
              <p:nvPr/>
            </p:nvSpPr>
            <p:spPr>
              <a:xfrm>
                <a:off x="7482318" y="926114"/>
                <a:ext cx="2068995" cy="828041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926114"/>
                <a:ext cx="2068995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/>
              <p:cNvSpPr/>
              <p:nvPr/>
            </p:nvSpPr>
            <p:spPr>
              <a:xfrm>
                <a:off x="4378464" y="2456498"/>
                <a:ext cx="2068995" cy="1101011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2456498"/>
                <a:ext cx="2068995" cy="110101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ounded Rectangle 41"/>
              <p:cNvSpPr/>
              <p:nvPr/>
            </p:nvSpPr>
            <p:spPr>
              <a:xfrm>
                <a:off x="4378464" y="4041427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4041427"/>
                <a:ext cx="2068995" cy="8280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7482318" y="4533568"/>
                <a:ext cx="2068995" cy="1101011"/>
              </a:xfrm>
              <a:prstGeom prst="roundRect">
                <a:avLst/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4533568"/>
                <a:ext cx="2068995" cy="110101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921368" y="3490921"/>
                <a:ext cx="1935417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68" y="3490921"/>
                <a:ext cx="1935417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ounded Rectangle 49"/>
              <p:cNvSpPr/>
              <p:nvPr/>
            </p:nvSpPr>
            <p:spPr>
              <a:xfrm>
                <a:off x="921368" y="4835619"/>
                <a:ext cx="1935417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Rounded 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68" y="4835619"/>
                <a:ext cx="1935417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40" idx="2"/>
            <a:endCxn id="33" idx="0"/>
          </p:cNvCxnSpPr>
          <p:nvPr/>
        </p:nvCxnSpPr>
        <p:spPr>
          <a:xfrm>
            <a:off x="8516816" y="1754155"/>
            <a:ext cx="0" cy="462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568534" y="180557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5" name="Straight Arrow Connector 54"/>
          <p:cNvCxnSpPr>
            <a:stCxn id="33" idx="2"/>
            <a:endCxn id="47" idx="0"/>
          </p:cNvCxnSpPr>
          <p:nvPr/>
        </p:nvCxnSpPr>
        <p:spPr>
          <a:xfrm>
            <a:off x="8516816" y="3922103"/>
            <a:ext cx="0" cy="611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568534" y="40449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8" name="Straight Arrow Connector 57"/>
          <p:cNvCxnSpPr>
            <a:stCxn id="47" idx="1"/>
            <a:endCxn id="41" idx="3"/>
          </p:cNvCxnSpPr>
          <p:nvPr/>
        </p:nvCxnSpPr>
        <p:spPr>
          <a:xfrm flipH="1" flipV="1">
            <a:off x="6447459" y="3007004"/>
            <a:ext cx="1034859" cy="2077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43997" y="387283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2" name="Straight Arrow Connector 61"/>
          <p:cNvCxnSpPr>
            <a:stCxn id="43" idx="2"/>
            <a:endCxn id="41" idx="0"/>
          </p:cNvCxnSpPr>
          <p:nvPr/>
        </p:nvCxnSpPr>
        <p:spPr>
          <a:xfrm>
            <a:off x="5412962" y="2027126"/>
            <a:ext cx="0" cy="4293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1" idx="2"/>
            <a:endCxn id="42" idx="0"/>
          </p:cNvCxnSpPr>
          <p:nvPr/>
        </p:nvCxnSpPr>
        <p:spPr>
          <a:xfrm>
            <a:off x="5412962" y="3557509"/>
            <a:ext cx="0" cy="483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40436" y="358011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49261" y="209244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5" name="Curved Connector 34"/>
          <p:cNvCxnSpPr>
            <a:stCxn id="22" idx="0"/>
            <a:endCxn id="40" idx="0"/>
          </p:cNvCxnSpPr>
          <p:nvPr/>
        </p:nvCxnSpPr>
        <p:spPr>
          <a:xfrm rot="5400000" flipH="1" flipV="1">
            <a:off x="5202945" y="-2387754"/>
            <a:ext cx="2" cy="6627739"/>
          </a:xfrm>
          <a:prstGeom prst="curvedConnector3">
            <a:avLst>
              <a:gd name="adj1" fmla="val 1143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029887" y="30975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22" idx="2"/>
            <a:endCxn id="48" idx="0"/>
          </p:cNvCxnSpPr>
          <p:nvPr/>
        </p:nvCxnSpPr>
        <p:spPr>
          <a:xfrm>
            <a:off x="1889077" y="2951018"/>
            <a:ext cx="0" cy="539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22" idx="1"/>
            <a:endCxn id="50" idx="1"/>
          </p:cNvCxnSpPr>
          <p:nvPr/>
        </p:nvCxnSpPr>
        <p:spPr>
          <a:xfrm rot="10800000" flipH="1" flipV="1">
            <a:off x="916562" y="1938566"/>
            <a:ext cx="4806" cy="3311073"/>
          </a:xfrm>
          <a:prstGeom prst="curvedConnector3">
            <a:avLst>
              <a:gd name="adj1" fmla="val -47565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927219" y="300535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3672" y="331537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8" name="Straight Arrow Connector 87"/>
          <p:cNvCxnSpPr>
            <a:stCxn id="41" idx="1"/>
            <a:endCxn id="50" idx="3"/>
          </p:cNvCxnSpPr>
          <p:nvPr/>
        </p:nvCxnSpPr>
        <p:spPr>
          <a:xfrm flipH="1">
            <a:off x="2856785" y="3007004"/>
            <a:ext cx="1521679" cy="22426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328409" y="3518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7" name="Elbow Connector 106"/>
          <p:cNvCxnSpPr>
            <a:stCxn id="33" idx="3"/>
            <a:endCxn id="50" idx="2"/>
          </p:cNvCxnSpPr>
          <p:nvPr/>
        </p:nvCxnSpPr>
        <p:spPr>
          <a:xfrm flipH="1">
            <a:off x="1889077" y="3069545"/>
            <a:ext cx="7662236" cy="2594115"/>
          </a:xfrm>
          <a:prstGeom prst="bentConnector4">
            <a:avLst>
              <a:gd name="adj1" fmla="val -2983"/>
              <a:gd name="adj2" fmla="val 11564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128203" y="56875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7" name="Elbow Connector 116"/>
          <p:cNvCxnSpPr>
            <a:stCxn id="33" idx="3"/>
            <a:endCxn id="48" idx="1"/>
          </p:cNvCxnSpPr>
          <p:nvPr/>
        </p:nvCxnSpPr>
        <p:spPr>
          <a:xfrm flipH="1">
            <a:off x="921368" y="3069545"/>
            <a:ext cx="8629945" cy="835397"/>
          </a:xfrm>
          <a:prstGeom prst="bentConnector5">
            <a:avLst>
              <a:gd name="adj1" fmla="val -2649"/>
              <a:gd name="adj2" fmla="val 427111"/>
              <a:gd name="adj3" fmla="val 1062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980535" y="62235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4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Conflict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conflict occurs when the next token is: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en-US" sz="2800" b="1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But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can be followed </a:t>
                </a:r>
                <a:r>
                  <a:rPr lang="en-US" sz="2800" dirty="0" smtClean="0">
                    <a:latin typeface="+mj-lt"/>
                  </a:rPr>
                  <a:t>only by: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+$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blipFill>
                <a:blip r:embed="rId2"/>
                <a:stretch>
                  <a:fillRect l="-1082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/>
              <p:cNvSpPr/>
              <p:nvPr/>
            </p:nvSpPr>
            <p:spPr>
              <a:xfrm>
                <a:off x="7800393" y="4693298"/>
                <a:ext cx="2967140" cy="1579258"/>
              </a:xfrm>
              <a:prstGeom prst="roundRect">
                <a:avLst/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8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8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8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393" y="4693298"/>
                <a:ext cx="2967140" cy="157925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011115" y="3938473"/>
                <a:ext cx="6096000" cy="224676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3938473"/>
                <a:ext cx="6096000" cy="2246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82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SLR(1)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Same push-down automaton as in LR(0)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But reduce items has a look-ahead set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sz="2800" dirty="0" smtClean="0">
                  <a:solidFill>
                    <a:srgbClr val="C00000"/>
                  </a:solidFill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𝐹𝑜𝑙𝑙𝑜𝑤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082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0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SLR(1)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Solve shift-reduce conflicts using the look-ahead token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𝐹𝑜𝑙𝑙𝑜𝑤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𝑖𝑟𝑠𝑡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 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𝐹𝑜𝑙𝑙𝑜𝑤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apply the </a:t>
                </a:r>
                <a:r>
                  <a:rPr lang="en-US" sz="2800" b="1" dirty="0" smtClean="0">
                    <a:solidFill>
                      <a:srgbClr val="C00000"/>
                    </a:solidFill>
                    <a:latin typeface="+mj-lt"/>
                  </a:rPr>
                  <a:t>reduce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Otherwise, apply the </a:t>
                </a:r>
                <a:r>
                  <a:rPr lang="en-US" sz="2800" b="1" dirty="0" smtClean="0">
                    <a:solidFill>
                      <a:srgbClr val="C00000"/>
                    </a:solidFill>
                    <a:latin typeface="+mj-lt"/>
                  </a:rPr>
                  <a:t>shift</a:t>
                </a:r>
                <a:endParaRPr lang="en-US" sz="2800" b="1" dirty="0" smtClean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082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/>
              <p:cNvSpPr/>
              <p:nvPr/>
            </p:nvSpPr>
            <p:spPr>
              <a:xfrm>
                <a:off x="7800393" y="4693298"/>
                <a:ext cx="2967140" cy="1579258"/>
              </a:xfrm>
              <a:prstGeom prst="roundRect">
                <a:avLst/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sz="28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393" y="4693298"/>
                <a:ext cx="2967140" cy="157925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02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916562" y="926116"/>
                <a:ext cx="194502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62" y="926116"/>
                <a:ext cx="194502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43" idx="1"/>
          </p:cNvCxnSpPr>
          <p:nvPr/>
        </p:nvCxnSpPr>
        <p:spPr>
          <a:xfrm flipV="1">
            <a:off x="2861591" y="1476621"/>
            <a:ext cx="1516873" cy="4619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ounded Rectangle 42"/>
              <p:cNvSpPr/>
              <p:nvPr/>
            </p:nvSpPr>
            <p:spPr>
              <a:xfrm>
                <a:off x="4378464" y="926115"/>
                <a:ext cx="2068995" cy="1101011"/>
              </a:xfrm>
              <a:prstGeom prst="roundRect">
                <a:avLst/>
              </a:prstGeom>
              <a:solidFill>
                <a:srgbClr val="0070C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000" b="0" i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{+$}</m:t>
                      </m:r>
                    </m:oMath>
                  </m:oMathPara>
                </a14:m>
                <a:endParaRPr lang="en-US" sz="2000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926115"/>
                <a:ext cx="2068995" cy="110101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3387267" y="129119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ounded Rectangle 32"/>
              <p:cNvSpPr/>
              <p:nvPr/>
            </p:nvSpPr>
            <p:spPr>
              <a:xfrm>
                <a:off x="7482318" y="2216986"/>
                <a:ext cx="2068995" cy="1705117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2216986"/>
                <a:ext cx="2068995" cy="170511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ounded Rectangle 39"/>
              <p:cNvSpPr/>
              <p:nvPr/>
            </p:nvSpPr>
            <p:spPr>
              <a:xfrm>
                <a:off x="7482318" y="926114"/>
                <a:ext cx="2068995" cy="828041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926114"/>
                <a:ext cx="2068995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/>
              <p:cNvSpPr/>
              <p:nvPr/>
            </p:nvSpPr>
            <p:spPr>
              <a:xfrm>
                <a:off x="4378464" y="2456498"/>
                <a:ext cx="2068995" cy="1101011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2456498"/>
                <a:ext cx="2068995" cy="110101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ounded Rectangle 41"/>
              <p:cNvSpPr/>
              <p:nvPr/>
            </p:nvSpPr>
            <p:spPr>
              <a:xfrm>
                <a:off x="4378464" y="4041427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4041427"/>
                <a:ext cx="2068995" cy="8280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7482318" y="4533568"/>
                <a:ext cx="2068995" cy="1101011"/>
              </a:xfrm>
              <a:prstGeom prst="roundRect">
                <a:avLst/>
              </a:prstGeom>
              <a:solidFill>
                <a:srgbClr val="0070C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{+$}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4533568"/>
                <a:ext cx="2068995" cy="1101011"/>
              </a:xfrm>
              <a:prstGeom prst="roundRect">
                <a:avLst/>
              </a:prstGeom>
              <a:blipFill>
                <a:blip r:embed="rId8"/>
                <a:stretch>
                  <a:fillRect r="-1445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921368" y="3490921"/>
                <a:ext cx="1935417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68" y="3490921"/>
                <a:ext cx="1935417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ounded Rectangle 49"/>
              <p:cNvSpPr/>
              <p:nvPr/>
            </p:nvSpPr>
            <p:spPr>
              <a:xfrm>
                <a:off x="921368" y="4835619"/>
                <a:ext cx="1935417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Rounded 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68" y="4835619"/>
                <a:ext cx="1935417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40" idx="2"/>
            <a:endCxn id="33" idx="0"/>
          </p:cNvCxnSpPr>
          <p:nvPr/>
        </p:nvCxnSpPr>
        <p:spPr>
          <a:xfrm>
            <a:off x="8516816" y="1754155"/>
            <a:ext cx="0" cy="462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568534" y="180557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5" name="Straight Arrow Connector 54"/>
          <p:cNvCxnSpPr>
            <a:stCxn id="33" idx="2"/>
            <a:endCxn id="47" idx="0"/>
          </p:cNvCxnSpPr>
          <p:nvPr/>
        </p:nvCxnSpPr>
        <p:spPr>
          <a:xfrm>
            <a:off x="8516816" y="3922103"/>
            <a:ext cx="0" cy="611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568534" y="40449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8" name="Straight Arrow Connector 57"/>
          <p:cNvCxnSpPr>
            <a:stCxn id="47" idx="1"/>
            <a:endCxn id="41" idx="3"/>
          </p:cNvCxnSpPr>
          <p:nvPr/>
        </p:nvCxnSpPr>
        <p:spPr>
          <a:xfrm flipH="1" flipV="1">
            <a:off x="6447459" y="3007004"/>
            <a:ext cx="1034859" cy="2077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43997" y="387283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2" name="Straight Arrow Connector 61"/>
          <p:cNvCxnSpPr>
            <a:stCxn id="43" idx="2"/>
            <a:endCxn id="41" idx="0"/>
          </p:cNvCxnSpPr>
          <p:nvPr/>
        </p:nvCxnSpPr>
        <p:spPr>
          <a:xfrm>
            <a:off x="5412962" y="2027126"/>
            <a:ext cx="0" cy="4293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1" idx="2"/>
            <a:endCxn id="42" idx="0"/>
          </p:cNvCxnSpPr>
          <p:nvPr/>
        </p:nvCxnSpPr>
        <p:spPr>
          <a:xfrm>
            <a:off x="5412962" y="3557509"/>
            <a:ext cx="0" cy="483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40436" y="358011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49261" y="209244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5" name="Curved Connector 34"/>
          <p:cNvCxnSpPr>
            <a:stCxn id="22" idx="0"/>
            <a:endCxn id="40" idx="0"/>
          </p:cNvCxnSpPr>
          <p:nvPr/>
        </p:nvCxnSpPr>
        <p:spPr>
          <a:xfrm rot="5400000" flipH="1" flipV="1">
            <a:off x="5202945" y="-2387754"/>
            <a:ext cx="2" cy="6627739"/>
          </a:xfrm>
          <a:prstGeom prst="curvedConnector3">
            <a:avLst>
              <a:gd name="adj1" fmla="val 1143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029887" y="30975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22" idx="2"/>
            <a:endCxn id="48" idx="0"/>
          </p:cNvCxnSpPr>
          <p:nvPr/>
        </p:nvCxnSpPr>
        <p:spPr>
          <a:xfrm>
            <a:off x="1889077" y="2951018"/>
            <a:ext cx="0" cy="539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22" idx="1"/>
            <a:endCxn id="50" idx="1"/>
          </p:cNvCxnSpPr>
          <p:nvPr/>
        </p:nvCxnSpPr>
        <p:spPr>
          <a:xfrm rot="10800000" flipH="1" flipV="1">
            <a:off x="916562" y="1938566"/>
            <a:ext cx="4806" cy="3311073"/>
          </a:xfrm>
          <a:prstGeom prst="curvedConnector3">
            <a:avLst>
              <a:gd name="adj1" fmla="val -47565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927219" y="300535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3672" y="331537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8" name="Straight Arrow Connector 87"/>
          <p:cNvCxnSpPr>
            <a:stCxn id="41" idx="1"/>
            <a:endCxn id="50" idx="3"/>
          </p:cNvCxnSpPr>
          <p:nvPr/>
        </p:nvCxnSpPr>
        <p:spPr>
          <a:xfrm flipH="1">
            <a:off x="2856785" y="3007004"/>
            <a:ext cx="1521679" cy="22426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328409" y="3518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7" name="Elbow Connector 106"/>
          <p:cNvCxnSpPr>
            <a:stCxn id="33" idx="3"/>
            <a:endCxn id="50" idx="2"/>
          </p:cNvCxnSpPr>
          <p:nvPr/>
        </p:nvCxnSpPr>
        <p:spPr>
          <a:xfrm flipH="1">
            <a:off x="1889077" y="3069545"/>
            <a:ext cx="7662236" cy="2594115"/>
          </a:xfrm>
          <a:prstGeom prst="bentConnector4">
            <a:avLst>
              <a:gd name="adj1" fmla="val -2983"/>
              <a:gd name="adj2" fmla="val 11564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128203" y="56875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7" name="Elbow Connector 116"/>
          <p:cNvCxnSpPr>
            <a:stCxn id="33" idx="3"/>
            <a:endCxn id="48" idx="1"/>
          </p:cNvCxnSpPr>
          <p:nvPr/>
        </p:nvCxnSpPr>
        <p:spPr>
          <a:xfrm flipH="1">
            <a:off x="921368" y="3069545"/>
            <a:ext cx="8629945" cy="835397"/>
          </a:xfrm>
          <a:prstGeom prst="bentConnector5">
            <a:avLst>
              <a:gd name="adj1" fmla="val -2649"/>
              <a:gd name="adj2" fmla="val 427111"/>
              <a:gd name="adj3" fmla="val 1062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980535" y="62235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66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SLR(1) </a:t>
            </a:r>
            <a:r>
              <a:rPr lang="en-US" sz="4800" dirty="0" smtClean="0">
                <a:latin typeface="+mj-lt"/>
              </a:rPr>
              <a:t>Parsing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𝑐𝑏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What will be the </a:t>
                </a:r>
                <a:r>
                  <a:rPr lang="en-US" sz="2800" b="1" dirty="0" smtClean="0">
                    <a:latin typeface="+mj-lt"/>
                  </a:rPr>
                  <a:t>transition system</a:t>
                </a:r>
                <a:r>
                  <a:rPr lang="en-US" sz="2800" dirty="0" smtClean="0">
                    <a:latin typeface="+mj-lt"/>
                  </a:rPr>
                  <a:t> of the </a:t>
                </a:r>
                <a:r>
                  <a:rPr lang="en-US" sz="2800" dirty="0" smtClean="0">
                    <a:latin typeface="+mj-lt"/>
                  </a:rPr>
                  <a:t>SLR(1) </a:t>
                </a:r>
                <a:r>
                  <a:rPr lang="en-US" sz="2800" dirty="0" smtClean="0">
                    <a:latin typeface="+mj-lt"/>
                  </a:rPr>
                  <a:t>parser for this CFG?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2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914786" y="534232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534232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ounded Rectangle 32"/>
              <p:cNvSpPr/>
              <p:nvPr/>
            </p:nvSpPr>
            <p:spPr>
              <a:xfrm>
                <a:off x="6567918" y="534232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918" y="534232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ounded Rectangle 39"/>
              <p:cNvSpPr/>
              <p:nvPr/>
            </p:nvSpPr>
            <p:spPr>
              <a:xfrm>
                <a:off x="6567917" y="3047976"/>
                <a:ext cx="2068995" cy="828041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917" y="3047976"/>
                <a:ext cx="2068995" cy="82804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/>
              <p:cNvSpPr/>
              <p:nvPr/>
            </p:nvSpPr>
            <p:spPr>
              <a:xfrm>
                <a:off x="945666" y="4170939"/>
                <a:ext cx="2091448" cy="1101011"/>
              </a:xfrm>
              <a:prstGeom prst="roundRect">
                <a:avLst/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6" y="4170939"/>
                <a:ext cx="2091448" cy="110101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ounded Rectangle 41"/>
              <p:cNvSpPr/>
              <p:nvPr/>
            </p:nvSpPr>
            <p:spPr>
              <a:xfrm>
                <a:off x="3827958" y="3047976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58" y="3047976"/>
                <a:ext cx="2068995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913010" y="3047976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10" y="3047976"/>
                <a:ext cx="2156761" cy="8280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>
            <a:stCxn id="22" idx="3"/>
            <a:endCxn id="42" idx="0"/>
          </p:cNvCxnSpPr>
          <p:nvPr/>
        </p:nvCxnSpPr>
        <p:spPr>
          <a:xfrm>
            <a:off x="3067995" y="1546683"/>
            <a:ext cx="1794461" cy="1501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33" idx="3"/>
            <a:endCxn id="33" idx="0"/>
          </p:cNvCxnSpPr>
          <p:nvPr/>
        </p:nvCxnSpPr>
        <p:spPr>
          <a:xfrm flipH="1" flipV="1">
            <a:off x="7602416" y="534232"/>
            <a:ext cx="1034497" cy="852559"/>
          </a:xfrm>
          <a:prstGeom prst="curvedConnector4">
            <a:avLst>
              <a:gd name="adj1" fmla="val -22098"/>
              <a:gd name="adj2" fmla="val 12681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42046" y="2915348"/>
            <a:ext cx="54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8" name="Straight Arrow Connector 37"/>
          <p:cNvCxnSpPr>
            <a:stCxn id="22" idx="3"/>
            <a:endCxn id="33" idx="1"/>
          </p:cNvCxnSpPr>
          <p:nvPr/>
        </p:nvCxnSpPr>
        <p:spPr>
          <a:xfrm flipV="1">
            <a:off x="3067995" y="1386791"/>
            <a:ext cx="3499923" cy="159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9634710" y="3047976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710" y="3047976"/>
                <a:ext cx="2068995" cy="82804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33" idx="3"/>
            <a:endCxn id="44" idx="0"/>
          </p:cNvCxnSpPr>
          <p:nvPr/>
        </p:nvCxnSpPr>
        <p:spPr>
          <a:xfrm>
            <a:off x="8636913" y="1386791"/>
            <a:ext cx="2032295" cy="16611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ounded Rectangle 48"/>
              <p:cNvSpPr/>
              <p:nvPr/>
            </p:nvSpPr>
            <p:spPr>
              <a:xfrm>
                <a:off x="6567917" y="4421598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917" y="4421598"/>
                <a:ext cx="2068995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ounded Rectangle 51"/>
              <p:cNvSpPr/>
              <p:nvPr/>
            </p:nvSpPr>
            <p:spPr>
              <a:xfrm>
                <a:off x="956893" y="5766316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Rounded 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893" y="5766316"/>
                <a:ext cx="2068995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>
            <a:stCxn id="41" idx="2"/>
            <a:endCxn id="52" idx="0"/>
          </p:cNvCxnSpPr>
          <p:nvPr/>
        </p:nvCxnSpPr>
        <p:spPr>
          <a:xfrm>
            <a:off x="1991390" y="5271950"/>
            <a:ext cx="1" cy="494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0" idx="2"/>
            <a:endCxn id="49" idx="0"/>
          </p:cNvCxnSpPr>
          <p:nvPr/>
        </p:nvCxnSpPr>
        <p:spPr>
          <a:xfrm>
            <a:off x="7602415" y="3876017"/>
            <a:ext cx="0" cy="5455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3" idx="2"/>
            <a:endCxn id="40" idx="0"/>
          </p:cNvCxnSpPr>
          <p:nvPr/>
        </p:nvCxnSpPr>
        <p:spPr>
          <a:xfrm flipH="1">
            <a:off x="7602415" y="2239349"/>
            <a:ext cx="1" cy="808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2" idx="2"/>
            <a:endCxn id="48" idx="0"/>
          </p:cNvCxnSpPr>
          <p:nvPr/>
        </p:nvCxnSpPr>
        <p:spPr>
          <a:xfrm>
            <a:off x="1991391" y="2559134"/>
            <a:ext cx="0" cy="4888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3" idx="2"/>
            <a:endCxn id="42" idx="0"/>
          </p:cNvCxnSpPr>
          <p:nvPr/>
        </p:nvCxnSpPr>
        <p:spPr>
          <a:xfrm flipH="1">
            <a:off x="4862456" y="2239349"/>
            <a:ext cx="2739960" cy="808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137288" y="53385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668992" y="23922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876854" y="195456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2" name="Curved Connector 31"/>
          <p:cNvCxnSpPr>
            <a:stCxn id="22" idx="1"/>
            <a:endCxn id="41" idx="1"/>
          </p:cNvCxnSpPr>
          <p:nvPr/>
        </p:nvCxnSpPr>
        <p:spPr>
          <a:xfrm rot="10800000" flipH="1" flipV="1">
            <a:off x="914786" y="1546683"/>
            <a:ext cx="30880" cy="3174762"/>
          </a:xfrm>
          <a:prstGeom prst="curvedConnector3">
            <a:avLst>
              <a:gd name="adj1" fmla="val -7402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24167" y="261892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043118" y="531347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724802" y="106662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75093" y="202701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986406" y="219918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668992" y="38881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914786" y="534232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534232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ounded Rectangle 32"/>
              <p:cNvSpPr/>
              <p:nvPr/>
            </p:nvSpPr>
            <p:spPr>
              <a:xfrm>
                <a:off x="6567918" y="534232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918" y="534232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ounded Rectangle 39"/>
              <p:cNvSpPr/>
              <p:nvPr/>
            </p:nvSpPr>
            <p:spPr>
              <a:xfrm>
                <a:off x="6567917" y="3047976"/>
                <a:ext cx="2068995" cy="828041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917" y="3047976"/>
                <a:ext cx="2068995" cy="82804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/>
              <p:cNvSpPr/>
              <p:nvPr/>
            </p:nvSpPr>
            <p:spPr>
              <a:xfrm>
                <a:off x="945666" y="4170939"/>
                <a:ext cx="2091448" cy="1101011"/>
              </a:xfrm>
              <a:prstGeom prst="roundRect">
                <a:avLst/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6" y="4170939"/>
                <a:ext cx="2091448" cy="1101011"/>
              </a:xfrm>
              <a:prstGeom prst="roundRect">
                <a:avLst/>
              </a:prstGeom>
              <a:blipFill>
                <a:blip r:embed="rId5"/>
                <a:stretch>
                  <a:fillRect b="-5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ounded Rectangle 41"/>
              <p:cNvSpPr/>
              <p:nvPr/>
            </p:nvSpPr>
            <p:spPr>
              <a:xfrm>
                <a:off x="3827958" y="3047976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58" y="3047976"/>
                <a:ext cx="2068995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913010" y="3047976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10" y="3047976"/>
                <a:ext cx="2156761" cy="8280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>
            <a:stCxn id="22" idx="3"/>
            <a:endCxn id="42" idx="0"/>
          </p:cNvCxnSpPr>
          <p:nvPr/>
        </p:nvCxnSpPr>
        <p:spPr>
          <a:xfrm>
            <a:off x="3067995" y="1546683"/>
            <a:ext cx="1794461" cy="1501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33" idx="3"/>
            <a:endCxn id="33" idx="0"/>
          </p:cNvCxnSpPr>
          <p:nvPr/>
        </p:nvCxnSpPr>
        <p:spPr>
          <a:xfrm flipH="1" flipV="1">
            <a:off x="7602416" y="534232"/>
            <a:ext cx="1034497" cy="852559"/>
          </a:xfrm>
          <a:prstGeom prst="curvedConnector4">
            <a:avLst>
              <a:gd name="adj1" fmla="val -22098"/>
              <a:gd name="adj2" fmla="val 12681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42046" y="2915348"/>
            <a:ext cx="54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8" name="Straight Arrow Connector 37"/>
          <p:cNvCxnSpPr>
            <a:stCxn id="22" idx="3"/>
            <a:endCxn id="33" idx="1"/>
          </p:cNvCxnSpPr>
          <p:nvPr/>
        </p:nvCxnSpPr>
        <p:spPr>
          <a:xfrm flipV="1">
            <a:off x="3067995" y="1386791"/>
            <a:ext cx="3499923" cy="159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9634710" y="3047976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710" y="3047976"/>
                <a:ext cx="2068995" cy="82804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33" idx="3"/>
            <a:endCxn id="44" idx="0"/>
          </p:cNvCxnSpPr>
          <p:nvPr/>
        </p:nvCxnSpPr>
        <p:spPr>
          <a:xfrm>
            <a:off x="8636913" y="1386791"/>
            <a:ext cx="2032295" cy="16611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ounded Rectangle 48"/>
              <p:cNvSpPr/>
              <p:nvPr/>
            </p:nvSpPr>
            <p:spPr>
              <a:xfrm>
                <a:off x="6567917" y="4421598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917" y="4421598"/>
                <a:ext cx="2068995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ounded Rectangle 51"/>
              <p:cNvSpPr/>
              <p:nvPr/>
            </p:nvSpPr>
            <p:spPr>
              <a:xfrm>
                <a:off x="956893" y="5766316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Rounded 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893" y="5766316"/>
                <a:ext cx="2068995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>
            <a:stCxn id="41" idx="2"/>
            <a:endCxn id="52" idx="0"/>
          </p:cNvCxnSpPr>
          <p:nvPr/>
        </p:nvCxnSpPr>
        <p:spPr>
          <a:xfrm>
            <a:off x="1991390" y="5271950"/>
            <a:ext cx="1" cy="494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0" idx="2"/>
            <a:endCxn id="49" idx="0"/>
          </p:cNvCxnSpPr>
          <p:nvPr/>
        </p:nvCxnSpPr>
        <p:spPr>
          <a:xfrm>
            <a:off x="7602415" y="3876017"/>
            <a:ext cx="0" cy="5455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3" idx="2"/>
            <a:endCxn id="40" idx="0"/>
          </p:cNvCxnSpPr>
          <p:nvPr/>
        </p:nvCxnSpPr>
        <p:spPr>
          <a:xfrm flipH="1">
            <a:off x="7602415" y="2239349"/>
            <a:ext cx="1" cy="808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2" idx="2"/>
            <a:endCxn id="48" idx="0"/>
          </p:cNvCxnSpPr>
          <p:nvPr/>
        </p:nvCxnSpPr>
        <p:spPr>
          <a:xfrm>
            <a:off x="1991391" y="2559134"/>
            <a:ext cx="0" cy="4888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3" idx="2"/>
            <a:endCxn id="42" idx="0"/>
          </p:cNvCxnSpPr>
          <p:nvPr/>
        </p:nvCxnSpPr>
        <p:spPr>
          <a:xfrm flipH="1">
            <a:off x="4862456" y="2239349"/>
            <a:ext cx="2739960" cy="808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137288" y="53385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668992" y="23922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876854" y="195456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2" name="Curved Connector 31"/>
          <p:cNvCxnSpPr>
            <a:stCxn id="22" idx="1"/>
            <a:endCxn id="41" idx="1"/>
          </p:cNvCxnSpPr>
          <p:nvPr/>
        </p:nvCxnSpPr>
        <p:spPr>
          <a:xfrm rot="10800000" flipH="1" flipV="1">
            <a:off x="914786" y="1546683"/>
            <a:ext cx="30880" cy="3174762"/>
          </a:xfrm>
          <a:prstGeom prst="curvedConnector3">
            <a:avLst>
              <a:gd name="adj1" fmla="val -7402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24167" y="261892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043118" y="531347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724802" y="106662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75093" y="202701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986406" y="219918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668992" y="38881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26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SLR(1) Conflict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conflict occurs when the next token is: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b="1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Relying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𝐹𝑜𝑙𝑙𝑜𝑤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Considers all the occurrences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in </a:t>
                </a:r>
                <a:r>
                  <a:rPr lang="en-US" sz="2800" b="1" dirty="0" smtClean="0">
                    <a:latin typeface="+mj-lt"/>
                  </a:rPr>
                  <a:t>all the states / grammar</a:t>
                </a: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/>
              <p:cNvSpPr/>
              <p:nvPr/>
            </p:nvSpPr>
            <p:spPr>
              <a:xfrm>
                <a:off x="7800393" y="4693298"/>
                <a:ext cx="2967140" cy="1579258"/>
              </a:xfrm>
              <a:prstGeom prst="roundRect">
                <a:avLst/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8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{$}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$}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393" y="4693298"/>
                <a:ext cx="2967140" cy="157925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011115" y="3938473"/>
                <a:ext cx="6096000" cy="224676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𝑐𝑏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𝑎𝑋𝑏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3938473"/>
                <a:ext cx="6096000" cy="2246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51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LR(1)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Maintain items with </a:t>
                </a:r>
                <a:r>
                  <a:rPr lang="en-US" sz="2800" b="1" dirty="0" smtClean="0">
                    <a:latin typeface="+mj-lt"/>
                  </a:rPr>
                  <a:t>more precise </a:t>
                </a:r>
                <a:r>
                  <a:rPr lang="en-US" sz="2800" dirty="0" smtClean="0">
                    <a:latin typeface="+mj-lt"/>
                  </a:rPr>
                  <a:t>look-ahead sets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b="1" dirty="0" smtClean="0">
                    <a:latin typeface="+mj-lt"/>
                  </a:rPr>
                  <a:t>LR(1) </a:t>
                </a:r>
                <a:r>
                  <a:rPr lang="en-US" sz="2800" b="1" dirty="0">
                    <a:latin typeface="+mj-lt"/>
                  </a:rPr>
                  <a:t>item</a:t>
                </a:r>
                <a:r>
                  <a:rPr lang="en-US" sz="2800" dirty="0">
                    <a:latin typeface="+mj-lt"/>
                  </a:rPr>
                  <a:t> is of the form: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>
                    <a:latin typeface="+mj-lt"/>
                  </a:rPr>
                  <a:t>(terminals)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0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5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LR(1) </a:t>
            </a:r>
            <a:r>
              <a:rPr lang="en-US" sz="4800" dirty="0" smtClean="0">
                <a:latin typeface="+mj-lt"/>
              </a:rPr>
              <a:t>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LR(1) </a:t>
                </a:r>
                <a:r>
                  <a:rPr lang="en-US" sz="2800" b="1" dirty="0" smtClean="0">
                    <a:latin typeface="+mj-lt"/>
                  </a:rPr>
                  <a:t>closure set </a:t>
                </a:r>
                <a:r>
                  <a:rPr lang="en-US" sz="2800" dirty="0" smtClean="0">
                    <a:latin typeface="+mj-lt"/>
                  </a:rPr>
                  <a:t>of an </a:t>
                </a:r>
                <a:r>
                  <a:rPr lang="en-US" sz="2800" dirty="0" smtClean="0">
                    <a:latin typeface="+mj-lt"/>
                  </a:rPr>
                  <a:t>LR(1) </a:t>
                </a:r>
                <a:r>
                  <a:rPr lang="en-US" sz="2800" dirty="0" smtClean="0">
                    <a:latin typeface="+mj-lt"/>
                  </a:rPr>
                  <a:t>item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such that: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for each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lvl="2"/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Definition for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not </a:t>
                </a:r>
                <a:r>
                  <a:rPr lang="en-US" sz="2800" dirty="0" err="1" smtClean="0">
                    <a:latin typeface="+mj-lt"/>
                  </a:rPr>
                  <a:t>nullable</a:t>
                </a:r>
                <a:r>
                  <a:rPr lang="en-US" sz="2800" dirty="0">
                    <a:latin typeface="+mj-lt"/>
                  </a:rPr>
                  <a:t>:</a:t>
                </a:r>
                <a:endParaRPr lang="en-US" sz="280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Otherwise: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832092"/>
              </a:xfrm>
              <a:prstGeom prst="rect">
                <a:avLst/>
              </a:prstGeom>
              <a:blipFill>
                <a:blip r:embed="rId2"/>
                <a:stretch>
                  <a:fillRect l="-126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6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LR(1) </a:t>
            </a:r>
            <a:r>
              <a:rPr lang="en-US" sz="4800" dirty="0" smtClean="0">
                <a:latin typeface="+mj-lt"/>
              </a:rPr>
              <a:t>Parsing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𝑐𝑏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What will be the </a:t>
                </a:r>
                <a:r>
                  <a:rPr lang="en-US" sz="2800" b="1" dirty="0" smtClean="0">
                    <a:latin typeface="+mj-lt"/>
                  </a:rPr>
                  <a:t>transition system</a:t>
                </a:r>
                <a:r>
                  <a:rPr lang="en-US" sz="2800" dirty="0" smtClean="0">
                    <a:latin typeface="+mj-lt"/>
                  </a:rPr>
                  <a:t> of the </a:t>
                </a:r>
                <a:r>
                  <a:rPr lang="en-US" sz="2800" dirty="0" smtClean="0">
                    <a:latin typeface="+mj-lt"/>
                  </a:rPr>
                  <a:t>LR(1) </a:t>
                </a:r>
                <a:r>
                  <a:rPr lang="en-US" sz="2800" dirty="0" smtClean="0">
                    <a:latin typeface="+mj-lt"/>
                  </a:rPr>
                  <a:t>parser for this CFG?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01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49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23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13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5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42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5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802828" y="5412499"/>
            <a:ext cx="2073722" cy="435851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38700" y="2567642"/>
            <a:ext cx="5248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+mj-lt"/>
              </a:rPr>
              <a:t>In SLR(1) we had: </a:t>
            </a:r>
            <a:r>
              <a:rPr lang="en-US" sz="4000" b="1" dirty="0" smtClean="0">
                <a:solidFill>
                  <a:srgbClr val="C00000"/>
                </a:solidFill>
                <a:latin typeface="+mj-lt"/>
              </a:rPr>
              <a:t>{b$}</a:t>
            </a:r>
            <a:endParaRPr lang="en-US" sz="40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04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5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93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96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22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19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7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60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7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le 38"/>
              <p:cNvSpPr/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 flipH="1">
            <a:off x="5776583" y="4577080"/>
            <a:ext cx="1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832567" y="4638954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2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7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le 38"/>
              <p:cNvSpPr/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 flipH="1">
            <a:off x="5776583" y="4577080"/>
            <a:ext cx="1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ounded Rectangle 60"/>
              <p:cNvSpPr/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ounded 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832567" y="4638954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8" name="Straight Arrow Connector 107"/>
          <p:cNvCxnSpPr>
            <a:stCxn id="19" idx="3"/>
            <a:endCxn id="61" idx="1"/>
          </p:cNvCxnSpPr>
          <p:nvPr/>
        </p:nvCxnSpPr>
        <p:spPr>
          <a:xfrm flipV="1">
            <a:off x="6811080" y="624643"/>
            <a:ext cx="1536028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900721" y="16086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35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5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7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20" idx="1"/>
          </p:cNvCxnSpPr>
          <p:nvPr/>
        </p:nvCxnSpPr>
        <p:spPr>
          <a:xfrm>
            <a:off x="6811080" y="2374417"/>
            <a:ext cx="1539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le 38"/>
              <p:cNvSpPr/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9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 flipH="1">
            <a:off x="5776583" y="4577080"/>
            <a:ext cx="1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ounded Rectangle 60"/>
              <p:cNvSpPr/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ounded 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57422" y="183736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832567" y="4638954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8" name="Straight Arrow Connector 107"/>
          <p:cNvCxnSpPr>
            <a:stCxn id="19" idx="3"/>
            <a:endCxn id="61" idx="1"/>
          </p:cNvCxnSpPr>
          <p:nvPr/>
        </p:nvCxnSpPr>
        <p:spPr>
          <a:xfrm flipV="1">
            <a:off x="6811080" y="624643"/>
            <a:ext cx="1536028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900721" y="16086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1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5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7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20" idx="1"/>
          </p:cNvCxnSpPr>
          <p:nvPr/>
        </p:nvCxnSpPr>
        <p:spPr>
          <a:xfrm>
            <a:off x="6811080" y="2374417"/>
            <a:ext cx="1539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le 38"/>
              <p:cNvSpPr/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9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 flipH="1">
            <a:off x="5776583" y="4577080"/>
            <a:ext cx="1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ounded Rectangle 60"/>
              <p:cNvSpPr/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ounded 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57422" y="183736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832567" y="4638954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950936" y="16239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5" name="Straight Arrow Connector 104"/>
          <p:cNvCxnSpPr>
            <a:stCxn id="20" idx="1"/>
            <a:endCxn id="53" idx="3"/>
          </p:cNvCxnSpPr>
          <p:nvPr/>
        </p:nvCxnSpPr>
        <p:spPr>
          <a:xfrm flipH="1" flipV="1">
            <a:off x="6811080" y="624643"/>
            <a:ext cx="1539584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9" idx="3"/>
            <a:endCxn id="61" idx="1"/>
          </p:cNvCxnSpPr>
          <p:nvPr/>
        </p:nvCxnSpPr>
        <p:spPr>
          <a:xfrm flipV="1">
            <a:off x="6811080" y="624643"/>
            <a:ext cx="1536028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900721" y="16086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7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5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7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20" idx="1"/>
          </p:cNvCxnSpPr>
          <p:nvPr/>
        </p:nvCxnSpPr>
        <p:spPr>
          <a:xfrm>
            <a:off x="6811080" y="2374417"/>
            <a:ext cx="1539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le 38"/>
              <p:cNvSpPr/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9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 flipH="1">
            <a:off x="5776583" y="4577080"/>
            <a:ext cx="1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ounded Rectangle 60"/>
              <p:cNvSpPr/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ounded 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>
            <a:stCxn id="20" idx="0"/>
            <a:endCxn id="61" idx="2"/>
          </p:cNvCxnSpPr>
          <p:nvPr/>
        </p:nvCxnSpPr>
        <p:spPr>
          <a:xfrm flipH="1" flipV="1">
            <a:off x="9383383" y="1038663"/>
            <a:ext cx="1779" cy="483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57422" y="183736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832567" y="4638954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950936" y="16239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5" name="Straight Arrow Connector 104"/>
          <p:cNvCxnSpPr>
            <a:stCxn id="20" idx="1"/>
            <a:endCxn id="53" idx="3"/>
          </p:cNvCxnSpPr>
          <p:nvPr/>
        </p:nvCxnSpPr>
        <p:spPr>
          <a:xfrm flipH="1" flipV="1">
            <a:off x="6811080" y="624643"/>
            <a:ext cx="1539584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9" idx="3"/>
            <a:endCxn id="61" idx="1"/>
          </p:cNvCxnSpPr>
          <p:nvPr/>
        </p:nvCxnSpPr>
        <p:spPr>
          <a:xfrm flipV="1">
            <a:off x="6811080" y="624643"/>
            <a:ext cx="1536028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900721" y="16086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069290" y="99414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85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5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7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20" idx="1"/>
          </p:cNvCxnSpPr>
          <p:nvPr/>
        </p:nvCxnSpPr>
        <p:spPr>
          <a:xfrm>
            <a:off x="6811080" y="2374417"/>
            <a:ext cx="1539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le 38"/>
              <p:cNvSpPr/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9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 flipH="1">
            <a:off x="5776583" y="4577080"/>
            <a:ext cx="1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ounded Rectangle 60"/>
              <p:cNvSpPr/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ounded 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>
            <a:stCxn id="20" idx="0"/>
            <a:endCxn id="61" idx="2"/>
          </p:cNvCxnSpPr>
          <p:nvPr/>
        </p:nvCxnSpPr>
        <p:spPr>
          <a:xfrm flipH="1" flipV="1">
            <a:off x="9383383" y="1038663"/>
            <a:ext cx="1779" cy="483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57422" y="183736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832567" y="4638954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069290" y="99414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950936" y="16239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5" name="Straight Arrow Connector 104"/>
          <p:cNvCxnSpPr>
            <a:stCxn id="20" idx="1"/>
            <a:endCxn id="53" idx="3"/>
          </p:cNvCxnSpPr>
          <p:nvPr/>
        </p:nvCxnSpPr>
        <p:spPr>
          <a:xfrm flipH="1" flipV="1">
            <a:off x="6811080" y="624643"/>
            <a:ext cx="1539584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9" idx="3"/>
            <a:endCxn id="61" idx="1"/>
          </p:cNvCxnSpPr>
          <p:nvPr/>
        </p:nvCxnSpPr>
        <p:spPr>
          <a:xfrm flipV="1">
            <a:off x="6811080" y="624643"/>
            <a:ext cx="1536028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900721" y="16086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3" name="Curved Connector 112"/>
          <p:cNvCxnSpPr>
            <a:stCxn id="20" idx="3"/>
            <a:endCxn id="20" idx="0"/>
          </p:cNvCxnSpPr>
          <p:nvPr/>
        </p:nvCxnSpPr>
        <p:spPr>
          <a:xfrm flipH="1" flipV="1">
            <a:off x="9385162" y="1521858"/>
            <a:ext cx="1034497" cy="852559"/>
          </a:xfrm>
          <a:prstGeom prst="curvedConnector4">
            <a:avLst>
              <a:gd name="adj1" fmla="val -68999"/>
              <a:gd name="adj2" fmla="val 1322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1193403" y="154802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86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5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7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20" idx="1"/>
          </p:cNvCxnSpPr>
          <p:nvPr/>
        </p:nvCxnSpPr>
        <p:spPr>
          <a:xfrm>
            <a:off x="6811080" y="2374417"/>
            <a:ext cx="1539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le 38"/>
              <p:cNvSpPr/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9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 flipH="1">
            <a:off x="5776583" y="4577080"/>
            <a:ext cx="1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8350662" y="3833621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2" y="3833621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10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20" idx="2"/>
            <a:endCxn id="44" idx="0"/>
          </p:cNvCxnSpPr>
          <p:nvPr/>
        </p:nvCxnSpPr>
        <p:spPr>
          <a:xfrm flipH="1">
            <a:off x="9385160" y="3226975"/>
            <a:ext cx="2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ounded Rectangle 60"/>
              <p:cNvSpPr/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ounded 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>
            <a:stCxn id="20" idx="0"/>
            <a:endCxn id="61" idx="2"/>
          </p:cNvCxnSpPr>
          <p:nvPr/>
        </p:nvCxnSpPr>
        <p:spPr>
          <a:xfrm flipH="1" flipV="1">
            <a:off x="9383383" y="1038663"/>
            <a:ext cx="1779" cy="483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57422" y="183736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832567" y="4638954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436888" y="331107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069290" y="99414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950936" y="16239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5" name="Straight Arrow Connector 104"/>
          <p:cNvCxnSpPr>
            <a:stCxn id="20" idx="1"/>
            <a:endCxn id="53" idx="3"/>
          </p:cNvCxnSpPr>
          <p:nvPr/>
        </p:nvCxnSpPr>
        <p:spPr>
          <a:xfrm flipH="1" flipV="1">
            <a:off x="6811080" y="624643"/>
            <a:ext cx="1539584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9" idx="3"/>
            <a:endCxn id="61" idx="1"/>
          </p:cNvCxnSpPr>
          <p:nvPr/>
        </p:nvCxnSpPr>
        <p:spPr>
          <a:xfrm flipV="1">
            <a:off x="6811080" y="624643"/>
            <a:ext cx="1536028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900721" y="16086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3" name="Curved Connector 112"/>
          <p:cNvCxnSpPr>
            <a:stCxn id="20" idx="3"/>
            <a:endCxn id="20" idx="0"/>
          </p:cNvCxnSpPr>
          <p:nvPr/>
        </p:nvCxnSpPr>
        <p:spPr>
          <a:xfrm flipH="1" flipV="1">
            <a:off x="9385162" y="1521858"/>
            <a:ext cx="1034497" cy="852559"/>
          </a:xfrm>
          <a:prstGeom prst="curvedConnector4">
            <a:avLst>
              <a:gd name="adj1" fmla="val -68999"/>
              <a:gd name="adj2" fmla="val 1322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1193403" y="154802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8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5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7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20" idx="1"/>
          </p:cNvCxnSpPr>
          <p:nvPr/>
        </p:nvCxnSpPr>
        <p:spPr>
          <a:xfrm>
            <a:off x="6811080" y="2374417"/>
            <a:ext cx="1539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le 38"/>
              <p:cNvSpPr/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9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 flipH="1">
            <a:off x="5776583" y="4577080"/>
            <a:ext cx="1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8350662" y="3833621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2" y="3833621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10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20" idx="2"/>
            <a:endCxn id="44" idx="0"/>
          </p:cNvCxnSpPr>
          <p:nvPr/>
        </p:nvCxnSpPr>
        <p:spPr>
          <a:xfrm flipH="1">
            <a:off x="9385160" y="3226975"/>
            <a:ext cx="2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2"/>
            <a:endCxn id="52" idx="0"/>
          </p:cNvCxnSpPr>
          <p:nvPr/>
        </p:nvCxnSpPr>
        <p:spPr>
          <a:xfrm>
            <a:off x="9385160" y="4577080"/>
            <a:ext cx="0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ounded Rectangle 51"/>
              <p:cNvSpPr/>
              <p:nvPr/>
            </p:nvSpPr>
            <p:spPr>
              <a:xfrm>
                <a:off x="8350662" y="5084828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Rounded 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2" y="5084828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11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ounded Rectangle 60"/>
              <p:cNvSpPr/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ounded 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>
            <a:stCxn id="20" idx="0"/>
            <a:endCxn id="61" idx="2"/>
          </p:cNvCxnSpPr>
          <p:nvPr/>
        </p:nvCxnSpPr>
        <p:spPr>
          <a:xfrm flipH="1" flipV="1">
            <a:off x="9383383" y="1038663"/>
            <a:ext cx="1779" cy="483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57422" y="183736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832567" y="4638954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436888" y="331107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443285" y="4606063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069290" y="99414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950936" y="16239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5" name="Straight Arrow Connector 104"/>
          <p:cNvCxnSpPr>
            <a:stCxn id="20" idx="1"/>
            <a:endCxn id="53" idx="3"/>
          </p:cNvCxnSpPr>
          <p:nvPr/>
        </p:nvCxnSpPr>
        <p:spPr>
          <a:xfrm flipH="1" flipV="1">
            <a:off x="6811080" y="624643"/>
            <a:ext cx="1539584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9" idx="3"/>
            <a:endCxn id="61" idx="1"/>
          </p:cNvCxnSpPr>
          <p:nvPr/>
        </p:nvCxnSpPr>
        <p:spPr>
          <a:xfrm flipV="1">
            <a:off x="6811080" y="624643"/>
            <a:ext cx="1536028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900721" y="16086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3" name="Curved Connector 112"/>
          <p:cNvCxnSpPr>
            <a:stCxn id="20" idx="3"/>
            <a:endCxn id="20" idx="0"/>
          </p:cNvCxnSpPr>
          <p:nvPr/>
        </p:nvCxnSpPr>
        <p:spPr>
          <a:xfrm flipH="1" flipV="1">
            <a:off x="9385162" y="1521858"/>
            <a:ext cx="1034497" cy="852559"/>
          </a:xfrm>
          <a:prstGeom prst="curvedConnector4">
            <a:avLst>
              <a:gd name="adj1" fmla="val -68999"/>
              <a:gd name="adj2" fmla="val 1322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1193403" y="154802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71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Resolving Conflicts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</a:t>
                </a:r>
                <a:r>
                  <a:rPr lang="en-US" sz="2800" b="1" dirty="0">
                    <a:latin typeface="+mj-lt"/>
                  </a:rPr>
                  <a:t>transition system</a:t>
                </a:r>
                <a:r>
                  <a:rPr lang="en-US" sz="2800" dirty="0">
                    <a:latin typeface="+mj-lt"/>
                  </a:rPr>
                  <a:t> of the SLR(1) parser for this CFG?</a:t>
                </a:r>
              </a:p>
              <a:p>
                <a:pPr lvl="1"/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8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0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2"/>
            <a:endCxn id="48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5" name="Straight Arrow Connector 54"/>
          <p:cNvCxnSpPr>
            <a:stCxn id="35" idx="1"/>
            <a:endCxn id="48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9" name="Curved Connector 68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60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Resolving Conflicts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will affect associativity?</a:t>
            </a:r>
            <a:endParaRPr lang="en-US" sz="2800" b="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/>
              <p:cNvSpPr/>
              <p:nvPr/>
            </p:nvSpPr>
            <p:spPr>
              <a:xfrm>
                <a:off x="7595303" y="4724400"/>
                <a:ext cx="3244147" cy="1536052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8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303" y="4724400"/>
                <a:ext cx="3244147" cy="1536052"/>
              </a:xfrm>
              <a:prstGeom prst="roundRect">
                <a:avLst>
                  <a:gd name="adj" fmla="val 11222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04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Resolving Conflicts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will affect associativity?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Shift: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 smtClean="0">
                <a:latin typeface="+mj-lt"/>
              </a:rPr>
              <a:t>Right associative</a:t>
            </a:r>
          </a:p>
          <a:p>
            <a:r>
              <a:rPr lang="en-US" sz="2800" dirty="0" smtClean="0">
                <a:latin typeface="+mj-lt"/>
              </a:rPr>
              <a:t>Reduce: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 smtClean="0">
                <a:latin typeface="+mj-lt"/>
              </a:rPr>
              <a:t>Left associative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/>
              <p:cNvSpPr/>
              <p:nvPr/>
            </p:nvSpPr>
            <p:spPr>
              <a:xfrm>
                <a:off x="7595303" y="4724400"/>
                <a:ext cx="3244147" cy="1536052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8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303" y="4724400"/>
                <a:ext cx="3244147" cy="1536052"/>
              </a:xfrm>
              <a:prstGeom prst="roundRect">
                <a:avLst>
                  <a:gd name="adj" fmla="val 11222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27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Resolving Conflicts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When resolving using the </a:t>
            </a:r>
            <a:r>
              <a:rPr lang="en-US" sz="2800" b="1" dirty="0" smtClean="0">
                <a:latin typeface="+mj-lt"/>
              </a:rPr>
              <a:t>reduce</a:t>
            </a:r>
            <a:r>
              <a:rPr lang="en-US" sz="2800" dirty="0" smtClean="0">
                <a:latin typeface="+mj-lt"/>
              </a:rPr>
              <a:t> item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associative </a:t>
            </a:r>
            <a:endParaRPr lang="en-US" sz="2800" b="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912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Curved Connector 38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92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2" name="Curved Connector 41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89606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4" name="Curved Connector 43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cxnSp>
        <p:nvCxnSpPr>
          <p:cNvPr id="52" name="Straight Arrow Connector 51"/>
          <p:cNvCxnSpPr>
            <a:stCxn id="47" idx="4"/>
            <a:endCxn id="49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41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Curved Connector 45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cxnSp>
        <p:nvCxnSpPr>
          <p:cNvPr id="56" name="Straight Arrow Connector 55"/>
          <p:cNvCxnSpPr>
            <a:stCxn id="49" idx="4"/>
            <a:endCxn id="52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823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9" name="Curved Connector 48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59" name="Oval 58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3" name="Straight Arrow Connector 62"/>
          <p:cNvCxnSpPr>
            <a:stCxn id="53" idx="4"/>
            <a:endCxn id="58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167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8" name="Curved Connector 57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9104200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69" name="Oval 68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0" name="Straight Arrow Connector 69"/>
          <p:cNvCxnSpPr>
            <a:stCxn id="64" idx="4"/>
            <a:endCxn id="68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5" idx="4"/>
            <a:endCxn id="69" idx="0"/>
          </p:cNvCxnSpPr>
          <p:nvPr/>
        </p:nvCxnSpPr>
        <p:spPr>
          <a:xfrm>
            <a:off x="9483646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93646" y="4896876"/>
            <a:ext cx="157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+mj-lt"/>
              </a:rPr>
              <a:t>reduce</a:t>
            </a:r>
            <a:endParaRPr lang="en-US" sz="40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771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5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9" name="Curved Connector 58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8089510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9104200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7" name="Straight Arrow Connector 66"/>
          <p:cNvCxnSpPr>
            <a:stCxn id="64" idx="5"/>
            <a:endCxn id="66" idx="1"/>
          </p:cNvCxnSpPr>
          <p:nvPr/>
        </p:nvCxnSpPr>
        <p:spPr>
          <a:xfrm>
            <a:off x="8737265" y="2903297"/>
            <a:ext cx="478072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3"/>
            <a:endCxn id="65" idx="7"/>
          </p:cNvCxnSpPr>
          <p:nvPr/>
        </p:nvCxnSpPr>
        <p:spPr>
          <a:xfrm flipH="1">
            <a:off x="7718496" y="2903297"/>
            <a:ext cx="482151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70" name="Oval 69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1" name="Straight Arrow Connector 70"/>
          <p:cNvCxnSpPr>
            <a:stCxn id="65" idx="4"/>
            <a:endCxn id="69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6" idx="4"/>
            <a:endCxn id="70" idx="0"/>
          </p:cNvCxnSpPr>
          <p:nvPr/>
        </p:nvCxnSpPr>
        <p:spPr>
          <a:xfrm>
            <a:off x="9483646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5" name="Straight Arrow Connector 74"/>
          <p:cNvCxnSpPr>
            <a:stCxn id="64" idx="4"/>
            <a:endCxn id="73" idx="0"/>
          </p:cNvCxnSpPr>
          <p:nvPr/>
        </p:nvCxnSpPr>
        <p:spPr>
          <a:xfrm>
            <a:off x="8468956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02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75" name="Curved Connector 74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8089510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9104200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2" name="Straight Arrow Connector 81"/>
          <p:cNvCxnSpPr>
            <a:stCxn id="78" idx="5"/>
            <a:endCxn id="80" idx="1"/>
          </p:cNvCxnSpPr>
          <p:nvPr/>
        </p:nvCxnSpPr>
        <p:spPr>
          <a:xfrm>
            <a:off x="8737265" y="2903297"/>
            <a:ext cx="478072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8" idx="3"/>
            <a:endCxn id="79" idx="7"/>
          </p:cNvCxnSpPr>
          <p:nvPr/>
        </p:nvCxnSpPr>
        <p:spPr>
          <a:xfrm flipH="1">
            <a:off x="7718496" y="2903297"/>
            <a:ext cx="482151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86" name="Oval 85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7" name="Straight Arrow Connector 86"/>
          <p:cNvCxnSpPr>
            <a:stCxn id="79" idx="4"/>
            <a:endCxn id="85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0" idx="4"/>
            <a:endCxn id="86" idx="0"/>
          </p:cNvCxnSpPr>
          <p:nvPr/>
        </p:nvCxnSpPr>
        <p:spPr>
          <a:xfrm>
            <a:off x="9483646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1" name="Straight Arrow Connector 90"/>
          <p:cNvCxnSpPr>
            <a:stCxn id="78" idx="4"/>
            <a:endCxn id="89" idx="0"/>
          </p:cNvCxnSpPr>
          <p:nvPr/>
        </p:nvCxnSpPr>
        <p:spPr>
          <a:xfrm>
            <a:off x="8468956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8" name="Curved Connector 107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8089510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9104200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4" name="Straight Arrow Connector 113"/>
          <p:cNvCxnSpPr>
            <a:stCxn id="110" idx="5"/>
            <a:endCxn id="113" idx="1"/>
          </p:cNvCxnSpPr>
          <p:nvPr/>
        </p:nvCxnSpPr>
        <p:spPr>
          <a:xfrm>
            <a:off x="8737265" y="2903297"/>
            <a:ext cx="478072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10" idx="3"/>
            <a:endCxn id="112" idx="7"/>
          </p:cNvCxnSpPr>
          <p:nvPr/>
        </p:nvCxnSpPr>
        <p:spPr>
          <a:xfrm flipH="1">
            <a:off x="7718496" y="2903297"/>
            <a:ext cx="482151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11097692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118" name="Oval 117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9" name="Straight Arrow Connector 118"/>
          <p:cNvCxnSpPr>
            <a:stCxn id="112" idx="4"/>
            <a:endCxn id="117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3" idx="4"/>
            <a:endCxn id="118" idx="0"/>
          </p:cNvCxnSpPr>
          <p:nvPr/>
        </p:nvCxnSpPr>
        <p:spPr>
          <a:xfrm>
            <a:off x="9483646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4" name="Straight Arrow Connector 123"/>
          <p:cNvCxnSpPr>
            <a:stCxn id="110" idx="4"/>
            <a:endCxn id="122" idx="0"/>
          </p:cNvCxnSpPr>
          <p:nvPr/>
        </p:nvCxnSpPr>
        <p:spPr>
          <a:xfrm>
            <a:off x="8468956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9" name="Curved Connector 108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8089510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11097692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9104200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7" name="Straight Arrow Connector 136"/>
          <p:cNvCxnSpPr>
            <a:stCxn id="131" idx="5"/>
            <a:endCxn id="134" idx="1"/>
          </p:cNvCxnSpPr>
          <p:nvPr/>
        </p:nvCxnSpPr>
        <p:spPr>
          <a:xfrm>
            <a:off x="8737265" y="2903297"/>
            <a:ext cx="478072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31" idx="3"/>
            <a:endCxn id="133" idx="7"/>
          </p:cNvCxnSpPr>
          <p:nvPr/>
        </p:nvCxnSpPr>
        <p:spPr>
          <a:xfrm flipH="1">
            <a:off x="7718496" y="2903297"/>
            <a:ext cx="482151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11097692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141" name="Oval 140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42" name="Straight Arrow Connector 141"/>
          <p:cNvCxnSpPr>
            <a:stCxn id="133" idx="4"/>
            <a:endCxn id="140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34" idx="4"/>
            <a:endCxn id="141" idx="0"/>
          </p:cNvCxnSpPr>
          <p:nvPr/>
        </p:nvCxnSpPr>
        <p:spPr>
          <a:xfrm>
            <a:off x="9483646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32" idx="4"/>
            <a:endCxn id="139" idx="0"/>
          </p:cNvCxnSpPr>
          <p:nvPr/>
        </p:nvCxnSpPr>
        <p:spPr>
          <a:xfrm>
            <a:off x="11477138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47" name="Straight Arrow Connector 146"/>
          <p:cNvCxnSpPr>
            <a:stCxn id="131" idx="4"/>
            <a:endCxn id="145" idx="0"/>
          </p:cNvCxnSpPr>
          <p:nvPr/>
        </p:nvCxnSpPr>
        <p:spPr>
          <a:xfrm>
            <a:off x="8468956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1193646" y="4887351"/>
            <a:ext cx="157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+mj-lt"/>
              </a:rPr>
              <a:t>reduce</a:t>
            </a:r>
            <a:endParaRPr lang="en-US" sz="40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305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4" name="Curved Connector 93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9270113" y="1381538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8089510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11097692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9104200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1" name="Straight Arrow Connector 100"/>
          <p:cNvCxnSpPr>
            <a:stCxn id="96" idx="3"/>
            <a:endCxn id="97" idx="7"/>
          </p:cNvCxnSpPr>
          <p:nvPr/>
        </p:nvCxnSpPr>
        <p:spPr>
          <a:xfrm flipH="1">
            <a:off x="8737265" y="1951128"/>
            <a:ext cx="643985" cy="480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6" idx="5"/>
            <a:endCxn id="98" idx="1"/>
          </p:cNvCxnSpPr>
          <p:nvPr/>
        </p:nvCxnSpPr>
        <p:spPr>
          <a:xfrm>
            <a:off x="9917868" y="1951128"/>
            <a:ext cx="1290961" cy="480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7" idx="5"/>
            <a:endCxn id="100" idx="1"/>
          </p:cNvCxnSpPr>
          <p:nvPr/>
        </p:nvCxnSpPr>
        <p:spPr>
          <a:xfrm>
            <a:off x="8737265" y="2903297"/>
            <a:ext cx="478072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7" idx="3"/>
            <a:endCxn id="99" idx="7"/>
          </p:cNvCxnSpPr>
          <p:nvPr/>
        </p:nvCxnSpPr>
        <p:spPr>
          <a:xfrm flipH="1">
            <a:off x="7718496" y="2903297"/>
            <a:ext cx="482151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11097692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107" name="Oval 106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8" name="Straight Arrow Connector 107"/>
          <p:cNvCxnSpPr>
            <a:stCxn id="99" idx="4"/>
            <a:endCxn id="106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0" idx="4"/>
            <a:endCxn id="107" idx="0"/>
          </p:cNvCxnSpPr>
          <p:nvPr/>
        </p:nvCxnSpPr>
        <p:spPr>
          <a:xfrm>
            <a:off x="9483646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8" idx="4"/>
            <a:endCxn id="105" idx="0"/>
          </p:cNvCxnSpPr>
          <p:nvPr/>
        </p:nvCxnSpPr>
        <p:spPr>
          <a:xfrm>
            <a:off x="11477138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3" name="Straight Arrow Connector 112"/>
          <p:cNvCxnSpPr>
            <a:stCxn id="97" idx="4"/>
            <a:endCxn id="111" idx="0"/>
          </p:cNvCxnSpPr>
          <p:nvPr/>
        </p:nvCxnSpPr>
        <p:spPr>
          <a:xfrm>
            <a:off x="8468956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96" idx="4"/>
            <a:endCxn id="112" idx="0"/>
          </p:cNvCxnSpPr>
          <p:nvPr/>
        </p:nvCxnSpPr>
        <p:spPr>
          <a:xfrm>
            <a:off x="9649559" y="2048854"/>
            <a:ext cx="821728" cy="23305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9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9270113" y="1381538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8089510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1097692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04200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2" name="Straight Arrow Connector 51"/>
          <p:cNvCxnSpPr>
            <a:stCxn id="2" idx="3"/>
            <a:endCxn id="44" idx="7"/>
          </p:cNvCxnSpPr>
          <p:nvPr/>
        </p:nvCxnSpPr>
        <p:spPr>
          <a:xfrm flipH="1">
            <a:off x="8737265" y="1951128"/>
            <a:ext cx="643985" cy="480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" idx="5"/>
            <a:endCxn id="46" idx="1"/>
          </p:cNvCxnSpPr>
          <p:nvPr/>
        </p:nvCxnSpPr>
        <p:spPr>
          <a:xfrm>
            <a:off x="9917868" y="1951128"/>
            <a:ext cx="1290961" cy="480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4" idx="5"/>
            <a:endCxn id="49" idx="1"/>
          </p:cNvCxnSpPr>
          <p:nvPr/>
        </p:nvCxnSpPr>
        <p:spPr>
          <a:xfrm>
            <a:off x="8737265" y="2903297"/>
            <a:ext cx="478072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3"/>
            <a:endCxn id="47" idx="7"/>
          </p:cNvCxnSpPr>
          <p:nvPr/>
        </p:nvCxnSpPr>
        <p:spPr>
          <a:xfrm flipH="1">
            <a:off x="7718496" y="2903297"/>
            <a:ext cx="482151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1097692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69" name="Oval 68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4" name="Straight Arrow Connector 93"/>
          <p:cNvCxnSpPr>
            <a:stCxn id="47" idx="4"/>
            <a:endCxn id="68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9" idx="4"/>
            <a:endCxn id="69" idx="0"/>
          </p:cNvCxnSpPr>
          <p:nvPr/>
        </p:nvCxnSpPr>
        <p:spPr>
          <a:xfrm>
            <a:off x="9483646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46" idx="4"/>
            <a:endCxn id="67" idx="0"/>
          </p:cNvCxnSpPr>
          <p:nvPr/>
        </p:nvCxnSpPr>
        <p:spPr>
          <a:xfrm>
            <a:off x="11477138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5" name="Straight Arrow Connector 104"/>
          <p:cNvCxnSpPr>
            <a:stCxn id="44" idx="4"/>
            <a:endCxn id="103" idx="0"/>
          </p:cNvCxnSpPr>
          <p:nvPr/>
        </p:nvCxnSpPr>
        <p:spPr>
          <a:xfrm>
            <a:off x="8468956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2" idx="4"/>
            <a:endCxn id="104" idx="0"/>
          </p:cNvCxnSpPr>
          <p:nvPr/>
        </p:nvCxnSpPr>
        <p:spPr>
          <a:xfrm>
            <a:off x="9649559" y="2048854"/>
            <a:ext cx="821728" cy="23305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9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Resolving Conflicts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When resolving using the </a:t>
            </a:r>
            <a:r>
              <a:rPr lang="en-US" sz="2800" b="1" dirty="0" smtClean="0">
                <a:latin typeface="+mj-lt"/>
              </a:rPr>
              <a:t>shift</a:t>
            </a:r>
            <a:r>
              <a:rPr lang="en-US" sz="2800" dirty="0" smtClean="0">
                <a:latin typeface="+mj-lt"/>
              </a:rPr>
              <a:t> item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Right associative </a:t>
            </a:r>
            <a:endParaRPr lang="en-US" sz="2800" b="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84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2"/>
            <a:endCxn id="48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5" name="Straight Arrow Connector 54"/>
          <p:cNvCxnSpPr>
            <a:stCxn id="35" idx="1"/>
            <a:endCxn id="48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7" name="Curved Connector 16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22" name="Curved Connector 21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94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22" name="Curved Connector 21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67024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7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22" name="Curved Connector 21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cxnSp>
        <p:nvCxnSpPr>
          <p:cNvPr id="37" name="Straight Arrow Connector 36"/>
          <p:cNvCxnSpPr>
            <a:stCxn id="35" idx="4"/>
            <a:endCxn id="36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76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1" name="Curved Connector 30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cxnSp>
        <p:nvCxnSpPr>
          <p:cNvPr id="43" name="Straight Arrow Connector 42"/>
          <p:cNvCxnSpPr>
            <a:stCxn id="36" idx="4"/>
            <a:endCxn id="37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45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1" name="Curved Connector 30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43" name="Oval 42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5" name="Straight Arrow Connector 44"/>
          <p:cNvCxnSpPr>
            <a:stCxn id="36" idx="4"/>
            <a:endCxn id="40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844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" name="Curved Connector 2"/>
          <p:cNvCxnSpPr>
            <a:stCxn id="26" idx="3"/>
            <a:endCxn id="25" idx="3"/>
          </p:cNvCxnSpPr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39" name="Oval 38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2" name="Straight Arrow Connector 41"/>
          <p:cNvCxnSpPr>
            <a:stCxn id="35" idx="4"/>
            <a:endCxn id="37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4"/>
            <a:endCxn id="39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2061" y="4887351"/>
            <a:ext cx="157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+mj-lt"/>
              </a:rPr>
              <a:t>shift</a:t>
            </a:r>
            <a:endParaRPr lang="en-US" sz="40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030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" name="Curved Connector 2"/>
          <p:cNvCxnSpPr>
            <a:stCxn id="26" idx="3"/>
            <a:endCxn id="25" idx="3"/>
          </p:cNvCxnSpPr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42" name="Oval 41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3" name="Straight Arrow Connector 42"/>
          <p:cNvCxnSpPr>
            <a:stCxn id="35" idx="4"/>
            <a:endCxn id="39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4"/>
            <a:endCxn id="42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742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" name="Curved Connector 2"/>
          <p:cNvCxnSpPr>
            <a:stCxn id="26" idx="3"/>
            <a:endCxn id="25" idx="3"/>
          </p:cNvCxnSpPr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50" name="Oval 49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1" name="Straight Arrow Connector 50"/>
          <p:cNvCxnSpPr>
            <a:stCxn id="46" idx="4"/>
            <a:endCxn id="49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7" idx="4"/>
            <a:endCxn id="50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509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" name="Curved Connector 2"/>
          <p:cNvCxnSpPr>
            <a:stCxn id="26" idx="3"/>
            <a:endCxn id="25" idx="3"/>
          </p:cNvCxnSpPr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56" name="Oval 55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7" name="Straight Arrow Connector 56"/>
          <p:cNvCxnSpPr>
            <a:stCxn id="51" idx="4"/>
            <a:endCxn id="55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4"/>
            <a:endCxn id="56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11088587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6" name="Straight Arrow Connector 65"/>
          <p:cNvCxnSpPr>
            <a:stCxn id="64" idx="4"/>
            <a:endCxn id="54" idx="0"/>
          </p:cNvCxnSpPr>
          <p:nvPr/>
        </p:nvCxnSpPr>
        <p:spPr>
          <a:xfrm>
            <a:off x="11468033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93646" y="4887351"/>
            <a:ext cx="157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+mj-lt"/>
              </a:rPr>
              <a:t>reduce</a:t>
            </a:r>
            <a:endParaRPr lang="en-US" sz="40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528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" name="Curved Connector 2"/>
          <p:cNvCxnSpPr>
            <a:stCxn id="26" idx="3"/>
            <a:endCxn id="25" idx="3"/>
          </p:cNvCxnSpPr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10091841" y="2305389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0" name="Straight Arrow Connector 59"/>
          <p:cNvCxnSpPr>
            <a:stCxn id="55" idx="3"/>
            <a:endCxn id="57" idx="7"/>
          </p:cNvCxnSpPr>
          <p:nvPr/>
        </p:nvCxnSpPr>
        <p:spPr>
          <a:xfrm flipH="1">
            <a:off x="9751955" y="2874979"/>
            <a:ext cx="451023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65" name="Oval 64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6" name="Straight Arrow Connector 65"/>
          <p:cNvCxnSpPr>
            <a:stCxn id="56" idx="4"/>
            <a:endCxn id="64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4"/>
            <a:endCxn id="65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5" idx="5"/>
            <a:endCxn id="72" idx="1"/>
          </p:cNvCxnSpPr>
          <p:nvPr/>
        </p:nvCxnSpPr>
        <p:spPr>
          <a:xfrm>
            <a:off x="10739596" y="2874979"/>
            <a:ext cx="460128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11088587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3" name="Straight Arrow Connector 72"/>
          <p:cNvCxnSpPr>
            <a:stCxn id="55" idx="4"/>
            <a:endCxn id="70" idx="0"/>
          </p:cNvCxnSpPr>
          <p:nvPr/>
        </p:nvCxnSpPr>
        <p:spPr>
          <a:xfrm>
            <a:off x="10471287" y="2972705"/>
            <a:ext cx="0" cy="1406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2" idx="4"/>
            <a:endCxn id="63" idx="0"/>
          </p:cNvCxnSpPr>
          <p:nvPr/>
        </p:nvCxnSpPr>
        <p:spPr>
          <a:xfrm>
            <a:off x="11468033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193646" y="4887351"/>
            <a:ext cx="157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+mj-lt"/>
              </a:rPr>
              <a:t>reduce</a:t>
            </a:r>
            <a:endParaRPr lang="en-US" sz="40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921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" name="Curved Connector 2"/>
          <p:cNvCxnSpPr>
            <a:stCxn id="26" idx="3"/>
            <a:endCxn id="25" idx="3"/>
          </p:cNvCxnSpPr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8724754" y="139136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0091841" y="2305389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9" name="Straight Arrow Connector 78"/>
          <p:cNvCxnSpPr>
            <a:stCxn id="75" idx="3"/>
            <a:endCxn id="77" idx="7"/>
          </p:cNvCxnSpPr>
          <p:nvPr/>
        </p:nvCxnSpPr>
        <p:spPr>
          <a:xfrm flipH="1">
            <a:off x="7718496" y="1960957"/>
            <a:ext cx="1117395" cy="12503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5" idx="5"/>
            <a:endCxn id="76" idx="1"/>
          </p:cNvCxnSpPr>
          <p:nvPr/>
        </p:nvCxnSpPr>
        <p:spPr>
          <a:xfrm>
            <a:off x="9372509" y="1960957"/>
            <a:ext cx="830469" cy="4421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6" idx="3"/>
            <a:endCxn id="78" idx="7"/>
          </p:cNvCxnSpPr>
          <p:nvPr/>
        </p:nvCxnSpPr>
        <p:spPr>
          <a:xfrm flipH="1">
            <a:off x="9751955" y="2874979"/>
            <a:ext cx="451023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84" name="Oval 83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5" name="Straight Arrow Connector 84"/>
          <p:cNvCxnSpPr>
            <a:stCxn id="77" idx="4"/>
            <a:endCxn id="83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4"/>
            <a:endCxn id="84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6" idx="5"/>
            <a:endCxn id="91" idx="1"/>
          </p:cNvCxnSpPr>
          <p:nvPr/>
        </p:nvCxnSpPr>
        <p:spPr>
          <a:xfrm>
            <a:off x="10739596" y="2874979"/>
            <a:ext cx="460128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0" name="Straight Arrow Connector 89"/>
          <p:cNvCxnSpPr>
            <a:stCxn id="75" idx="4"/>
            <a:endCxn id="88" idx="0"/>
          </p:cNvCxnSpPr>
          <p:nvPr/>
        </p:nvCxnSpPr>
        <p:spPr>
          <a:xfrm flipH="1">
            <a:off x="8468956" y="2058683"/>
            <a:ext cx="635244" cy="2320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11088587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2" name="Straight Arrow Connector 91"/>
          <p:cNvCxnSpPr>
            <a:stCxn id="76" idx="4"/>
            <a:endCxn id="89" idx="0"/>
          </p:cNvCxnSpPr>
          <p:nvPr/>
        </p:nvCxnSpPr>
        <p:spPr>
          <a:xfrm>
            <a:off x="10471287" y="2972705"/>
            <a:ext cx="0" cy="1406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1" idx="4"/>
            <a:endCxn id="82" idx="0"/>
          </p:cNvCxnSpPr>
          <p:nvPr/>
        </p:nvCxnSpPr>
        <p:spPr>
          <a:xfrm>
            <a:off x="11468033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70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" name="Curved Connector 2"/>
          <p:cNvCxnSpPr>
            <a:stCxn id="26" idx="3"/>
            <a:endCxn id="25" idx="3"/>
          </p:cNvCxnSpPr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724754" y="139136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091841" y="2305389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0" name="Straight Arrow Connector 39"/>
          <p:cNvCxnSpPr>
            <a:stCxn id="22" idx="3"/>
            <a:endCxn id="37" idx="7"/>
          </p:cNvCxnSpPr>
          <p:nvPr/>
        </p:nvCxnSpPr>
        <p:spPr>
          <a:xfrm flipH="1">
            <a:off x="7718496" y="1960957"/>
            <a:ext cx="1117395" cy="12503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2" idx="5"/>
            <a:endCxn id="36" idx="1"/>
          </p:cNvCxnSpPr>
          <p:nvPr/>
        </p:nvCxnSpPr>
        <p:spPr>
          <a:xfrm>
            <a:off x="9372509" y="1960957"/>
            <a:ext cx="830469" cy="4421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6" idx="3"/>
            <a:endCxn id="39" idx="7"/>
          </p:cNvCxnSpPr>
          <p:nvPr/>
        </p:nvCxnSpPr>
        <p:spPr>
          <a:xfrm flipH="1">
            <a:off x="9751955" y="2874979"/>
            <a:ext cx="451023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46" name="Oval 45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7" name="Straight Arrow Connector 46"/>
          <p:cNvCxnSpPr>
            <a:stCxn id="37" idx="4"/>
            <a:endCxn id="45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9" idx="4"/>
            <a:endCxn id="46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6" idx="5"/>
            <a:endCxn id="54" idx="1"/>
          </p:cNvCxnSpPr>
          <p:nvPr/>
        </p:nvCxnSpPr>
        <p:spPr>
          <a:xfrm>
            <a:off x="10739596" y="2874979"/>
            <a:ext cx="460128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2" name="Straight Arrow Connector 51"/>
          <p:cNvCxnSpPr>
            <a:stCxn id="22" idx="4"/>
            <a:endCxn id="50" idx="0"/>
          </p:cNvCxnSpPr>
          <p:nvPr/>
        </p:nvCxnSpPr>
        <p:spPr>
          <a:xfrm flipH="1">
            <a:off x="8468956" y="2058683"/>
            <a:ext cx="635244" cy="2320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1088587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5" name="Straight Arrow Connector 54"/>
          <p:cNvCxnSpPr>
            <a:stCxn id="36" idx="4"/>
            <a:endCxn id="51" idx="0"/>
          </p:cNvCxnSpPr>
          <p:nvPr/>
        </p:nvCxnSpPr>
        <p:spPr>
          <a:xfrm>
            <a:off x="10471287" y="2972705"/>
            <a:ext cx="0" cy="1406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4" idx="4"/>
            <a:endCxn id="44" idx="0"/>
          </p:cNvCxnSpPr>
          <p:nvPr/>
        </p:nvCxnSpPr>
        <p:spPr>
          <a:xfrm>
            <a:off x="11468033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31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5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Resolving Conflicts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</a:t>
                </a:r>
                <a:r>
                  <a:rPr lang="en-US" sz="2800" b="1" dirty="0">
                    <a:latin typeface="+mj-lt"/>
                  </a:rPr>
                  <a:t>transition system</a:t>
                </a:r>
                <a:r>
                  <a:rPr lang="en-US" sz="2800" dirty="0">
                    <a:latin typeface="+mj-lt"/>
                  </a:rPr>
                  <a:t> of the SLR(1) parser for this CFG?</a:t>
                </a:r>
              </a:p>
              <a:p>
                <a:pPr lvl="1"/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4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93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Resolving Conflicts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When having a shift/reduce conflict</a:t>
                </a:r>
                <a:r>
                  <a:rPr lang="en-US" sz="2800" dirty="0" smtClean="0">
                    <a:latin typeface="+mj-lt"/>
                  </a:rPr>
                  <a:t>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has higher precedence, </a:t>
                </a:r>
                <a:r>
                  <a:rPr lang="en-US" sz="2800" b="1" dirty="0" smtClean="0">
                    <a:solidFill>
                      <a:srgbClr val="C00000"/>
                    </a:solidFill>
                    <a:latin typeface="+mj-lt"/>
                  </a:rPr>
                  <a:t>reduce</a:t>
                </a:r>
              </a:p>
              <a:p>
                <a:r>
                  <a:rPr lang="en-US" sz="28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has higher precedence, </a:t>
                </a:r>
                <a:r>
                  <a:rPr lang="en-US" sz="2800" b="1" dirty="0" smtClean="0">
                    <a:solidFill>
                      <a:srgbClr val="C00000"/>
                    </a:solidFill>
                    <a:latin typeface="+mj-lt"/>
                  </a:rPr>
                  <a:t>shift</a:t>
                </a:r>
                <a:endParaRPr lang="en-US" sz="2800" b="1" dirty="0">
                  <a:solidFill>
                    <a:srgbClr val="C00000"/>
                  </a:solidFill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79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Resolving Conflicts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In our case: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Assuming that multiplication has higher precedence: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Resolve by </a:t>
                </a:r>
                <a:r>
                  <a:rPr lang="en-US" sz="2800" b="1" dirty="0" smtClean="0">
                    <a:solidFill>
                      <a:srgbClr val="C00000"/>
                    </a:solidFill>
                    <a:latin typeface="+mj-lt"/>
                  </a:rPr>
                  <a:t>Shift</a:t>
                </a:r>
                <a:endParaRPr lang="en-US" sz="2800" b="1" dirty="0">
                  <a:solidFill>
                    <a:srgbClr val="C00000"/>
                  </a:solidFill>
                  <a:latin typeface="+mj-lt"/>
                </a:endParaRPr>
              </a:p>
              <a:p>
                <a:endParaRPr lang="en-US" sz="2800" b="1" dirty="0" smtClean="0">
                  <a:solidFill>
                    <a:srgbClr val="C00000"/>
                  </a:solidFill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8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47961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cxnSp>
        <p:nvCxnSpPr>
          <p:cNvPr id="41" name="Straight Arrow Connector 40"/>
          <p:cNvCxnSpPr>
            <a:stCxn id="33" idx="4"/>
            <a:endCxn id="40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12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cxnSp>
        <p:nvCxnSpPr>
          <p:cNvPr id="42" name="Straight Arrow Connector 41"/>
          <p:cNvCxnSpPr>
            <a:stCxn id="33" idx="4"/>
            <a:endCxn id="40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648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42" name="Oval 41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Straight Arrow Connector 43"/>
          <p:cNvCxnSpPr>
            <a:stCxn id="33" idx="4"/>
            <a:endCxn id="41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159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42" name="Oval 41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Straight Arrow Connector 43"/>
          <p:cNvCxnSpPr>
            <a:stCxn id="33" idx="4"/>
            <a:endCxn id="41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4"/>
            <a:endCxn id="42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347475" y="293248"/>
            <a:ext cx="157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+mj-lt"/>
              </a:rPr>
              <a:t>shift</a:t>
            </a:r>
            <a:endParaRPr lang="en-US" sz="40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068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44" name="Oval 43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4"/>
            <a:endCxn id="44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546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44" name="Oval 43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4"/>
            <a:endCxn id="44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56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47" name="Oval 46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9" name="Straight Arrow Connector 48"/>
          <p:cNvCxnSpPr>
            <a:stCxn id="40" idx="4"/>
            <a:endCxn id="46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1" idx="4"/>
            <a:endCxn id="47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1088587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9" name="Straight Arrow Connector 58"/>
          <p:cNvCxnSpPr>
            <a:stCxn id="57" idx="4"/>
            <a:endCxn id="44" idx="0"/>
          </p:cNvCxnSpPr>
          <p:nvPr/>
        </p:nvCxnSpPr>
        <p:spPr>
          <a:xfrm>
            <a:off x="11468033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347475" y="293248"/>
            <a:ext cx="157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+mj-lt"/>
              </a:rPr>
              <a:t>reduce</a:t>
            </a:r>
            <a:endParaRPr lang="en-US" sz="40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304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091841" y="2305389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7" name="Straight Arrow Connector 46"/>
          <p:cNvCxnSpPr>
            <a:stCxn id="40" idx="3"/>
            <a:endCxn id="42" idx="7"/>
          </p:cNvCxnSpPr>
          <p:nvPr/>
        </p:nvCxnSpPr>
        <p:spPr>
          <a:xfrm flipH="1">
            <a:off x="9751955" y="2874979"/>
            <a:ext cx="451023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53" name="Oval 52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5" name="Straight Arrow Connector 54"/>
          <p:cNvCxnSpPr>
            <a:stCxn id="41" idx="4"/>
            <a:endCxn id="52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4"/>
            <a:endCxn id="53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5"/>
            <a:endCxn id="63" idx="1"/>
          </p:cNvCxnSpPr>
          <p:nvPr/>
        </p:nvCxnSpPr>
        <p:spPr>
          <a:xfrm>
            <a:off x="10739596" y="2874979"/>
            <a:ext cx="460128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1088587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4" name="Straight Arrow Connector 63"/>
          <p:cNvCxnSpPr>
            <a:stCxn id="40" idx="4"/>
            <a:endCxn id="59" idx="0"/>
          </p:cNvCxnSpPr>
          <p:nvPr/>
        </p:nvCxnSpPr>
        <p:spPr>
          <a:xfrm>
            <a:off x="10471287" y="2972705"/>
            <a:ext cx="0" cy="1406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4"/>
            <a:endCxn id="49" idx="0"/>
          </p:cNvCxnSpPr>
          <p:nvPr/>
        </p:nvCxnSpPr>
        <p:spPr>
          <a:xfrm>
            <a:off x="11468033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347475" y="293248"/>
            <a:ext cx="157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+mj-lt"/>
              </a:rPr>
              <a:t>reduce</a:t>
            </a:r>
            <a:endParaRPr lang="en-US" sz="40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969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724754" y="139136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091841" y="2305389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Straight Arrow Connector 43"/>
          <p:cNvCxnSpPr>
            <a:stCxn id="33" idx="3"/>
            <a:endCxn id="41" idx="7"/>
          </p:cNvCxnSpPr>
          <p:nvPr/>
        </p:nvCxnSpPr>
        <p:spPr>
          <a:xfrm flipH="1">
            <a:off x="7718496" y="1960957"/>
            <a:ext cx="1117395" cy="12503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5"/>
            <a:endCxn id="40" idx="1"/>
          </p:cNvCxnSpPr>
          <p:nvPr/>
        </p:nvCxnSpPr>
        <p:spPr>
          <a:xfrm>
            <a:off x="9372509" y="1960957"/>
            <a:ext cx="830469" cy="4421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3"/>
            <a:endCxn id="42" idx="7"/>
          </p:cNvCxnSpPr>
          <p:nvPr/>
        </p:nvCxnSpPr>
        <p:spPr>
          <a:xfrm flipH="1">
            <a:off x="9751955" y="2874979"/>
            <a:ext cx="451023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53" name="Oval 52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5" name="Straight Arrow Connector 54"/>
          <p:cNvCxnSpPr>
            <a:stCxn id="41" idx="4"/>
            <a:endCxn id="52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4"/>
            <a:endCxn id="53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5"/>
            <a:endCxn id="63" idx="1"/>
          </p:cNvCxnSpPr>
          <p:nvPr/>
        </p:nvCxnSpPr>
        <p:spPr>
          <a:xfrm>
            <a:off x="10739596" y="2874979"/>
            <a:ext cx="460128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2" name="Straight Arrow Connector 61"/>
          <p:cNvCxnSpPr>
            <a:stCxn id="33" idx="4"/>
            <a:endCxn id="58" idx="0"/>
          </p:cNvCxnSpPr>
          <p:nvPr/>
        </p:nvCxnSpPr>
        <p:spPr>
          <a:xfrm flipH="1">
            <a:off x="8468956" y="2058683"/>
            <a:ext cx="635244" cy="2320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1088587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4" name="Straight Arrow Connector 63"/>
          <p:cNvCxnSpPr>
            <a:stCxn id="40" idx="4"/>
            <a:endCxn id="59" idx="0"/>
          </p:cNvCxnSpPr>
          <p:nvPr/>
        </p:nvCxnSpPr>
        <p:spPr>
          <a:xfrm>
            <a:off x="10471287" y="2972705"/>
            <a:ext cx="0" cy="1406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4"/>
            <a:endCxn id="49" idx="0"/>
          </p:cNvCxnSpPr>
          <p:nvPr/>
        </p:nvCxnSpPr>
        <p:spPr>
          <a:xfrm>
            <a:off x="11468033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66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724754" y="139136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091841" y="2305389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Straight Arrow Connector 43"/>
          <p:cNvCxnSpPr>
            <a:stCxn id="33" idx="3"/>
            <a:endCxn id="41" idx="7"/>
          </p:cNvCxnSpPr>
          <p:nvPr/>
        </p:nvCxnSpPr>
        <p:spPr>
          <a:xfrm flipH="1">
            <a:off x="7718496" y="1960957"/>
            <a:ext cx="1117395" cy="12503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5"/>
            <a:endCxn id="40" idx="1"/>
          </p:cNvCxnSpPr>
          <p:nvPr/>
        </p:nvCxnSpPr>
        <p:spPr>
          <a:xfrm>
            <a:off x="9372509" y="1960957"/>
            <a:ext cx="830469" cy="4421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3"/>
            <a:endCxn id="42" idx="7"/>
          </p:cNvCxnSpPr>
          <p:nvPr/>
        </p:nvCxnSpPr>
        <p:spPr>
          <a:xfrm flipH="1">
            <a:off x="9751955" y="2874979"/>
            <a:ext cx="451023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53" name="Oval 52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5" name="Straight Arrow Connector 54"/>
          <p:cNvCxnSpPr>
            <a:stCxn id="41" idx="4"/>
            <a:endCxn id="52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4"/>
            <a:endCxn id="53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5"/>
            <a:endCxn id="63" idx="1"/>
          </p:cNvCxnSpPr>
          <p:nvPr/>
        </p:nvCxnSpPr>
        <p:spPr>
          <a:xfrm>
            <a:off x="10739596" y="2874979"/>
            <a:ext cx="460128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2" name="Straight Arrow Connector 61"/>
          <p:cNvCxnSpPr>
            <a:stCxn id="33" idx="4"/>
            <a:endCxn id="58" idx="0"/>
          </p:cNvCxnSpPr>
          <p:nvPr/>
        </p:nvCxnSpPr>
        <p:spPr>
          <a:xfrm flipH="1">
            <a:off x="8468956" y="2058683"/>
            <a:ext cx="635244" cy="2320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1088587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4" name="Straight Arrow Connector 63"/>
          <p:cNvCxnSpPr>
            <a:stCxn id="40" idx="4"/>
            <a:endCxn id="59" idx="0"/>
          </p:cNvCxnSpPr>
          <p:nvPr/>
        </p:nvCxnSpPr>
        <p:spPr>
          <a:xfrm>
            <a:off x="10471287" y="2972705"/>
            <a:ext cx="0" cy="1406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4"/>
            <a:endCxn id="49" idx="0"/>
          </p:cNvCxnSpPr>
          <p:nvPr/>
        </p:nvCxnSpPr>
        <p:spPr>
          <a:xfrm>
            <a:off x="11468033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16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Which is a reduce state.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3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75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the derivation tree from the 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First build the children, then connect to the 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handle left recursion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Which is common in real-world grammars</a:t>
            </a: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2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3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0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1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blipFill>
                <a:blip r:embed="rId2"/>
                <a:stretch>
                  <a:fillRect l="-126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91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0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35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6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</a:t>
                </a:r>
                <a:r>
                  <a:rPr lang="en-US" sz="2800" dirty="0">
                    <a:latin typeface="+mj-lt"/>
                  </a:rPr>
                  <a:t>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95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b="1" dirty="0" smtClean="0">
                    <a:latin typeface="+mj-lt"/>
                  </a:rPr>
                  <a:t>LR(0) item</a:t>
                </a:r>
                <a:r>
                  <a:rPr lang="en-US" sz="2800" dirty="0" smtClean="0">
                    <a:latin typeface="+mj-lt"/>
                  </a:rPr>
                  <a:t> is of the form: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dot</a:t>
                </a:r>
                <a:r>
                  <a:rPr lang="en-US" sz="2800" dirty="0" smtClean="0">
                    <a:latin typeface="+mj-lt"/>
                  </a:rPr>
                  <a:t> gives us the current location (a local view).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5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1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3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Which 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0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4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9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</a:t>
                </a:r>
                <a:r>
                  <a:rPr lang="en-US" sz="2800" dirty="0">
                    <a:latin typeface="+mj-lt"/>
                  </a:rPr>
                  <a:t>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9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LR(0) item with the dot at the end is called </a:t>
                </a:r>
                <a:r>
                  <a:rPr lang="en-US" sz="2800" b="1" dirty="0" smtClean="0">
                    <a:latin typeface="+mj-lt"/>
                  </a:rPr>
                  <a:t>reduce</a:t>
                </a:r>
                <a:r>
                  <a:rPr lang="en-US" sz="2800" dirty="0" smtClean="0">
                    <a:latin typeface="+mj-lt"/>
                  </a:rPr>
                  <a:t> 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Otherwise, it’s a </a:t>
                </a:r>
                <a:r>
                  <a:rPr lang="en-US" sz="2800" b="1" dirty="0" smtClean="0">
                    <a:latin typeface="+mj-lt"/>
                  </a:rPr>
                  <a:t>shift </a:t>
                </a:r>
                <a:r>
                  <a:rPr lang="en-US" sz="2800" dirty="0" smtClean="0">
                    <a:latin typeface="+mj-lt"/>
                  </a:rPr>
                  <a:t>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79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1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blipFill>
                <a:blip r:embed="rId2"/>
                <a:stretch>
                  <a:fillRect l="-126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3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9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3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5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LR(0) closure set </a:t>
                </a:r>
                <a:r>
                  <a:rPr lang="en-US" sz="2800" dirty="0" smtClean="0">
                    <a:latin typeface="+mj-lt"/>
                  </a:rPr>
                  <a:t>of an LR(0) item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such that: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for each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$.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which is a reduce state.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91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Parser: Running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happen with the following input: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=7;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=3}$</m:t>
                    </m:r>
                  </m:oMath>
                </a14:m>
                <a:endParaRPr lang="en-US" sz="2800" dirty="0"/>
              </a:p>
              <a:p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26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97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1852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0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5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𝑰𝑵𝑻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0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5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7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example, given the following CFG: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closure set of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07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95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0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3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3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97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𝑰𝑵𝑻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2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8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9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8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What will be the </a:t>
                </a:r>
                <a:r>
                  <a:rPr lang="en-US" sz="2800" b="1" dirty="0" smtClean="0">
                    <a:latin typeface="+mj-lt"/>
                  </a:rPr>
                  <a:t>transition system</a:t>
                </a:r>
                <a:r>
                  <a:rPr lang="en-US" sz="2800" dirty="0" smtClean="0">
                    <a:latin typeface="+mj-lt"/>
                  </a:rPr>
                  <a:t> of the LR(0) parser for this CFG?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4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$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46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22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 with CUP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Given </a:t>
            </a:r>
            <a:r>
              <a:rPr lang="en-US" sz="2800" dirty="0">
                <a:latin typeface="+mj-lt"/>
              </a:rPr>
              <a:t>a user-specified grammar, generates </a:t>
            </a:r>
            <a:r>
              <a:rPr lang="en-US" sz="2800" dirty="0" smtClean="0">
                <a:latin typeface="+mj-lt"/>
              </a:rPr>
              <a:t>an LALR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Works with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, which provides the parsed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 tools: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Bison (for C)</a:t>
            </a:r>
          </a:p>
        </p:txBody>
      </p:sp>
    </p:spTree>
    <p:extLst>
      <p:ext uri="{BB962C8B-B14F-4D97-AF65-F5344CB8AC3E}">
        <p14:creationId xmlns:p14="http://schemas.microsoft.com/office/powerpoint/2010/main" val="18178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CUP/</a:t>
            </a:r>
            <a:r>
              <a:rPr lang="en-US" sz="4800" dirty="0" err="1">
                <a:latin typeface="+mj-lt"/>
              </a:rPr>
              <a:t>J</a:t>
            </a:r>
            <a:r>
              <a:rPr lang="en-US" sz="4800" dirty="0" err="1" smtClean="0">
                <a:latin typeface="+mj-lt"/>
              </a:rPr>
              <a:t>Flex</a:t>
            </a:r>
            <a:r>
              <a:rPr lang="en-US" sz="4800" dirty="0" smtClean="0">
                <a:latin typeface="+mj-lt"/>
              </a:rPr>
              <a:t> Workflow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361900" y="1816632"/>
            <a:ext cx="1771995" cy="1393371"/>
          </a:xfrm>
          <a:prstGeom prst="roundRect">
            <a:avLst/>
          </a:prstGeom>
          <a:solidFill>
            <a:srgbClr val="92D05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ysClr val="windowText" lastClr="000000"/>
                </a:solidFill>
                <a:latin typeface="+mj-lt"/>
              </a:rPr>
              <a:t>JFlex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 Spec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(*.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+mj-lt"/>
              </a:rPr>
              <a:t>lex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1965875" y="3411562"/>
            <a:ext cx="479121" cy="2457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254122" y="1816631"/>
            <a:ext cx="1771995" cy="1393371"/>
          </a:xfrm>
          <a:prstGeom prst="roundRect">
            <a:avLst/>
          </a:prstGeom>
          <a:solidFill>
            <a:srgbClr val="92D05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CUP Spec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(*.cup)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61901" y="3870272"/>
            <a:ext cx="1771995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Lexer.java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81628" y="3870271"/>
            <a:ext cx="2053652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Tokens.java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4962" y="3870272"/>
            <a:ext cx="2053652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Parser.java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1" name="Right Arrow 10"/>
          <p:cNvSpPr/>
          <p:nvPr/>
        </p:nvSpPr>
        <p:spPr>
          <a:xfrm rot="7633122">
            <a:off x="5256978" y="3411561"/>
            <a:ext cx="479121" cy="2457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987993">
            <a:off x="6470250" y="3397743"/>
            <a:ext cx="479121" cy="2457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8" idx="2"/>
            <a:endCxn id="9" idx="2"/>
          </p:cNvCxnSpPr>
          <p:nvPr/>
        </p:nvCxnSpPr>
        <p:spPr>
          <a:xfrm rot="5400000" flipH="1" flipV="1">
            <a:off x="3578175" y="3933365"/>
            <a:ext cx="1" cy="2660555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9" idx="2"/>
          </p:cNvCxnSpPr>
          <p:nvPr/>
        </p:nvCxnSpPr>
        <p:spPr>
          <a:xfrm rot="5400000" flipH="1">
            <a:off x="6140120" y="4031976"/>
            <a:ext cx="1" cy="2463334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2"/>
            <a:endCxn id="8" idx="2"/>
          </p:cNvCxnSpPr>
          <p:nvPr/>
        </p:nvCxnSpPr>
        <p:spPr>
          <a:xfrm rot="5400000">
            <a:off x="4809844" y="2701699"/>
            <a:ext cx="12700" cy="5123889"/>
          </a:xfrm>
          <a:prstGeom prst="curvedConnector3">
            <a:avLst>
              <a:gd name="adj1" fmla="val 6381835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931036" y="3870272"/>
            <a:ext cx="2053652" cy="1393371"/>
          </a:xfrm>
          <a:prstGeom prst="roundRect">
            <a:avLst/>
          </a:prstGeom>
          <a:solidFill>
            <a:schemeClr val="bg2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AST.java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62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Format</a:t>
            </a:r>
            <a:endParaRPr lang="en-US" sz="4800" dirty="0">
              <a:latin typeface="+mj-lt"/>
            </a:endParaRPr>
          </a:p>
        </p:txBody>
      </p:sp>
      <p:sp>
        <p:nvSpPr>
          <p:cNvPr id="6" name="Right Brace 5"/>
          <p:cNvSpPr/>
          <p:nvPr/>
        </p:nvSpPr>
        <p:spPr>
          <a:xfrm rot="10800000">
            <a:off x="3031229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 useBgFill="1">
        <p:nvSpPr>
          <p:cNvPr id="7" name="Rounded Rectangle 6"/>
          <p:cNvSpPr/>
          <p:nvPr/>
        </p:nvSpPr>
        <p:spPr>
          <a:xfrm>
            <a:off x="3527308" y="1658784"/>
            <a:ext cx="2856342" cy="5023263"/>
          </a:xfrm>
          <a:prstGeom prst="roundRect">
            <a:avLst>
              <a:gd name="adj" fmla="val 149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arser code {: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	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:}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scan with {: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	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:}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terminal …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non terminal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tart with …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&lt;derivation rules…&gt;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ight Brace 7"/>
          <p:cNvSpPr/>
          <p:nvPr/>
        </p:nvSpPr>
        <p:spPr>
          <a:xfrm rot="10800000">
            <a:off x="3031228" y="3208074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3031228" y="4830712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3816" y="2044953"/>
            <a:ext cx="2350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+mj-lt"/>
              </a:rPr>
              <a:t>p</a:t>
            </a:r>
            <a:r>
              <a:rPr lang="en-US" sz="2800" b="1" dirty="0" smtClean="0">
                <a:latin typeface="+mj-lt"/>
              </a:rPr>
              <a:t>arser setup</a:t>
            </a:r>
            <a:endParaRPr lang="en-US" sz="2800" b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4015" y="3494123"/>
            <a:ext cx="203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latin typeface="+mj-lt"/>
              </a:rPr>
              <a:t>lexer</a:t>
            </a:r>
            <a:r>
              <a:rPr lang="en-US" sz="2800" b="1" dirty="0" smtClean="0">
                <a:latin typeface="+mj-lt"/>
              </a:rPr>
              <a:t> setup</a:t>
            </a:r>
            <a:endParaRPr lang="en-US" sz="28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1746" y="5418645"/>
            <a:ext cx="1852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grammar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965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Parser Setup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parser code {:	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;	</a:t>
            </a:r>
          </a:p>
          <a:p>
            <a:r>
              <a:rPr lang="en-US" sz="2800" dirty="0" smtClean="0">
                <a:latin typeface="+mj-lt"/>
              </a:rPr>
              <a:t>	public Parser(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)	{		</a:t>
            </a:r>
          </a:p>
          <a:p>
            <a:r>
              <a:rPr lang="en-US" sz="2800" dirty="0" smtClean="0">
                <a:latin typeface="+mj-lt"/>
              </a:rPr>
              <a:t>		super(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);		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this.lexer</a:t>
            </a:r>
            <a:r>
              <a:rPr lang="en-US" sz="2800" dirty="0" smtClean="0">
                <a:latin typeface="+mj-lt"/>
              </a:rPr>
              <a:t> =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;	</a:t>
            </a:r>
          </a:p>
          <a:p>
            <a:r>
              <a:rPr lang="en-US" sz="2800" dirty="0" smtClean="0">
                <a:latin typeface="+mj-lt"/>
              </a:rPr>
              <a:t>	}	</a:t>
            </a:r>
          </a:p>
          <a:p>
            <a:r>
              <a:rPr lang="en-US" sz="2800" dirty="0" smtClean="0">
                <a:latin typeface="+mj-lt"/>
              </a:rPr>
              <a:t>	public void </a:t>
            </a:r>
            <a:r>
              <a:rPr lang="en-US" sz="2800" dirty="0" err="1" smtClean="0">
                <a:latin typeface="+mj-lt"/>
              </a:rPr>
              <a:t>report_error</a:t>
            </a:r>
            <a:r>
              <a:rPr lang="en-US" sz="2800" dirty="0" smtClean="0">
                <a:latin typeface="+mj-lt"/>
              </a:rPr>
              <a:t>(String message, Object info) {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System.exit</a:t>
            </a:r>
            <a:r>
              <a:rPr lang="en-US" sz="2800" dirty="0" smtClean="0">
                <a:latin typeface="+mj-lt"/>
              </a:rPr>
              <a:t>(0);	</a:t>
            </a: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 smtClean="0">
                <a:latin typeface="+mj-lt"/>
              </a:rPr>
              <a:t>:}</a:t>
            </a:r>
          </a:p>
        </p:txBody>
      </p:sp>
    </p:spTree>
    <p:extLst>
      <p:ext uri="{BB962C8B-B14F-4D97-AF65-F5344CB8AC3E}">
        <p14:creationId xmlns:p14="http://schemas.microsoft.com/office/powerpoint/2010/main" val="264319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</a:t>
            </a:r>
            <a:r>
              <a:rPr lang="en-US" sz="4800" dirty="0" err="1" smtClean="0">
                <a:latin typeface="+mj-lt"/>
              </a:rPr>
              <a:t>Lexer</a:t>
            </a:r>
            <a:r>
              <a:rPr lang="en-US" sz="4800" dirty="0" smtClean="0">
                <a:latin typeface="+mj-lt"/>
              </a:rPr>
              <a:t> Setup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scan with {: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Symbol </a:t>
            </a:r>
            <a:r>
              <a:rPr lang="en-US" sz="2800" dirty="0">
                <a:latin typeface="+mj-lt"/>
              </a:rPr>
              <a:t>s;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s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lexer.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next_token</a:t>
            </a:r>
            <a:r>
              <a:rPr lang="en-US" sz="2800" dirty="0" smtClean="0">
                <a:latin typeface="+mj-lt"/>
              </a:rPr>
              <a:t>();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// print token…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return </a:t>
            </a:r>
            <a:r>
              <a:rPr lang="en-US" sz="2800" dirty="0">
                <a:latin typeface="+mj-lt"/>
              </a:rPr>
              <a:t>s;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:};</a:t>
            </a:r>
          </a:p>
        </p:txBody>
      </p:sp>
    </p:spTree>
    <p:extLst>
      <p:ext uri="{BB962C8B-B14F-4D97-AF65-F5344CB8AC3E}">
        <p14:creationId xmlns:p14="http://schemas.microsoft.com/office/powerpoint/2010/main" val="12674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T1;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T2;</a:t>
            </a: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T3;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T4;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853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Non-Terminals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AST_NODE_1 E1;</a:t>
            </a:r>
          </a:p>
          <a:p>
            <a:r>
              <a:rPr lang="en-US" sz="2800" dirty="0" smtClean="0">
                <a:latin typeface="+mj-lt"/>
              </a:rPr>
              <a:t>non </a:t>
            </a:r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AST_NODE_2 E2;</a:t>
            </a:r>
          </a:p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AST_NODE_3 E3;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992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ounded Rectangle 53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ounded 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7" idx="2"/>
            <a:endCxn id="38" idx="3"/>
          </p:cNvCxnSpPr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Elbow Connector 75"/>
          <p:cNvCxnSpPr>
            <a:stCxn id="32" idx="0"/>
            <a:endCxn id="7" idx="0"/>
          </p:cNvCxnSpPr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ounded Rectangle 123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Rounded 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3" name="Elbow Connector 132"/>
          <p:cNvCxnSpPr>
            <a:stCxn id="32" idx="0"/>
            <a:endCxn id="38" idx="1"/>
          </p:cNvCxnSpPr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1" name="Straight Arrow Connector 160"/>
          <p:cNvCxnSpPr>
            <a:stCxn id="54" idx="3"/>
            <a:endCxn id="124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803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precedence left </a:t>
            </a:r>
            <a:r>
              <a:rPr lang="en-US" sz="2800" dirty="0" smtClean="0">
                <a:latin typeface="+mj-lt"/>
              </a:rPr>
              <a:t>OP1;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OP2;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OP3;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OP4;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These are token names…</a:t>
            </a:r>
          </a:p>
        </p:txBody>
      </p:sp>
    </p:spTree>
    <p:extLst>
      <p:ext uri="{BB962C8B-B14F-4D97-AF65-F5344CB8AC3E}">
        <p14:creationId xmlns:p14="http://schemas.microsoft.com/office/powerpoint/2010/main" val="34354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Grammar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start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E1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          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AST_NODE_CLASS_1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);  </a:t>
            </a:r>
            <a:r>
              <a:rPr lang="en-US" sz="2800" dirty="0">
                <a:latin typeface="+mj-lt"/>
              </a:rPr>
              <a:t>:} </a:t>
            </a:r>
            <a:r>
              <a:rPr lang="en-US" sz="2800" dirty="0" smtClean="0">
                <a:latin typeface="+mj-lt"/>
              </a:rPr>
              <a:t>;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</a:p>
          <a:p>
            <a:r>
              <a:rPr lang="en-US" sz="2800" dirty="0">
                <a:latin typeface="+mj-lt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{: 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AST_NODE_CLASS_2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v2</a:t>
            </a:r>
            <a:r>
              <a:rPr lang="en-US" sz="2800" dirty="0">
                <a:latin typeface="+mj-lt"/>
              </a:rPr>
              <a:t>);  :}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94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</a:t>
            </a:r>
            <a:r>
              <a:rPr lang="en-US" sz="2800" b="1" dirty="0" smtClean="0">
                <a:latin typeface="+mj-lt"/>
              </a:rPr>
              <a:t>decide</a:t>
            </a:r>
            <a:r>
              <a:rPr lang="en-US" sz="2800" dirty="0" smtClean="0">
                <a:latin typeface="+mj-lt"/>
              </a:rPr>
              <a:t> which node types we have in our 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</a:t>
            </a:r>
            <a:r>
              <a:rPr lang="en-US" sz="2800" b="1" dirty="0" smtClean="0">
                <a:latin typeface="+mj-lt"/>
              </a:rPr>
              <a:t>define</a:t>
            </a:r>
            <a:r>
              <a:rPr lang="en-US" sz="2800" dirty="0" smtClean="0">
                <a:latin typeface="+mj-lt"/>
              </a:rPr>
              <a:t> the classes for these AST nodes</a:t>
            </a:r>
          </a:p>
        </p:txBody>
      </p:sp>
    </p:spTree>
    <p:extLst>
      <p:ext uri="{BB962C8B-B14F-4D97-AF65-F5344CB8AC3E}">
        <p14:creationId xmlns:p14="http://schemas.microsoft.com/office/powerpoint/2010/main" val="23960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 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9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Integer INT;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String ID;</a:t>
            </a: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PLUS;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MINUS;</a:t>
            </a:r>
          </a:p>
          <a:p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erminal DOT;</a:t>
            </a:r>
          </a:p>
        </p:txBody>
      </p:sp>
    </p:spTree>
    <p:extLst>
      <p:ext uri="{BB962C8B-B14F-4D97-AF65-F5344CB8AC3E}">
        <p14:creationId xmlns:p14="http://schemas.microsoft.com/office/powerpoint/2010/main" val="35789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Non-Terminals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AST_EXP EXP;</a:t>
            </a:r>
          </a:p>
          <a:p>
            <a:r>
              <a:rPr lang="en-US" sz="2800" dirty="0" smtClean="0">
                <a:latin typeface="+mj-lt"/>
              </a:rPr>
              <a:t>non </a:t>
            </a:r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AST_VAR VAR;</a:t>
            </a:r>
          </a:p>
        </p:txBody>
      </p:sp>
    </p:spTree>
    <p:extLst>
      <p:ext uri="{BB962C8B-B14F-4D97-AF65-F5344CB8AC3E}">
        <p14:creationId xmlns:p14="http://schemas.microsoft.com/office/powerpoint/2010/main" val="155022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precedence left </a:t>
            </a:r>
            <a:r>
              <a:rPr lang="en-US" sz="2800" dirty="0" smtClean="0">
                <a:latin typeface="+mj-lt"/>
              </a:rPr>
              <a:t>PLUS;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MINUS;</a:t>
            </a:r>
          </a:p>
        </p:txBody>
      </p:sp>
    </p:spTree>
    <p:extLst>
      <p:ext uri="{BB962C8B-B14F-4D97-AF65-F5344CB8AC3E}">
        <p14:creationId xmlns:p14="http://schemas.microsoft.com/office/powerpoint/2010/main" val="6888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Grammar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4" y="1518980"/>
            <a:ext cx="111808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start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 ::= 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:} |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AST_EXP_VAR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:} |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 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>
                <a:latin typeface="+mj-lt"/>
              </a:rPr>
              <a:t>, 0</a:t>
            </a:r>
            <a:r>
              <a:rPr lang="en-US" sz="2800" dirty="0" smtClean="0">
                <a:latin typeface="+mj-lt"/>
              </a:rPr>
              <a:t>); :} |  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MINUS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>
                <a:latin typeface="+mj-lt"/>
              </a:rPr>
              <a:t>, 1</a:t>
            </a:r>
            <a:r>
              <a:rPr lang="en-US" sz="2800" dirty="0" smtClean="0">
                <a:latin typeface="+mj-lt"/>
              </a:rPr>
              <a:t>); :};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dirty="0" smtClean="0">
                <a:latin typeface="+mj-lt"/>
              </a:rPr>
              <a:t> </a:t>
            </a:r>
          </a:p>
          <a:p>
            <a:r>
              <a:rPr lang="en-US" sz="2800" dirty="0" smtClean="0">
                <a:latin typeface="+mj-lt"/>
              </a:rPr>
              <a:t> 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{: 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AST_VAR_SIMPLE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name</a:t>
            </a:r>
            <a:r>
              <a:rPr lang="en-US" sz="2800" dirty="0" smtClean="0">
                <a:latin typeface="+mj-lt"/>
              </a:rPr>
              <a:t>); </a:t>
            </a:r>
            <a:r>
              <a:rPr lang="en-US" sz="2800" dirty="0">
                <a:latin typeface="+mj-lt"/>
              </a:rPr>
              <a:t>:} |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DOT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>
                <a:latin typeface="+mj-lt"/>
              </a:rPr>
              <a:t>: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fieldName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{: RESULT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AST_VAR_FIELD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); :};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				</a:t>
            </a:r>
            <a:r>
              <a:rPr lang="en-US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5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non-terminal </a:t>
            </a:r>
            <a:r>
              <a:rPr lang="en-US" sz="2800" b="1" i="1" dirty="0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abstract class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extends </a:t>
            </a:r>
            <a:r>
              <a:rPr lang="en-US" sz="2800" dirty="0" err="1" smtClean="0">
                <a:latin typeface="+mj-lt"/>
              </a:rPr>
              <a:t>AST_Node</a:t>
            </a:r>
            <a:r>
              <a:rPr lang="en-US" sz="2800" dirty="0" smtClean="0">
                <a:latin typeface="+mj-lt"/>
              </a:rPr>
              <a:t> {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82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VAR ::= </a:t>
            </a:r>
            <a:r>
              <a:rPr lang="en-US" sz="2800" b="1" i="1" dirty="0" err="1" smtClean="0">
                <a:latin typeface="+mj-lt"/>
              </a:rPr>
              <a:t>ID:name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AST_VAR_SIMPLE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</a:p>
          <a:p>
            <a:r>
              <a:rPr lang="en-US" sz="2800" dirty="0">
                <a:latin typeface="+mj-lt"/>
              </a:rPr>
              <a:t>	public String 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AST_VAR_SIMPLE(String name)	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		this.name </a:t>
            </a:r>
            <a:r>
              <a:rPr lang="en-US" sz="2800" dirty="0">
                <a:latin typeface="+mj-lt"/>
              </a:rPr>
              <a:t>= name</a:t>
            </a:r>
            <a:r>
              <a:rPr lang="en-US" sz="2800" dirty="0" smtClean="0">
                <a:latin typeface="+mj-lt"/>
              </a:rPr>
              <a:t>;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17181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start with the initial LR(0) item (that comes from the initial rule):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-closure</a:t>
                </a:r>
                <a:r>
                  <a:rPr lang="en-US" sz="2800" dirty="0" smtClean="0">
                    <a:latin typeface="+mj-lt"/>
                  </a:rPr>
                  <a:t> of that item, which contains:</a:t>
                </a:r>
                <a:endParaRPr lang="en-US" sz="2800" dirty="0">
                  <a:latin typeface="+mj-lt"/>
                </a:endParaRPr>
              </a:p>
              <a:p>
                <a:pPr lvl="1"/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75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VAR ::= </a:t>
            </a:r>
            <a:r>
              <a:rPr lang="en-US" sz="2800" b="1" i="1" dirty="0" err="1">
                <a:latin typeface="+mj-lt"/>
              </a:rPr>
              <a:t>VAR:v</a:t>
            </a:r>
            <a:r>
              <a:rPr lang="en-US" sz="2800" b="1" i="1" dirty="0">
                <a:latin typeface="+mj-lt"/>
              </a:rPr>
              <a:t> DOT </a:t>
            </a:r>
            <a:r>
              <a:rPr lang="en-US" sz="2800" b="1" i="1" dirty="0" err="1">
                <a:latin typeface="+mj-lt"/>
              </a:rPr>
              <a:t>ID:fieldName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 smtClean="0">
                <a:latin typeface="+mj-lt"/>
              </a:rPr>
              <a:t>AST_VAR_FIELD </a:t>
            </a:r>
            <a:r>
              <a:rPr lang="en-US" sz="2800" dirty="0" smtClean="0">
                <a:latin typeface="+mj-lt"/>
              </a:rPr>
              <a:t>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String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AST_VAR_FIELD(AST_VAR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, String </a:t>
            </a:r>
            <a:r>
              <a:rPr lang="en-US" sz="2800" dirty="0" err="1" smtClean="0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this.fieldName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}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405802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non-terminal </a:t>
            </a:r>
            <a:r>
              <a:rPr lang="en-US" sz="2800" b="1" i="1" dirty="0" smtClean="0"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abstract class </a:t>
            </a:r>
            <a:r>
              <a:rPr lang="en-US" sz="2800" b="1" dirty="0">
                <a:latin typeface="+mj-lt"/>
              </a:rPr>
              <a:t>AST_EXP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dirty="0" err="1" smtClean="0">
                <a:latin typeface="+mj-lt"/>
              </a:rPr>
              <a:t>AST_Node</a:t>
            </a:r>
            <a:r>
              <a:rPr lang="en-US" sz="2800" dirty="0" smtClean="0">
                <a:latin typeface="+mj-lt"/>
              </a:rPr>
              <a:t> {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37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EXP ::= </a:t>
            </a:r>
            <a:r>
              <a:rPr lang="en-US" sz="2800" b="1" i="1" dirty="0" err="1" smtClean="0">
                <a:latin typeface="+mj-lt"/>
              </a:rPr>
              <a:t>INT:i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AST_EXP_INT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AST_EXP_INT(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value)	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this.value</a:t>
            </a:r>
            <a:r>
              <a:rPr lang="en-US" sz="2800" dirty="0" smtClean="0">
                <a:latin typeface="+mj-lt"/>
              </a:rPr>
              <a:t> = value;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035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EXP ::= </a:t>
            </a:r>
            <a:r>
              <a:rPr lang="en-US" sz="2800" b="1" i="1" dirty="0" err="1" smtClean="0">
                <a:latin typeface="+mj-lt"/>
              </a:rPr>
              <a:t>VAR:v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AST_EXP_VAR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AST_VAR </a:t>
            </a:r>
            <a:r>
              <a:rPr lang="en-US" sz="2800" dirty="0" err="1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AST_EXP_VAR(AST_VAR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}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32180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EXP ::=</a:t>
            </a:r>
            <a:r>
              <a:rPr lang="en-US" sz="2800" b="1" i="1" dirty="0">
                <a:latin typeface="+mj-lt"/>
              </a:rPr>
              <a:t> EXP:e1 </a:t>
            </a:r>
            <a:r>
              <a:rPr lang="en-US" sz="2800" b="1" i="1" dirty="0" smtClean="0">
                <a:latin typeface="+mj-lt"/>
              </a:rPr>
              <a:t>&lt;OP&gt;  </a:t>
            </a:r>
            <a:r>
              <a:rPr lang="en-US" sz="2800" b="1" i="1" dirty="0">
                <a:latin typeface="+mj-lt"/>
              </a:rPr>
              <a:t>EXP:e2</a:t>
            </a:r>
            <a:r>
              <a:rPr lang="en-US" sz="2800" b="1" i="1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 OP;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left;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right;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AST_EXP_BINOP(AST_EXP left</a:t>
            </a:r>
            <a:r>
              <a:rPr lang="en-US" sz="2800" dirty="0" smtClean="0">
                <a:latin typeface="+mj-lt"/>
              </a:rPr>
              <a:t>, AST_EXP </a:t>
            </a:r>
            <a:r>
              <a:rPr lang="en-US" sz="2800" dirty="0">
                <a:latin typeface="+mj-lt"/>
              </a:rPr>
              <a:t>right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OP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	</a:t>
            </a:r>
            <a:r>
              <a:rPr lang="en-US" sz="2800" dirty="0" err="1">
                <a:latin typeface="+mj-lt"/>
              </a:rPr>
              <a:t>this.left</a:t>
            </a:r>
            <a:r>
              <a:rPr lang="en-US" sz="2800" dirty="0">
                <a:latin typeface="+mj-lt"/>
              </a:rPr>
              <a:t> = left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	</a:t>
            </a:r>
            <a:r>
              <a:rPr lang="en-US" sz="2800" dirty="0" err="1">
                <a:latin typeface="+mj-lt"/>
              </a:rPr>
              <a:t>this.right</a:t>
            </a:r>
            <a:r>
              <a:rPr lang="en-US" sz="2800" dirty="0">
                <a:latin typeface="+mj-lt"/>
              </a:rPr>
              <a:t> = right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this.OP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OP;</a:t>
            </a:r>
          </a:p>
          <a:p>
            <a:r>
              <a:rPr lang="en-US" sz="2800" dirty="0" smtClean="0">
                <a:latin typeface="+mj-lt"/>
              </a:rPr>
              <a:t>	}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334662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Hierarchy (Inheritance)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758908" y="2775095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AST_VAR_SIMPLE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58908" y="1905139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AST_VAR_FIELD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29303" y="1905138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AST_VAR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3"/>
            <a:endCxn id="9" idx="1"/>
          </p:cNvCxnSpPr>
          <p:nvPr/>
        </p:nvCxnSpPr>
        <p:spPr>
          <a:xfrm>
            <a:off x="3797859" y="2297025"/>
            <a:ext cx="96104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129303" y="4204898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AST_EXP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758908" y="4204898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AST_EXP_INT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758908" y="5105349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AST_EXP_VAR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758908" y="5954439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AST_EXP_BINOP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0" idx="3"/>
            <a:endCxn id="3" idx="1"/>
          </p:cNvCxnSpPr>
          <p:nvPr/>
        </p:nvCxnSpPr>
        <p:spPr>
          <a:xfrm>
            <a:off x="3797859" y="2297025"/>
            <a:ext cx="961049" cy="8699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17" idx="1"/>
          </p:cNvCxnSpPr>
          <p:nvPr/>
        </p:nvCxnSpPr>
        <p:spPr>
          <a:xfrm>
            <a:off x="3797859" y="4596785"/>
            <a:ext cx="9610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3"/>
            <a:endCxn id="18" idx="1"/>
          </p:cNvCxnSpPr>
          <p:nvPr/>
        </p:nvCxnSpPr>
        <p:spPr>
          <a:xfrm>
            <a:off x="3797859" y="4596785"/>
            <a:ext cx="961049" cy="9004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3"/>
            <a:endCxn id="20" idx="1"/>
          </p:cNvCxnSpPr>
          <p:nvPr/>
        </p:nvCxnSpPr>
        <p:spPr>
          <a:xfrm>
            <a:off x="3797859" y="4596785"/>
            <a:ext cx="961049" cy="1749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48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Debugging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can generate an image of the AST (using the exercise template)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For the input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foo + 3 +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obj.field</a:t>
            </a:r>
            <a:r>
              <a:rPr lang="en-US" sz="2800" dirty="0" smtClean="0">
                <a:latin typeface="+mj-lt"/>
              </a:rPr>
              <a:t> we have:</a:t>
            </a:r>
          </a:p>
        </p:txBody>
      </p:sp>
      <p:sp>
        <p:nvSpPr>
          <p:cNvPr id="2" name="Oval 1"/>
          <p:cNvSpPr/>
          <p:nvPr/>
        </p:nvSpPr>
        <p:spPr>
          <a:xfrm>
            <a:off x="8086022" y="2473087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044161" y="3136065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07346" y="4033541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61872" y="507060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839412" y="4033540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15" name="Straight Arrow Connector 14"/>
          <p:cNvCxnSpPr>
            <a:stCxn id="2" idx="3"/>
            <a:endCxn id="9" idx="7"/>
          </p:cNvCxnSpPr>
          <p:nvPr/>
        </p:nvCxnSpPr>
        <p:spPr>
          <a:xfrm flipH="1">
            <a:off x="7933445" y="3147146"/>
            <a:ext cx="305154" cy="104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  <a:endCxn id="21" idx="1"/>
          </p:cNvCxnSpPr>
          <p:nvPr/>
        </p:nvCxnSpPr>
        <p:spPr>
          <a:xfrm>
            <a:off x="8975306" y="3147146"/>
            <a:ext cx="476951" cy="108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10" idx="0"/>
          </p:cNvCxnSpPr>
          <p:nvPr/>
        </p:nvCxnSpPr>
        <p:spPr>
          <a:xfrm flipH="1">
            <a:off x="6728277" y="3810124"/>
            <a:ext cx="468461" cy="2234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5"/>
            <a:endCxn id="14" idx="0"/>
          </p:cNvCxnSpPr>
          <p:nvPr/>
        </p:nvCxnSpPr>
        <p:spPr>
          <a:xfrm>
            <a:off x="7933445" y="3810124"/>
            <a:ext cx="426898" cy="223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4"/>
            <a:endCxn id="12" idx="0"/>
          </p:cNvCxnSpPr>
          <p:nvPr/>
        </p:nvCxnSpPr>
        <p:spPr>
          <a:xfrm flipH="1">
            <a:off x="6728276" y="4823250"/>
            <a:ext cx="1" cy="2473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138966" y="4206157"/>
            <a:ext cx="1363288" cy="116729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FIELD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field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127883" y="5648705"/>
            <a:ext cx="1385455" cy="92439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obj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8" idx="4"/>
            <a:endCxn id="19" idx="0"/>
          </p:cNvCxnSpPr>
          <p:nvPr/>
        </p:nvCxnSpPr>
        <p:spPr>
          <a:xfrm>
            <a:off x="9820610" y="5373449"/>
            <a:ext cx="1" cy="275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299680" y="31402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  <a:endCxn id="18" idx="0"/>
          </p:cNvCxnSpPr>
          <p:nvPr/>
        </p:nvCxnSpPr>
        <p:spPr>
          <a:xfrm flipH="1">
            <a:off x="9820610" y="3929925"/>
            <a:ext cx="1" cy="27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4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SLR(1), LR(1)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0699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What will be the </a:t>
                </a:r>
                <a:r>
                  <a:rPr lang="en-US" sz="2800" b="1" dirty="0" smtClean="0">
                    <a:latin typeface="+mj-lt"/>
                  </a:rPr>
                  <a:t>transition system</a:t>
                </a:r>
                <a:r>
                  <a:rPr lang="en-US" sz="2800" dirty="0" smtClean="0">
                    <a:latin typeface="+mj-lt"/>
                  </a:rPr>
                  <a:t> of the LR(0) parser for this CFG?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04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916562" y="926116"/>
                <a:ext cx="194502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62" y="926116"/>
                <a:ext cx="194502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43" idx="1"/>
          </p:cNvCxnSpPr>
          <p:nvPr/>
        </p:nvCxnSpPr>
        <p:spPr>
          <a:xfrm flipV="1">
            <a:off x="2861591" y="1476621"/>
            <a:ext cx="1516873" cy="4619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ounded Rectangle 42"/>
              <p:cNvSpPr/>
              <p:nvPr/>
            </p:nvSpPr>
            <p:spPr>
              <a:xfrm>
                <a:off x="4378464" y="926115"/>
                <a:ext cx="2068995" cy="11010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926115"/>
                <a:ext cx="2068995" cy="110101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3387267" y="129119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ounded Rectangle 32"/>
              <p:cNvSpPr/>
              <p:nvPr/>
            </p:nvSpPr>
            <p:spPr>
              <a:xfrm>
                <a:off x="7482318" y="2216986"/>
                <a:ext cx="2068995" cy="17051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2216986"/>
                <a:ext cx="2068995" cy="170511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ounded Rectangle 39"/>
              <p:cNvSpPr/>
              <p:nvPr/>
            </p:nvSpPr>
            <p:spPr>
              <a:xfrm>
                <a:off x="7482318" y="926114"/>
                <a:ext cx="2068995" cy="8280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926114"/>
                <a:ext cx="2068995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/>
              <p:cNvSpPr/>
              <p:nvPr/>
            </p:nvSpPr>
            <p:spPr>
              <a:xfrm>
                <a:off x="4378464" y="2456498"/>
                <a:ext cx="2068995" cy="11010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2456498"/>
                <a:ext cx="2068995" cy="110101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ounded Rectangle 41"/>
              <p:cNvSpPr/>
              <p:nvPr/>
            </p:nvSpPr>
            <p:spPr>
              <a:xfrm>
                <a:off x="4378464" y="4041427"/>
                <a:ext cx="2068995" cy="8280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4041427"/>
                <a:ext cx="2068995" cy="8280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7482318" y="4533568"/>
                <a:ext cx="2068995" cy="11010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4533568"/>
                <a:ext cx="2068995" cy="110101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921368" y="3490921"/>
                <a:ext cx="1935417" cy="8280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68" y="3490921"/>
                <a:ext cx="1935417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ounded Rectangle 49"/>
              <p:cNvSpPr/>
              <p:nvPr/>
            </p:nvSpPr>
            <p:spPr>
              <a:xfrm>
                <a:off x="921368" y="4835619"/>
                <a:ext cx="1935417" cy="8280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Rounded 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68" y="4835619"/>
                <a:ext cx="1935417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40" idx="2"/>
            <a:endCxn id="33" idx="0"/>
          </p:cNvCxnSpPr>
          <p:nvPr/>
        </p:nvCxnSpPr>
        <p:spPr>
          <a:xfrm>
            <a:off x="8516816" y="1754155"/>
            <a:ext cx="0" cy="462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568534" y="180557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5" name="Straight Arrow Connector 54"/>
          <p:cNvCxnSpPr>
            <a:stCxn id="33" idx="2"/>
            <a:endCxn id="47" idx="0"/>
          </p:cNvCxnSpPr>
          <p:nvPr/>
        </p:nvCxnSpPr>
        <p:spPr>
          <a:xfrm>
            <a:off x="8516816" y="3922103"/>
            <a:ext cx="0" cy="611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568534" y="40449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8" name="Straight Arrow Connector 57"/>
          <p:cNvCxnSpPr>
            <a:stCxn id="47" idx="1"/>
            <a:endCxn id="41" idx="3"/>
          </p:cNvCxnSpPr>
          <p:nvPr/>
        </p:nvCxnSpPr>
        <p:spPr>
          <a:xfrm flipH="1" flipV="1">
            <a:off x="6447459" y="3007004"/>
            <a:ext cx="1034859" cy="2077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43997" y="387283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2" name="Straight Arrow Connector 61"/>
          <p:cNvCxnSpPr>
            <a:stCxn id="43" idx="2"/>
            <a:endCxn id="41" idx="0"/>
          </p:cNvCxnSpPr>
          <p:nvPr/>
        </p:nvCxnSpPr>
        <p:spPr>
          <a:xfrm>
            <a:off x="5412962" y="2027126"/>
            <a:ext cx="0" cy="4293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1" idx="2"/>
            <a:endCxn id="42" idx="0"/>
          </p:cNvCxnSpPr>
          <p:nvPr/>
        </p:nvCxnSpPr>
        <p:spPr>
          <a:xfrm>
            <a:off x="5412962" y="3557509"/>
            <a:ext cx="0" cy="483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40436" y="358011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49261" y="209244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5" name="Curved Connector 34"/>
          <p:cNvCxnSpPr>
            <a:stCxn id="22" idx="0"/>
            <a:endCxn id="40" idx="0"/>
          </p:cNvCxnSpPr>
          <p:nvPr/>
        </p:nvCxnSpPr>
        <p:spPr>
          <a:xfrm rot="5400000" flipH="1" flipV="1">
            <a:off x="5202945" y="-2387754"/>
            <a:ext cx="2" cy="6627739"/>
          </a:xfrm>
          <a:prstGeom prst="curvedConnector3">
            <a:avLst>
              <a:gd name="adj1" fmla="val 1143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029887" y="30975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22" idx="2"/>
            <a:endCxn id="48" idx="0"/>
          </p:cNvCxnSpPr>
          <p:nvPr/>
        </p:nvCxnSpPr>
        <p:spPr>
          <a:xfrm>
            <a:off x="1889077" y="2951018"/>
            <a:ext cx="0" cy="539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22" idx="1"/>
            <a:endCxn id="50" idx="1"/>
          </p:cNvCxnSpPr>
          <p:nvPr/>
        </p:nvCxnSpPr>
        <p:spPr>
          <a:xfrm rot="10800000" flipH="1" flipV="1">
            <a:off x="916562" y="1938566"/>
            <a:ext cx="4806" cy="3311073"/>
          </a:xfrm>
          <a:prstGeom prst="curvedConnector3">
            <a:avLst>
              <a:gd name="adj1" fmla="val -47565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927219" y="300535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3672" y="331537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8" name="Straight Arrow Connector 87"/>
          <p:cNvCxnSpPr>
            <a:stCxn id="41" idx="1"/>
            <a:endCxn id="50" idx="3"/>
          </p:cNvCxnSpPr>
          <p:nvPr/>
        </p:nvCxnSpPr>
        <p:spPr>
          <a:xfrm flipH="1">
            <a:off x="2856785" y="3007004"/>
            <a:ext cx="1521679" cy="22426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328409" y="3518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7" name="Elbow Connector 106"/>
          <p:cNvCxnSpPr>
            <a:stCxn id="33" idx="3"/>
            <a:endCxn id="50" idx="2"/>
          </p:cNvCxnSpPr>
          <p:nvPr/>
        </p:nvCxnSpPr>
        <p:spPr>
          <a:xfrm flipH="1">
            <a:off x="1889077" y="3069545"/>
            <a:ext cx="7662236" cy="2594115"/>
          </a:xfrm>
          <a:prstGeom prst="bentConnector4">
            <a:avLst>
              <a:gd name="adj1" fmla="val -2983"/>
              <a:gd name="adj2" fmla="val 11564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128203" y="56875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7" name="Elbow Connector 116"/>
          <p:cNvCxnSpPr>
            <a:stCxn id="33" idx="3"/>
            <a:endCxn id="48" idx="1"/>
          </p:cNvCxnSpPr>
          <p:nvPr/>
        </p:nvCxnSpPr>
        <p:spPr>
          <a:xfrm flipH="1">
            <a:off x="921368" y="3069545"/>
            <a:ext cx="8629945" cy="835397"/>
          </a:xfrm>
          <a:prstGeom prst="bentConnector5">
            <a:avLst>
              <a:gd name="adj1" fmla="val -2649"/>
              <a:gd name="adj2" fmla="val 427111"/>
              <a:gd name="adj3" fmla="val 1062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980535" y="62235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51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14074</TotalTime>
  <Words>3783</Words>
  <Application>Microsoft Office PowerPoint</Application>
  <PresentationFormat>Widescreen</PresentationFormat>
  <Paragraphs>3875</Paragraphs>
  <Slides>175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175</vt:i4>
      </vt:variant>
    </vt:vector>
  </HeadingPairs>
  <TitlesOfParts>
    <vt:vector size="181" baseType="lpstr">
      <vt:lpstr>Arial</vt:lpstr>
      <vt:lpstr>Calibri</vt:lpstr>
      <vt:lpstr>Calibri Light</vt:lpstr>
      <vt:lpstr>Cambria Math</vt:lpstr>
      <vt:lpstr>Wingdings</vt:lpstr>
      <vt:lpstr>Retrospect</vt:lpstr>
      <vt:lpstr>Bottom Up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Parsing with CUP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SLR(1), LR(1)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805</cp:revision>
  <dcterms:created xsi:type="dcterms:W3CDTF">2019-10-24T09:01:20Z</dcterms:created>
  <dcterms:modified xsi:type="dcterms:W3CDTF">2021-11-10T18:59:39Z</dcterms:modified>
</cp:coreProperties>
</file>