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169"/>
  </p:notesMasterIdLst>
  <p:sldIdLst>
    <p:sldId id="417" r:id="rId2"/>
    <p:sldId id="524" r:id="rId3"/>
    <p:sldId id="721" r:id="rId4"/>
    <p:sldId id="725" r:id="rId5"/>
    <p:sldId id="574" r:id="rId6"/>
    <p:sldId id="722" r:id="rId7"/>
    <p:sldId id="575" r:id="rId8"/>
    <p:sldId id="732" r:id="rId9"/>
    <p:sldId id="736" r:id="rId10"/>
    <p:sldId id="733" r:id="rId11"/>
    <p:sldId id="737" r:id="rId12"/>
    <p:sldId id="734" r:id="rId13"/>
    <p:sldId id="738" r:id="rId14"/>
    <p:sldId id="735" r:id="rId15"/>
    <p:sldId id="739" r:id="rId16"/>
    <p:sldId id="579" r:id="rId17"/>
    <p:sldId id="724" r:id="rId18"/>
    <p:sldId id="742" r:id="rId19"/>
    <p:sldId id="743" r:id="rId20"/>
    <p:sldId id="744" r:id="rId21"/>
    <p:sldId id="745" r:id="rId22"/>
    <p:sldId id="746" r:id="rId23"/>
    <p:sldId id="751" r:id="rId24"/>
    <p:sldId id="750" r:id="rId25"/>
    <p:sldId id="747" r:id="rId26"/>
    <p:sldId id="748" r:id="rId27"/>
    <p:sldId id="749" r:id="rId28"/>
    <p:sldId id="754" r:id="rId29"/>
    <p:sldId id="755" r:id="rId30"/>
    <p:sldId id="756" r:id="rId31"/>
    <p:sldId id="757" r:id="rId32"/>
    <p:sldId id="758" r:id="rId33"/>
    <p:sldId id="759" r:id="rId34"/>
    <p:sldId id="765" r:id="rId35"/>
    <p:sldId id="760" r:id="rId36"/>
    <p:sldId id="761" r:id="rId37"/>
    <p:sldId id="762" r:id="rId38"/>
    <p:sldId id="763" r:id="rId39"/>
    <p:sldId id="666" r:id="rId40"/>
    <p:sldId id="551" r:id="rId41"/>
    <p:sldId id="767" r:id="rId42"/>
    <p:sldId id="581" r:id="rId43"/>
    <p:sldId id="768" r:id="rId44"/>
    <p:sldId id="582" r:id="rId45"/>
    <p:sldId id="769" r:id="rId46"/>
    <p:sldId id="583" r:id="rId47"/>
    <p:sldId id="770" r:id="rId48"/>
    <p:sldId id="584" r:id="rId49"/>
    <p:sldId id="771" r:id="rId50"/>
    <p:sldId id="604" r:id="rId51"/>
    <p:sldId id="772" r:id="rId52"/>
    <p:sldId id="605" r:id="rId53"/>
    <p:sldId id="773" r:id="rId54"/>
    <p:sldId id="606" r:id="rId55"/>
    <p:sldId id="774" r:id="rId56"/>
    <p:sldId id="588" r:id="rId57"/>
    <p:sldId id="775" r:id="rId58"/>
    <p:sldId id="589" r:id="rId59"/>
    <p:sldId id="776" r:id="rId60"/>
    <p:sldId id="590" r:id="rId61"/>
    <p:sldId id="777" r:id="rId62"/>
    <p:sldId id="591" r:id="rId63"/>
    <p:sldId id="778" r:id="rId64"/>
    <p:sldId id="592" r:id="rId65"/>
    <p:sldId id="779" r:id="rId66"/>
    <p:sldId id="593" r:id="rId67"/>
    <p:sldId id="780" r:id="rId68"/>
    <p:sldId id="594" r:id="rId69"/>
    <p:sldId id="781" r:id="rId70"/>
    <p:sldId id="595" r:id="rId71"/>
    <p:sldId id="782" r:id="rId72"/>
    <p:sldId id="596" r:id="rId73"/>
    <p:sldId id="783" r:id="rId74"/>
    <p:sldId id="597" r:id="rId75"/>
    <p:sldId id="784" r:id="rId76"/>
    <p:sldId id="598" r:id="rId77"/>
    <p:sldId id="785" r:id="rId78"/>
    <p:sldId id="599" r:id="rId79"/>
    <p:sldId id="786" r:id="rId80"/>
    <p:sldId id="600" r:id="rId81"/>
    <p:sldId id="787" r:id="rId82"/>
    <p:sldId id="609" r:id="rId83"/>
    <p:sldId id="788" r:id="rId84"/>
    <p:sldId id="611" r:id="rId85"/>
    <p:sldId id="789" r:id="rId86"/>
    <p:sldId id="612" r:id="rId87"/>
    <p:sldId id="790" r:id="rId88"/>
    <p:sldId id="613" r:id="rId89"/>
    <p:sldId id="791" r:id="rId90"/>
    <p:sldId id="633" r:id="rId91"/>
    <p:sldId id="792" r:id="rId92"/>
    <p:sldId id="665" r:id="rId93"/>
    <p:sldId id="793" r:id="rId94"/>
    <p:sldId id="635" r:id="rId95"/>
    <p:sldId id="794" r:id="rId96"/>
    <p:sldId id="636" r:id="rId97"/>
    <p:sldId id="795" r:id="rId98"/>
    <p:sldId id="637" r:id="rId99"/>
    <p:sldId id="796" r:id="rId100"/>
    <p:sldId id="638" r:id="rId101"/>
    <p:sldId id="797" r:id="rId102"/>
    <p:sldId id="663" r:id="rId103"/>
    <p:sldId id="798" r:id="rId104"/>
    <p:sldId id="639" r:id="rId105"/>
    <p:sldId id="799" r:id="rId106"/>
    <p:sldId id="640" r:id="rId107"/>
    <p:sldId id="800" r:id="rId108"/>
    <p:sldId id="641" r:id="rId109"/>
    <p:sldId id="801" r:id="rId110"/>
    <p:sldId id="643" r:id="rId111"/>
    <p:sldId id="802" r:id="rId112"/>
    <p:sldId id="644" r:id="rId113"/>
    <p:sldId id="803" r:id="rId114"/>
    <p:sldId id="645" r:id="rId115"/>
    <p:sldId id="804" r:id="rId116"/>
    <p:sldId id="646" r:id="rId117"/>
    <p:sldId id="805" r:id="rId118"/>
    <p:sldId id="647" r:id="rId119"/>
    <p:sldId id="806" r:id="rId120"/>
    <p:sldId id="648" r:id="rId121"/>
    <p:sldId id="807" r:id="rId122"/>
    <p:sldId id="650" r:id="rId123"/>
    <p:sldId id="808" r:id="rId124"/>
    <p:sldId id="652" r:id="rId125"/>
    <p:sldId id="809" r:id="rId126"/>
    <p:sldId id="657" r:id="rId127"/>
    <p:sldId id="810" r:id="rId128"/>
    <p:sldId id="658" r:id="rId129"/>
    <p:sldId id="811" r:id="rId130"/>
    <p:sldId id="659" r:id="rId131"/>
    <p:sldId id="812" r:id="rId132"/>
    <p:sldId id="661" r:id="rId133"/>
    <p:sldId id="813" r:id="rId134"/>
    <p:sldId id="667" r:id="rId135"/>
    <p:sldId id="669" r:id="rId136"/>
    <p:sldId id="668" r:id="rId137"/>
    <p:sldId id="766" r:id="rId138"/>
    <p:sldId id="670" r:id="rId139"/>
    <p:sldId id="671" r:id="rId140"/>
    <p:sldId id="703" r:id="rId141"/>
    <p:sldId id="704" r:id="rId142"/>
    <p:sldId id="705" r:id="rId143"/>
    <p:sldId id="706" r:id="rId144"/>
    <p:sldId id="712" r:id="rId145"/>
    <p:sldId id="707" r:id="rId146"/>
    <p:sldId id="708" r:id="rId147"/>
    <p:sldId id="709" r:id="rId148"/>
    <p:sldId id="710" r:id="rId149"/>
    <p:sldId id="713" r:id="rId150"/>
    <p:sldId id="711" r:id="rId151"/>
    <p:sldId id="686" r:id="rId152"/>
    <p:sldId id="687" r:id="rId153"/>
    <p:sldId id="688" r:id="rId154"/>
    <p:sldId id="689" r:id="rId155"/>
    <p:sldId id="699" r:id="rId156"/>
    <p:sldId id="702" r:id="rId157"/>
    <p:sldId id="674" r:id="rId158"/>
    <p:sldId id="691" r:id="rId159"/>
    <p:sldId id="714" r:id="rId160"/>
    <p:sldId id="715" r:id="rId161"/>
    <p:sldId id="716" r:id="rId162"/>
    <p:sldId id="695" r:id="rId163"/>
    <p:sldId id="696" r:id="rId164"/>
    <p:sldId id="717" r:id="rId165"/>
    <p:sldId id="718" r:id="rId166"/>
    <p:sldId id="719" r:id="rId167"/>
    <p:sldId id="720" r:id="rId1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500"/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0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95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83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23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595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66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807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32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508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220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688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42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653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805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98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132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970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862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501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228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690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573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79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60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937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043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961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931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876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741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887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111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798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28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109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484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971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384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0971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2252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2298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9211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8108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931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95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6149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9473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2103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4669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2888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7931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3448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1471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8563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5930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00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9612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817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5876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9003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3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3850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6709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5626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7028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2675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65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1779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3981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6836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3257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6867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436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8591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4631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2457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5018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99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9430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8673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8381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6949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2172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9542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0991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612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8347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4326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9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943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3881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53318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6624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10745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5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Semantic Analysis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Lookup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Lookup(y)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Start from the top of the </a:t>
            </a:r>
            <a:r>
              <a:rPr lang="en-US" sz="2800" dirty="0" smtClean="0">
                <a:latin typeface="+mj-lt"/>
              </a:rPr>
              <a:t>stack, return </a:t>
            </a:r>
            <a:r>
              <a:rPr lang="en-US" sz="2800" b="1" dirty="0" smtClean="0">
                <a:latin typeface="+mj-lt"/>
              </a:rPr>
              <a:t>first</a:t>
            </a:r>
            <a:r>
              <a:rPr lang="en-US" sz="2800" dirty="0" smtClean="0">
                <a:latin typeface="+mj-lt"/>
              </a:rPr>
              <a:t> match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903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516807" y="2836217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388265" y="2845079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8019244" y="3831730"/>
            <a:ext cx="0" cy="37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791597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855860" y="390437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486839" y="420300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00647" y="3221241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486839" y="535799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019244" y="5061148"/>
            <a:ext cx="0" cy="2968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10385551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9257009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10887988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660341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8724604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0355583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969391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10902972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0355583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7" idx="4"/>
            <a:endCxn id="29" idx="7"/>
          </p:cNvCxnSpPr>
          <p:nvPr/>
        </p:nvCxnSpPr>
        <p:spPr>
          <a:xfrm flipH="1">
            <a:off x="8029607" y="1892238"/>
            <a:ext cx="923905" cy="2682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1173019" y="1909151"/>
            <a:ext cx="3814643" cy="292410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093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516807" y="2836217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388265" y="2845079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8019244" y="3831730"/>
            <a:ext cx="0" cy="37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791597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855860" y="390437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486839" y="420300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00647" y="3221241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486839" y="535799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019244" y="5061148"/>
            <a:ext cx="0" cy="2968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10385551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9257009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10887988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660341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8724604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0355583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969391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10902972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0355583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7" idx="4"/>
            <a:endCxn id="29" idx="7"/>
          </p:cNvCxnSpPr>
          <p:nvPr/>
        </p:nvCxnSpPr>
        <p:spPr>
          <a:xfrm flipH="1">
            <a:off x="8029607" y="1892238"/>
            <a:ext cx="923905" cy="2682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173019" y="1909151"/>
            <a:ext cx="3814643" cy="292410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609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986685" y="193204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549441" y="3463529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253425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017036" y="2842512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7925907" y="2542532"/>
            <a:ext cx="979375" cy="390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020832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549441" y="3463529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75437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307842" y="3463529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8905282" y="2542532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180072" y="98285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8905282" y="177256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202054" y="41936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734458" y="3844923"/>
            <a:ext cx="1" cy="348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119445" y="2986776"/>
            <a:ext cx="1230026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Method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</p:txBody>
      </p:sp>
      <p:sp>
        <p:nvSpPr>
          <p:cNvPr id="27" name="Oval 26"/>
          <p:cNvSpPr/>
          <p:nvPr/>
        </p:nvSpPr>
        <p:spPr>
          <a:xfrm>
            <a:off x="10202054" y="52557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55" idx="4"/>
            <a:endCxn id="27" idx="0"/>
          </p:cNvCxnSpPr>
          <p:nvPr/>
        </p:nvCxnSpPr>
        <p:spPr>
          <a:xfrm>
            <a:off x="10734459" y="5051795"/>
            <a:ext cx="0" cy="203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3778981" cy="239288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o = new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o.foo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156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986685" y="193204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549441" y="3463529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253425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017036" y="2842512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7925907" y="2542532"/>
            <a:ext cx="979375" cy="390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020832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549441" y="3463529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75437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307842" y="3463529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8905282" y="2542532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180072" y="98285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8905282" y="177256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202054" y="41936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734458" y="3844923"/>
            <a:ext cx="1" cy="348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119445" y="2986776"/>
            <a:ext cx="1230026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Method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</p:txBody>
      </p:sp>
      <p:sp>
        <p:nvSpPr>
          <p:cNvPr id="27" name="Oval 26"/>
          <p:cNvSpPr/>
          <p:nvPr/>
        </p:nvSpPr>
        <p:spPr>
          <a:xfrm>
            <a:off x="10202054" y="52557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55" idx="4"/>
            <a:endCxn id="27" idx="0"/>
          </p:cNvCxnSpPr>
          <p:nvPr/>
        </p:nvCxnSpPr>
        <p:spPr>
          <a:xfrm>
            <a:off x="10734459" y="5051795"/>
            <a:ext cx="0" cy="203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3778981" cy="239288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o = new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o.foo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397285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53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54" name="Oval 53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5" idx="4"/>
            <a:endCxn id="56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4"/>
            <a:endCxn id="55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4"/>
            <a:endCxn id="54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1"/>
            <a:ext cx="4097028" cy="289963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o = new B;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o.x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043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53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54" name="Oval 53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5" idx="4"/>
            <a:endCxn id="56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4"/>
            <a:endCxn id="55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4"/>
            <a:endCxn id="54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1"/>
            <a:ext cx="4097028" cy="289963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o = new B;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o.x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17608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53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54" name="Oval 53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5" idx="4"/>
            <a:endCxn id="56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4"/>
            <a:endCxn id="55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4"/>
            <a:endCxn id="54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1"/>
            <a:ext cx="4097028" cy="289798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o = new B;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284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53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54" name="Oval 53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5" idx="4"/>
            <a:endCxn id="56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4"/>
            <a:endCxn id="55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4"/>
            <a:endCxn id="54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1"/>
            <a:ext cx="4097028" cy="289798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o = new B;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85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173018" y="1909150"/>
            <a:ext cx="4476313" cy="3551123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18;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129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173018" y="1909150"/>
            <a:ext cx="4476313" cy="3551123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18;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249258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Lookup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471138"/>
              </p:ext>
            </p:extLst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Lookup(y)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Start from the top of the </a:t>
            </a:r>
            <a:r>
              <a:rPr lang="en-US" sz="2800" dirty="0" smtClean="0">
                <a:latin typeface="+mj-lt"/>
              </a:rPr>
              <a:t>stack, </a:t>
            </a:r>
            <a:r>
              <a:rPr lang="en-US" sz="2800" dirty="0">
                <a:latin typeface="+mj-lt"/>
              </a:rPr>
              <a:t>return </a:t>
            </a:r>
            <a:r>
              <a:rPr lang="en-US" sz="2800" b="1" dirty="0">
                <a:latin typeface="+mj-lt"/>
              </a:rPr>
              <a:t>first</a:t>
            </a:r>
            <a:r>
              <a:rPr lang="en-US" sz="2800" dirty="0">
                <a:latin typeface="+mj-lt"/>
              </a:rPr>
              <a:t> match</a:t>
            </a:r>
          </a:p>
        </p:txBody>
      </p:sp>
    </p:spTree>
    <p:extLst>
      <p:ext uri="{BB962C8B-B14F-4D97-AF65-F5344CB8AC3E}">
        <p14:creationId xmlns:p14="http://schemas.microsoft.com/office/powerpoint/2010/main" val="72603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17958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9711988" y="3643157"/>
            <a:ext cx="584769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3" idx="4"/>
            <a:endCxn id="19" idx="0"/>
          </p:cNvCxnSpPr>
          <p:nvPr/>
        </p:nvCxnSpPr>
        <p:spPr>
          <a:xfrm>
            <a:off x="10296757" y="3643157"/>
            <a:ext cx="687471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045182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173018" y="1909150"/>
            <a:ext cx="4379861" cy="351628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403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17958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9711988" y="3643157"/>
            <a:ext cx="584769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3" idx="4"/>
            <a:endCxn id="19" idx="0"/>
          </p:cNvCxnSpPr>
          <p:nvPr/>
        </p:nvCxnSpPr>
        <p:spPr>
          <a:xfrm>
            <a:off x="10296757" y="3643157"/>
            <a:ext cx="687471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045182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173018" y="1909150"/>
            <a:ext cx="4379861" cy="351628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6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173018" y="1909151"/>
            <a:ext cx="4261131" cy="233192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data;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423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173018" y="1909151"/>
            <a:ext cx="4261131" cy="233192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data;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09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09151"/>
            <a:ext cx="4329046" cy="261930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foo(A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o = new B;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foo(o);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840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09151"/>
            <a:ext cx="4329046" cy="261930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foo(A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o = new B;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foo(o);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93631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09151"/>
            <a:ext cx="4329046" cy="261930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foo(B b)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o = new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foo(o);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035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09151"/>
            <a:ext cx="4329046" cy="261930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foo(B b)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o = new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foo(o);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01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arr_t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173018" y="1909151"/>
            <a:ext cx="4100336" cy="193132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foo(null);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034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arr_t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173018" y="1909151"/>
            <a:ext cx="4100336" cy="193132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foo(null);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211499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Enter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032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173018" y="1909151"/>
            <a:ext cx="4100336" cy="193132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foo(A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foo(null);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629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173018" y="1909151"/>
            <a:ext cx="4100336" cy="193132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foo(A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foo(null);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260776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496467" y="69703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 flipH="1">
            <a:off x="8221676" y="1486740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303079" y="161266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10788461" y="4932802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025469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256056" y="431178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867993" y="41325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488238" y="503223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10397109" y="4932802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18380" y="227371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177739" y="250546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335372" y="3501308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493367" y="43171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0" idx="4"/>
            <a:endCxn id="33" idx="0"/>
          </p:cNvCxnSpPr>
          <p:nvPr/>
        </p:nvCxnSpPr>
        <p:spPr>
          <a:xfrm flipH="1">
            <a:off x="9025772" y="4123582"/>
            <a:ext cx="894007" cy="193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19" idx="0"/>
          </p:cNvCxnSpPr>
          <p:nvPr/>
        </p:nvCxnSpPr>
        <p:spPr>
          <a:xfrm>
            <a:off x="9919779" y="4123582"/>
            <a:ext cx="868682" cy="1882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9" idx="4"/>
            <a:endCxn id="27" idx="7"/>
          </p:cNvCxnSpPr>
          <p:nvPr/>
        </p:nvCxnSpPr>
        <p:spPr>
          <a:xfrm flipH="1">
            <a:off x="6816025" y="2223154"/>
            <a:ext cx="1405651" cy="141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  <a:endCxn id="28" idx="0"/>
          </p:cNvCxnSpPr>
          <p:nvPr/>
        </p:nvCxnSpPr>
        <p:spPr>
          <a:xfrm>
            <a:off x="8221676" y="2223154"/>
            <a:ext cx="540470" cy="2823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23" idx="7"/>
          </p:cNvCxnSpPr>
          <p:nvPr/>
        </p:nvCxnSpPr>
        <p:spPr>
          <a:xfrm flipH="1">
            <a:off x="7865638" y="3127735"/>
            <a:ext cx="896508" cy="1095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5"/>
            <a:endCxn id="30" idx="1"/>
          </p:cNvCxnSpPr>
          <p:nvPr/>
        </p:nvCxnSpPr>
        <p:spPr>
          <a:xfrm>
            <a:off x="9175384" y="3036605"/>
            <a:ext cx="331157" cy="555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510980" y="4368662"/>
            <a:ext cx="1064809" cy="61610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51" name="Straight Arrow Connector 50"/>
          <p:cNvCxnSpPr>
            <a:stCxn id="28" idx="3"/>
            <a:endCxn id="49" idx="7"/>
          </p:cNvCxnSpPr>
          <p:nvPr/>
        </p:nvCxnSpPr>
        <p:spPr>
          <a:xfrm flipH="1">
            <a:off x="6419851" y="3036605"/>
            <a:ext cx="1929057" cy="14222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225550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3" name="Straight Arrow Connector 62"/>
          <p:cNvCxnSpPr>
            <a:stCxn id="23" idx="4"/>
            <a:endCxn id="62" idx="0"/>
          </p:cNvCxnSpPr>
          <p:nvPr/>
        </p:nvCxnSpPr>
        <p:spPr>
          <a:xfrm flipH="1">
            <a:off x="6757955" y="4754791"/>
            <a:ext cx="694445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330395" y="3072514"/>
            <a:ext cx="1064809" cy="68325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8" name="Straight Arrow Connector 67"/>
          <p:cNvCxnSpPr>
            <a:stCxn id="27" idx="4"/>
            <a:endCxn id="67" idx="0"/>
          </p:cNvCxnSpPr>
          <p:nvPr/>
        </p:nvCxnSpPr>
        <p:spPr>
          <a:xfrm flipH="1">
            <a:off x="5862800" y="2895986"/>
            <a:ext cx="539987" cy="1765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7504402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5" name="Straight Arrow Connector 84"/>
          <p:cNvCxnSpPr>
            <a:stCxn id="23" idx="4"/>
            <a:endCxn id="83" idx="0"/>
          </p:cNvCxnSpPr>
          <p:nvPr/>
        </p:nvCxnSpPr>
        <p:spPr>
          <a:xfrm>
            <a:off x="7452400" y="4754791"/>
            <a:ext cx="584407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6540009" y="294347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93" name="Straight Arrow Connector 92"/>
          <p:cNvCxnSpPr>
            <a:stCxn id="27" idx="4"/>
            <a:endCxn id="91" idx="1"/>
          </p:cNvCxnSpPr>
          <p:nvPr/>
        </p:nvCxnSpPr>
        <p:spPr>
          <a:xfrm>
            <a:off x="6402787" y="2895986"/>
            <a:ext cx="293160" cy="144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1173018" y="1909151"/>
            <a:ext cx="3893751" cy="25497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a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(7)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a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133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496467" y="69703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 flipH="1">
            <a:off x="8221676" y="1486740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303079" y="161266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10788461" y="4932802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025469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256056" y="431178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867993" y="41325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488238" y="503223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10397109" y="4932802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18380" y="227371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177739" y="250546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335372" y="3501308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493367" y="43171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0" idx="4"/>
            <a:endCxn id="33" idx="0"/>
          </p:cNvCxnSpPr>
          <p:nvPr/>
        </p:nvCxnSpPr>
        <p:spPr>
          <a:xfrm flipH="1">
            <a:off x="9025772" y="4123582"/>
            <a:ext cx="894007" cy="193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19" idx="0"/>
          </p:cNvCxnSpPr>
          <p:nvPr/>
        </p:nvCxnSpPr>
        <p:spPr>
          <a:xfrm>
            <a:off x="9919779" y="4123582"/>
            <a:ext cx="868682" cy="1882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9" idx="4"/>
            <a:endCxn id="27" idx="7"/>
          </p:cNvCxnSpPr>
          <p:nvPr/>
        </p:nvCxnSpPr>
        <p:spPr>
          <a:xfrm flipH="1">
            <a:off x="6816025" y="2223154"/>
            <a:ext cx="1405651" cy="141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  <a:endCxn id="28" idx="0"/>
          </p:cNvCxnSpPr>
          <p:nvPr/>
        </p:nvCxnSpPr>
        <p:spPr>
          <a:xfrm>
            <a:off x="8221676" y="2223154"/>
            <a:ext cx="540470" cy="2823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23" idx="7"/>
          </p:cNvCxnSpPr>
          <p:nvPr/>
        </p:nvCxnSpPr>
        <p:spPr>
          <a:xfrm flipH="1">
            <a:off x="7865638" y="3127735"/>
            <a:ext cx="896508" cy="1095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5"/>
            <a:endCxn id="30" idx="1"/>
          </p:cNvCxnSpPr>
          <p:nvPr/>
        </p:nvCxnSpPr>
        <p:spPr>
          <a:xfrm>
            <a:off x="9175384" y="3036605"/>
            <a:ext cx="331157" cy="555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510980" y="4368662"/>
            <a:ext cx="1064809" cy="61610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51" name="Straight Arrow Connector 50"/>
          <p:cNvCxnSpPr>
            <a:stCxn id="28" idx="3"/>
            <a:endCxn id="49" idx="7"/>
          </p:cNvCxnSpPr>
          <p:nvPr/>
        </p:nvCxnSpPr>
        <p:spPr>
          <a:xfrm flipH="1">
            <a:off x="6419851" y="3036605"/>
            <a:ext cx="1929057" cy="14222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225550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3" name="Straight Arrow Connector 62"/>
          <p:cNvCxnSpPr>
            <a:stCxn id="23" idx="4"/>
            <a:endCxn id="62" idx="0"/>
          </p:cNvCxnSpPr>
          <p:nvPr/>
        </p:nvCxnSpPr>
        <p:spPr>
          <a:xfrm flipH="1">
            <a:off x="6757955" y="4754791"/>
            <a:ext cx="694445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330395" y="3072514"/>
            <a:ext cx="1064809" cy="68325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8" name="Straight Arrow Connector 67"/>
          <p:cNvCxnSpPr>
            <a:stCxn id="27" idx="4"/>
            <a:endCxn id="67" idx="0"/>
          </p:cNvCxnSpPr>
          <p:nvPr/>
        </p:nvCxnSpPr>
        <p:spPr>
          <a:xfrm flipH="1">
            <a:off x="5862800" y="2895986"/>
            <a:ext cx="539987" cy="1765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7504402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5" name="Straight Arrow Connector 84"/>
          <p:cNvCxnSpPr>
            <a:stCxn id="23" idx="4"/>
            <a:endCxn id="83" idx="0"/>
          </p:cNvCxnSpPr>
          <p:nvPr/>
        </p:nvCxnSpPr>
        <p:spPr>
          <a:xfrm>
            <a:off x="7452400" y="4754791"/>
            <a:ext cx="584407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6540009" y="294347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93" name="Straight Arrow Connector 92"/>
          <p:cNvCxnSpPr>
            <a:stCxn id="27" idx="4"/>
            <a:endCxn id="91" idx="1"/>
          </p:cNvCxnSpPr>
          <p:nvPr/>
        </p:nvCxnSpPr>
        <p:spPr>
          <a:xfrm>
            <a:off x="6402787" y="2895986"/>
            <a:ext cx="293160" cy="144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1173018" y="1909151"/>
            <a:ext cx="3893751" cy="25497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a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(7)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a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436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496467" y="69703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 flipH="1">
            <a:off x="8221676" y="1486740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303079" y="161266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10788461" y="4932802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025469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256056" y="431178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867993" y="41325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488238" y="503223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10397109" y="4932802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18380" y="227371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177739" y="250546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335372" y="3501308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493367" y="43171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0" idx="4"/>
            <a:endCxn id="33" idx="0"/>
          </p:cNvCxnSpPr>
          <p:nvPr/>
        </p:nvCxnSpPr>
        <p:spPr>
          <a:xfrm flipH="1">
            <a:off x="9025772" y="4123582"/>
            <a:ext cx="894007" cy="193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19" idx="0"/>
          </p:cNvCxnSpPr>
          <p:nvPr/>
        </p:nvCxnSpPr>
        <p:spPr>
          <a:xfrm>
            <a:off x="9919779" y="4123582"/>
            <a:ext cx="868682" cy="1882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9" idx="4"/>
            <a:endCxn id="27" idx="7"/>
          </p:cNvCxnSpPr>
          <p:nvPr/>
        </p:nvCxnSpPr>
        <p:spPr>
          <a:xfrm flipH="1">
            <a:off x="6816025" y="2223154"/>
            <a:ext cx="1405651" cy="141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  <a:endCxn id="28" idx="0"/>
          </p:cNvCxnSpPr>
          <p:nvPr/>
        </p:nvCxnSpPr>
        <p:spPr>
          <a:xfrm>
            <a:off x="8221676" y="2223154"/>
            <a:ext cx="540470" cy="2823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23" idx="7"/>
          </p:cNvCxnSpPr>
          <p:nvPr/>
        </p:nvCxnSpPr>
        <p:spPr>
          <a:xfrm flipH="1">
            <a:off x="7865638" y="3127735"/>
            <a:ext cx="896508" cy="1095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5"/>
            <a:endCxn id="30" idx="1"/>
          </p:cNvCxnSpPr>
          <p:nvPr/>
        </p:nvCxnSpPr>
        <p:spPr>
          <a:xfrm>
            <a:off x="9175384" y="3036605"/>
            <a:ext cx="331157" cy="555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510980" y="4368662"/>
            <a:ext cx="1064809" cy="61610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8" idx="3"/>
            <a:endCxn id="49" idx="7"/>
          </p:cNvCxnSpPr>
          <p:nvPr/>
        </p:nvCxnSpPr>
        <p:spPr>
          <a:xfrm flipH="1">
            <a:off x="6419851" y="3036605"/>
            <a:ext cx="1929057" cy="14222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225550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3" name="Straight Arrow Connector 62"/>
          <p:cNvCxnSpPr>
            <a:stCxn id="23" idx="4"/>
            <a:endCxn id="62" idx="0"/>
          </p:cNvCxnSpPr>
          <p:nvPr/>
        </p:nvCxnSpPr>
        <p:spPr>
          <a:xfrm flipH="1">
            <a:off x="6757955" y="4754791"/>
            <a:ext cx="694445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330395" y="3072514"/>
            <a:ext cx="1064809" cy="68325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8" name="Straight Arrow Connector 67"/>
          <p:cNvCxnSpPr>
            <a:stCxn id="27" idx="4"/>
            <a:endCxn id="67" idx="0"/>
          </p:cNvCxnSpPr>
          <p:nvPr/>
        </p:nvCxnSpPr>
        <p:spPr>
          <a:xfrm flipH="1">
            <a:off x="5862800" y="2895986"/>
            <a:ext cx="539987" cy="1765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7504402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5" name="Straight Arrow Connector 84"/>
          <p:cNvCxnSpPr>
            <a:stCxn id="23" idx="4"/>
            <a:endCxn id="83" idx="0"/>
          </p:cNvCxnSpPr>
          <p:nvPr/>
        </p:nvCxnSpPr>
        <p:spPr>
          <a:xfrm>
            <a:off x="7452400" y="4754791"/>
            <a:ext cx="584407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6540009" y="294347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93" name="Straight Arrow Connector 92"/>
          <p:cNvCxnSpPr>
            <a:stCxn id="27" idx="4"/>
            <a:endCxn id="91" idx="1"/>
          </p:cNvCxnSpPr>
          <p:nvPr/>
        </p:nvCxnSpPr>
        <p:spPr>
          <a:xfrm>
            <a:off x="6402787" y="2895986"/>
            <a:ext cx="293160" cy="144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1173018" y="1909151"/>
            <a:ext cx="3893751" cy="25497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(7)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a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751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496467" y="69703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 flipH="1">
            <a:off x="8221676" y="1486740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303079" y="161266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10788461" y="4932802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025469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256056" y="431178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867993" y="41325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488238" y="503223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10397109" y="4932802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18380" y="227371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177739" y="250546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335372" y="3501308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493367" y="43171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0" idx="4"/>
            <a:endCxn id="33" idx="0"/>
          </p:cNvCxnSpPr>
          <p:nvPr/>
        </p:nvCxnSpPr>
        <p:spPr>
          <a:xfrm flipH="1">
            <a:off x="9025772" y="4123582"/>
            <a:ext cx="894007" cy="193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19" idx="0"/>
          </p:cNvCxnSpPr>
          <p:nvPr/>
        </p:nvCxnSpPr>
        <p:spPr>
          <a:xfrm>
            <a:off x="9919779" y="4123582"/>
            <a:ext cx="868682" cy="1882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9" idx="4"/>
            <a:endCxn id="27" idx="7"/>
          </p:cNvCxnSpPr>
          <p:nvPr/>
        </p:nvCxnSpPr>
        <p:spPr>
          <a:xfrm flipH="1">
            <a:off x="6816025" y="2223154"/>
            <a:ext cx="1405651" cy="141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  <a:endCxn id="28" idx="0"/>
          </p:cNvCxnSpPr>
          <p:nvPr/>
        </p:nvCxnSpPr>
        <p:spPr>
          <a:xfrm>
            <a:off x="8221676" y="2223154"/>
            <a:ext cx="540470" cy="2823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23" idx="7"/>
          </p:cNvCxnSpPr>
          <p:nvPr/>
        </p:nvCxnSpPr>
        <p:spPr>
          <a:xfrm flipH="1">
            <a:off x="7865638" y="3127735"/>
            <a:ext cx="896508" cy="1095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5"/>
            <a:endCxn id="30" idx="1"/>
          </p:cNvCxnSpPr>
          <p:nvPr/>
        </p:nvCxnSpPr>
        <p:spPr>
          <a:xfrm>
            <a:off x="9175384" y="3036605"/>
            <a:ext cx="331157" cy="555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510980" y="4368662"/>
            <a:ext cx="1064809" cy="61610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8" idx="3"/>
            <a:endCxn id="49" idx="7"/>
          </p:cNvCxnSpPr>
          <p:nvPr/>
        </p:nvCxnSpPr>
        <p:spPr>
          <a:xfrm flipH="1">
            <a:off x="6419851" y="3036605"/>
            <a:ext cx="1929057" cy="14222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225550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3" name="Straight Arrow Connector 62"/>
          <p:cNvCxnSpPr>
            <a:stCxn id="23" idx="4"/>
            <a:endCxn id="62" idx="0"/>
          </p:cNvCxnSpPr>
          <p:nvPr/>
        </p:nvCxnSpPr>
        <p:spPr>
          <a:xfrm flipH="1">
            <a:off x="6757955" y="4754791"/>
            <a:ext cx="694445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330395" y="3072514"/>
            <a:ext cx="1064809" cy="68325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8" name="Straight Arrow Connector 67"/>
          <p:cNvCxnSpPr>
            <a:stCxn id="27" idx="4"/>
            <a:endCxn id="67" idx="0"/>
          </p:cNvCxnSpPr>
          <p:nvPr/>
        </p:nvCxnSpPr>
        <p:spPr>
          <a:xfrm flipH="1">
            <a:off x="5862800" y="2895986"/>
            <a:ext cx="539987" cy="1765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7504402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5" name="Straight Arrow Connector 84"/>
          <p:cNvCxnSpPr>
            <a:stCxn id="23" idx="4"/>
            <a:endCxn id="83" idx="0"/>
          </p:cNvCxnSpPr>
          <p:nvPr/>
        </p:nvCxnSpPr>
        <p:spPr>
          <a:xfrm>
            <a:off x="7452400" y="4754791"/>
            <a:ext cx="584407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6540009" y="294347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93" name="Straight Arrow Connector 92"/>
          <p:cNvCxnSpPr>
            <a:stCxn id="27" idx="4"/>
            <a:endCxn id="91" idx="1"/>
          </p:cNvCxnSpPr>
          <p:nvPr/>
        </p:nvCxnSpPr>
        <p:spPr>
          <a:xfrm>
            <a:off x="6402787" y="2895986"/>
            <a:ext cx="293160" cy="144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1173018" y="1909151"/>
            <a:ext cx="3893751" cy="25497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(7)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a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02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280234" y="70846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</p:cNvCxnSpPr>
          <p:nvPr/>
        </p:nvCxnSpPr>
        <p:spPr>
          <a:xfrm flipH="1">
            <a:off x="10005444" y="1498177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86847" y="16241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10840082" y="4932802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077090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307677" y="431178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539859" y="503223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10448730" y="4932802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473158" y="140703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9421036" y="250546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689047" y="3398605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279374" y="47516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0" idx="4"/>
            <a:endCxn id="33" idx="0"/>
          </p:cNvCxnSpPr>
          <p:nvPr/>
        </p:nvCxnSpPr>
        <p:spPr>
          <a:xfrm flipH="1">
            <a:off x="8811779" y="4020879"/>
            <a:ext cx="1461675" cy="730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19" idx="0"/>
          </p:cNvCxnSpPr>
          <p:nvPr/>
        </p:nvCxnSpPr>
        <p:spPr>
          <a:xfrm>
            <a:off x="10273454" y="4020879"/>
            <a:ext cx="566628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  <a:endCxn id="28" idx="0"/>
          </p:cNvCxnSpPr>
          <p:nvPr/>
        </p:nvCxnSpPr>
        <p:spPr>
          <a:xfrm flipH="1">
            <a:off x="10005443" y="2234591"/>
            <a:ext cx="1" cy="2708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4"/>
            <a:endCxn id="30" idx="0"/>
          </p:cNvCxnSpPr>
          <p:nvPr/>
        </p:nvCxnSpPr>
        <p:spPr>
          <a:xfrm>
            <a:off x="10005443" y="3127735"/>
            <a:ext cx="268011" cy="2708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115763" y="3507482"/>
            <a:ext cx="1064809" cy="61610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8" idx="4"/>
            <a:endCxn id="49" idx="0"/>
          </p:cNvCxnSpPr>
          <p:nvPr/>
        </p:nvCxnSpPr>
        <p:spPr>
          <a:xfrm flipH="1">
            <a:off x="8648168" y="3127735"/>
            <a:ext cx="1357275" cy="3797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7218735" y="244172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93" name="Straight Arrow Connector 92"/>
          <p:cNvCxnSpPr>
            <a:stCxn id="27" idx="4"/>
            <a:endCxn id="91" idx="0"/>
          </p:cNvCxnSpPr>
          <p:nvPr/>
        </p:nvCxnSpPr>
        <p:spPr>
          <a:xfrm>
            <a:off x="7057565" y="2029306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5832918" y="244172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4" name="Straight Arrow Connector 53"/>
          <p:cNvCxnSpPr>
            <a:stCxn id="27" idx="4"/>
            <a:endCxn id="50" idx="0"/>
          </p:cNvCxnSpPr>
          <p:nvPr/>
        </p:nvCxnSpPr>
        <p:spPr>
          <a:xfrm flipH="1">
            <a:off x="6365323" y="2029306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111511" y="4849850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4" name="Straight Arrow Connector 63"/>
          <p:cNvCxnSpPr>
            <a:stCxn id="30" idx="4"/>
            <a:endCxn id="60" idx="0"/>
          </p:cNvCxnSpPr>
          <p:nvPr/>
        </p:nvCxnSpPr>
        <p:spPr>
          <a:xfrm flipH="1">
            <a:off x="7643916" y="4020879"/>
            <a:ext cx="2629538" cy="828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1173018" y="1909151"/>
            <a:ext cx="3893751" cy="25497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(7)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z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326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280234" y="70846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</p:cNvCxnSpPr>
          <p:nvPr/>
        </p:nvCxnSpPr>
        <p:spPr>
          <a:xfrm flipH="1">
            <a:off x="10005444" y="1498177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86847" y="16241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10840082" y="4932802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077090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307677" y="431178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539859" y="503223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10448730" y="4932802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473158" y="140703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9421036" y="250546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689047" y="3398605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279374" y="47516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0" idx="4"/>
            <a:endCxn id="33" idx="0"/>
          </p:cNvCxnSpPr>
          <p:nvPr/>
        </p:nvCxnSpPr>
        <p:spPr>
          <a:xfrm flipH="1">
            <a:off x="8811779" y="4020879"/>
            <a:ext cx="1461675" cy="730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19" idx="0"/>
          </p:cNvCxnSpPr>
          <p:nvPr/>
        </p:nvCxnSpPr>
        <p:spPr>
          <a:xfrm>
            <a:off x="10273454" y="4020879"/>
            <a:ext cx="566628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  <a:endCxn id="28" idx="0"/>
          </p:cNvCxnSpPr>
          <p:nvPr/>
        </p:nvCxnSpPr>
        <p:spPr>
          <a:xfrm flipH="1">
            <a:off x="10005443" y="2234591"/>
            <a:ext cx="1" cy="2708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4"/>
            <a:endCxn id="30" idx="0"/>
          </p:cNvCxnSpPr>
          <p:nvPr/>
        </p:nvCxnSpPr>
        <p:spPr>
          <a:xfrm>
            <a:off x="10005443" y="3127735"/>
            <a:ext cx="268011" cy="2708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115763" y="3507482"/>
            <a:ext cx="1064809" cy="61610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8" idx="4"/>
            <a:endCxn id="49" idx="0"/>
          </p:cNvCxnSpPr>
          <p:nvPr/>
        </p:nvCxnSpPr>
        <p:spPr>
          <a:xfrm flipH="1">
            <a:off x="8648168" y="3127735"/>
            <a:ext cx="1357275" cy="3797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7218735" y="244172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93" name="Straight Arrow Connector 92"/>
          <p:cNvCxnSpPr>
            <a:stCxn id="27" idx="4"/>
            <a:endCxn id="91" idx="0"/>
          </p:cNvCxnSpPr>
          <p:nvPr/>
        </p:nvCxnSpPr>
        <p:spPr>
          <a:xfrm>
            <a:off x="7057565" y="2029306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5832918" y="244172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4" name="Straight Arrow Connector 53"/>
          <p:cNvCxnSpPr>
            <a:stCxn id="27" idx="4"/>
            <a:endCxn id="50" idx="0"/>
          </p:cNvCxnSpPr>
          <p:nvPr/>
        </p:nvCxnSpPr>
        <p:spPr>
          <a:xfrm flipH="1">
            <a:off x="6365323" y="2029306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111511" y="4849850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4" name="Straight Arrow Connector 63"/>
          <p:cNvCxnSpPr>
            <a:stCxn id="30" idx="4"/>
            <a:endCxn id="60" idx="0"/>
          </p:cNvCxnSpPr>
          <p:nvPr/>
        </p:nvCxnSpPr>
        <p:spPr>
          <a:xfrm flipH="1">
            <a:off x="7643916" y="4020879"/>
            <a:ext cx="2629538" cy="828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1173018" y="1909151"/>
            <a:ext cx="3893751" cy="25497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(7)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z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241680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017007" y="109231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02087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493280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641896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9742217" y="1882020"/>
            <a:ext cx="862451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09995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55265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stCxn id="35" idx="4"/>
            <a:endCxn id="43" idx="0"/>
          </p:cNvCxnSpPr>
          <p:nvPr/>
        </p:nvCxnSpPr>
        <p:spPr>
          <a:xfrm flipH="1">
            <a:off x="8876432" y="1882020"/>
            <a:ext cx="865785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2901016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710443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44027" y="3129915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1" name="Straight Arrow Connector 60"/>
          <p:cNvCxnSpPr>
            <a:stCxn id="43" idx="4"/>
            <a:endCxn id="59" idx="0"/>
          </p:cNvCxnSpPr>
          <p:nvPr/>
        </p:nvCxnSpPr>
        <p:spPr>
          <a:xfrm>
            <a:off x="8876432" y="2901016"/>
            <a:ext cx="0" cy="2288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8" y="1909151"/>
            <a:ext cx="3893751" cy="25497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513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017007" y="109231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02087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493280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641896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9742217" y="1882020"/>
            <a:ext cx="862451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09995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55265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stCxn id="35" idx="4"/>
            <a:endCxn id="43" idx="0"/>
          </p:cNvCxnSpPr>
          <p:nvPr/>
        </p:nvCxnSpPr>
        <p:spPr>
          <a:xfrm flipH="1">
            <a:off x="8876432" y="1882020"/>
            <a:ext cx="865785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2901016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710443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44027" y="3129915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1" name="Straight Arrow Connector 60"/>
          <p:cNvCxnSpPr>
            <a:stCxn id="43" idx="4"/>
            <a:endCxn id="59" idx="0"/>
          </p:cNvCxnSpPr>
          <p:nvPr/>
        </p:nvCxnSpPr>
        <p:spPr>
          <a:xfrm>
            <a:off x="8876432" y="2901016"/>
            <a:ext cx="0" cy="2288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8" y="1909151"/>
            <a:ext cx="3893751" cy="25497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280018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Enter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653597"/>
              </p:ext>
            </p:extLst>
          </p:nvPr>
        </p:nvGraphicFramePr>
        <p:xfrm>
          <a:off x="7977967" y="436672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12" name="Curved Connector 11"/>
          <p:cNvCxnSpPr>
            <a:stCxn id="23" idx="0"/>
            <a:endCxn id="11" idx="0"/>
          </p:cNvCxnSpPr>
          <p:nvPr/>
        </p:nvCxnSpPr>
        <p:spPr>
          <a:xfrm rot="5400000" flipH="1" flipV="1">
            <a:off x="7593332" y="2647778"/>
            <a:ext cx="6350" cy="3444237"/>
          </a:xfrm>
          <a:prstGeom prst="curvedConnector3">
            <a:avLst>
              <a:gd name="adj1" fmla="val 658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739506" y="5904416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506" y="5904416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526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874953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2347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51466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855744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10600163" y="1974163"/>
            <a:ext cx="4505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3138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17994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3114864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924291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06756" y="333567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13950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  <a:endCxn id="43" idx="0"/>
          </p:cNvCxnSpPr>
          <p:nvPr/>
        </p:nvCxnSpPr>
        <p:spPr>
          <a:xfrm>
            <a:off x="8839160" y="1974163"/>
            <a:ext cx="1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4"/>
            <a:endCxn id="59" idx="0"/>
          </p:cNvCxnSpPr>
          <p:nvPr/>
        </p:nvCxnSpPr>
        <p:spPr>
          <a:xfrm>
            <a:off x="8839161" y="3110822"/>
            <a:ext cx="0" cy="22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8" y="1909152"/>
            <a:ext cx="3893751" cy="322019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47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874953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2347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51466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855744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10600163" y="1974163"/>
            <a:ext cx="4505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3138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17994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3114864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924291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06756" y="333567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13950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  <a:endCxn id="43" idx="0"/>
          </p:cNvCxnSpPr>
          <p:nvPr/>
        </p:nvCxnSpPr>
        <p:spPr>
          <a:xfrm>
            <a:off x="8839160" y="1974163"/>
            <a:ext cx="1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4"/>
            <a:endCxn id="59" idx="0"/>
          </p:cNvCxnSpPr>
          <p:nvPr/>
        </p:nvCxnSpPr>
        <p:spPr>
          <a:xfrm>
            <a:off x="8839161" y="3110822"/>
            <a:ext cx="0" cy="22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8" y="1909152"/>
            <a:ext cx="3893751" cy="322019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405257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Library Functions</a:t>
            </a:r>
            <a:endParaRPr lang="en-US" sz="4800" dirty="0"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496467" y="104361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3079" y="195924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30" idx="4"/>
            <a:endCxn id="29" idx="1"/>
          </p:cNvCxnSpPr>
          <p:nvPr/>
        </p:nvCxnSpPr>
        <p:spPr>
          <a:xfrm>
            <a:off x="10153242" y="4760641"/>
            <a:ext cx="392946" cy="223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0390250" y="485834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620837" y="41396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853019" y="485834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0" idx="4"/>
            <a:endCxn id="31" idx="7"/>
          </p:cNvCxnSpPr>
          <p:nvPr/>
        </p:nvCxnSpPr>
        <p:spPr>
          <a:xfrm flipH="1">
            <a:off x="9761890" y="4760641"/>
            <a:ext cx="391352" cy="223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9568834" y="299319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print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0" idx="0"/>
          </p:cNvCxnSpPr>
          <p:nvPr/>
        </p:nvCxnSpPr>
        <p:spPr>
          <a:xfrm>
            <a:off x="10153241" y="3615473"/>
            <a:ext cx="1" cy="524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070070" y="3069665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122457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/>
          <p:cNvCxnSpPr>
            <a:stCxn id="45" idx="4"/>
            <a:endCxn id="61" idx="0"/>
          </p:cNvCxnSpPr>
          <p:nvPr/>
        </p:nvCxnSpPr>
        <p:spPr>
          <a:xfrm flipH="1">
            <a:off x="5492436" y="3691939"/>
            <a:ext cx="1162041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4"/>
            <a:endCxn id="50" idx="0"/>
          </p:cNvCxnSpPr>
          <p:nvPr/>
        </p:nvCxnSpPr>
        <p:spPr>
          <a:xfrm>
            <a:off x="6654477" y="3691939"/>
            <a:ext cx="1245679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36775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6" idx="4"/>
            <a:endCxn id="45" idx="0"/>
          </p:cNvCxnSpPr>
          <p:nvPr/>
        </p:nvCxnSpPr>
        <p:spPr>
          <a:xfrm flipH="1">
            <a:off x="6654477" y="2569738"/>
            <a:ext cx="1567199" cy="4999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96003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2" name="Straight Arrow Connector 61"/>
          <p:cNvCxnSpPr>
            <a:stCxn id="45" idx="4"/>
            <a:endCxn id="46" idx="0"/>
          </p:cNvCxnSpPr>
          <p:nvPr/>
        </p:nvCxnSpPr>
        <p:spPr>
          <a:xfrm>
            <a:off x="6654477" y="3691939"/>
            <a:ext cx="385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4" idx="4"/>
            <a:endCxn id="26" idx="0"/>
          </p:cNvCxnSpPr>
          <p:nvPr/>
        </p:nvCxnSpPr>
        <p:spPr>
          <a:xfrm flipH="1">
            <a:off x="8221676" y="1833324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6" idx="4"/>
            <a:endCxn id="33" idx="1"/>
          </p:cNvCxnSpPr>
          <p:nvPr/>
        </p:nvCxnSpPr>
        <p:spPr>
          <a:xfrm>
            <a:off x="8221676" y="2569738"/>
            <a:ext cx="1518327" cy="5145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8" y="1909152"/>
            <a:ext cx="3102957" cy="16352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print(z + 1);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47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Library Functions</a:t>
            </a:r>
            <a:endParaRPr lang="en-US" sz="4800" dirty="0"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496467" y="104361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3079" y="195924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30" idx="4"/>
            <a:endCxn id="29" idx="1"/>
          </p:cNvCxnSpPr>
          <p:nvPr/>
        </p:nvCxnSpPr>
        <p:spPr>
          <a:xfrm>
            <a:off x="10153242" y="4760641"/>
            <a:ext cx="392946" cy="223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0390250" y="485834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620837" y="41396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853019" y="485834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0" idx="4"/>
            <a:endCxn id="31" idx="7"/>
          </p:cNvCxnSpPr>
          <p:nvPr/>
        </p:nvCxnSpPr>
        <p:spPr>
          <a:xfrm flipH="1">
            <a:off x="9761890" y="4760641"/>
            <a:ext cx="391352" cy="223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9568834" y="299319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print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0" idx="0"/>
          </p:cNvCxnSpPr>
          <p:nvPr/>
        </p:nvCxnSpPr>
        <p:spPr>
          <a:xfrm>
            <a:off x="10153241" y="3615473"/>
            <a:ext cx="1" cy="524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070070" y="3069665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122457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/>
          <p:cNvCxnSpPr>
            <a:stCxn id="45" idx="4"/>
            <a:endCxn id="61" idx="0"/>
          </p:cNvCxnSpPr>
          <p:nvPr/>
        </p:nvCxnSpPr>
        <p:spPr>
          <a:xfrm flipH="1">
            <a:off x="5492436" y="3691939"/>
            <a:ext cx="1162041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4"/>
            <a:endCxn id="50" idx="0"/>
          </p:cNvCxnSpPr>
          <p:nvPr/>
        </p:nvCxnSpPr>
        <p:spPr>
          <a:xfrm>
            <a:off x="6654477" y="3691939"/>
            <a:ext cx="1245679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36775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6" idx="4"/>
            <a:endCxn id="45" idx="0"/>
          </p:cNvCxnSpPr>
          <p:nvPr/>
        </p:nvCxnSpPr>
        <p:spPr>
          <a:xfrm flipH="1">
            <a:off x="6654477" y="2569738"/>
            <a:ext cx="1567199" cy="4999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96003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2" name="Straight Arrow Connector 61"/>
          <p:cNvCxnSpPr>
            <a:stCxn id="45" idx="4"/>
            <a:endCxn id="46" idx="0"/>
          </p:cNvCxnSpPr>
          <p:nvPr/>
        </p:nvCxnSpPr>
        <p:spPr>
          <a:xfrm>
            <a:off x="6654477" y="3691939"/>
            <a:ext cx="385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4" idx="4"/>
            <a:endCxn id="26" idx="0"/>
          </p:cNvCxnSpPr>
          <p:nvPr/>
        </p:nvCxnSpPr>
        <p:spPr>
          <a:xfrm flipH="1">
            <a:off x="8221676" y="1833324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6" idx="4"/>
            <a:endCxn id="33" idx="1"/>
          </p:cNvCxnSpPr>
          <p:nvPr/>
        </p:nvCxnSpPr>
        <p:spPr>
          <a:xfrm>
            <a:off x="8221676" y="2569738"/>
            <a:ext cx="1518327" cy="5145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8" y="1909152"/>
            <a:ext cx="3102957" cy="16352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print(z + 1);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7484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Implementation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AST is traversed in a top-down manner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Each AST node class, has </a:t>
            </a:r>
            <a:r>
              <a:rPr lang="en-US" sz="2800" dirty="0" smtClean="0">
                <a:latin typeface="+mj-lt"/>
              </a:rPr>
              <a:t>a </a:t>
            </a:r>
            <a:r>
              <a:rPr lang="en-US" sz="2800" b="1" dirty="0">
                <a:latin typeface="+mj-lt"/>
              </a:rPr>
              <a:t>visit</a:t>
            </a:r>
            <a:r>
              <a:rPr lang="en-US" sz="2800" b="1" i="1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API: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Performs the relevant semantic checks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May call the visitors of the node’s children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 the skeleton it’s called </a:t>
            </a:r>
            <a:r>
              <a:rPr lang="en-US" sz="2800" i="1" dirty="0" err="1" smtClean="0">
                <a:latin typeface="+mj-lt"/>
              </a:rPr>
              <a:t>semantMe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traversal starts from the root node</a:t>
            </a:r>
          </a:p>
        </p:txBody>
      </p:sp>
    </p:spTree>
    <p:extLst>
      <p:ext uri="{BB962C8B-B14F-4D97-AF65-F5344CB8AC3E}">
        <p14:creationId xmlns:p14="http://schemas.microsoft.com/office/powerpoint/2010/main" val="411809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Implementation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ASTExpBinOp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ASTExp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left;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ASTExp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right;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Type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t1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left.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right.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(t1 != t2)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error</a:t>
            </a:r>
            <a:endParaRPr lang="en-US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199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Implementation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ASTStatmentList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ASTStatement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head;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ASTStatmentList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tail;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Type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(head)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head.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(tail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tail.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 null;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14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AST Annotations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AST Annotations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While analyzing the AST, we can extend it with useful information: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Variable offsets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Parameter offsets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Class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988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27413" y="1418106"/>
            <a:ext cx="2269066" cy="4687087"/>
            <a:chOff x="5703147" y="1519706"/>
            <a:chExt cx="2269066" cy="4687087"/>
          </a:xfrm>
        </p:grpSpPr>
        <p:sp>
          <p:nvSpPr>
            <p:cNvPr id="2" name="Rectangle 1"/>
            <p:cNvSpPr/>
            <p:nvPr/>
          </p:nvSpPr>
          <p:spPr>
            <a:xfrm>
              <a:off x="5703147" y="3285631"/>
              <a:ext cx="2269066" cy="584200"/>
            </a:xfrm>
            <a:prstGeom prst="rect">
              <a:avLst/>
            </a:prstGeom>
            <a:solidFill>
              <a:srgbClr val="C0000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703147" y="3869831"/>
              <a:ext cx="2269066" cy="584200"/>
            </a:xfrm>
            <a:prstGeom prst="rect">
              <a:avLst/>
            </a:prstGeom>
            <a:solidFill>
              <a:srgbClr val="7030A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</a:t>
              </a:r>
              <a:r>
                <a:rPr lang="en-US" dirty="0" err="1" smtClean="0">
                  <a:solidFill>
                    <a:schemeClr val="tx1"/>
                  </a:solidFill>
                </a:rPr>
                <a:t>rev</a:t>
              </a:r>
              <a:r>
                <a:rPr lang="en-US" dirty="0" smtClean="0">
                  <a:solidFill>
                    <a:schemeClr val="tx1"/>
                  </a:solidFill>
                </a:rPr>
                <a:t> base pointer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703147" y="4450605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</a:t>
              </a:r>
              <a:r>
                <a:rPr lang="en-US" dirty="0" smtClean="0">
                  <a:solidFill>
                    <a:schemeClr val="tx1"/>
                  </a:solidFill>
                </a:rPr>
                <a:t>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703147" y="5038393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703147" y="2696270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03147" y="1519706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03147" y="2106990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03147" y="5622593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788400" y="4067075"/>
            <a:ext cx="267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base pointer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2092961" y="3476131"/>
            <a:ext cx="2238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stack frame</a:t>
            </a:r>
            <a:endParaRPr lang="en-US" sz="2800" dirty="0"/>
          </a:p>
        </p:txBody>
      </p:sp>
      <p:sp>
        <p:nvSpPr>
          <p:cNvPr id="15" name="Left Brace 14"/>
          <p:cNvSpPr/>
          <p:nvPr/>
        </p:nvSpPr>
        <p:spPr>
          <a:xfrm>
            <a:off x="4145280" y="1418106"/>
            <a:ext cx="731520" cy="468708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579360" y="4349005"/>
            <a:ext cx="11277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752080" y="1448586"/>
            <a:ext cx="0" cy="10597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948680" y="1710206"/>
            <a:ext cx="2973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 smtClean="0"/>
              <a:t>tack grows down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623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Exit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468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6"/>
            <a:ext cx="4140662" cy="27997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f(10, 20)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23073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41030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3048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62285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13692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19308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07596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8" idx="3"/>
            <a:endCxn id="13" idx="3"/>
          </p:cNvCxnSpPr>
          <p:nvPr/>
        </p:nvCxnSpPr>
        <p:spPr>
          <a:xfrm flipV="1">
            <a:off x="4988559" y="2998530"/>
            <a:ext cx="12700" cy="1173561"/>
          </a:xfrm>
          <a:prstGeom prst="bentConnector3">
            <a:avLst>
              <a:gd name="adj1" fmla="val 386666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4388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8" idx="3"/>
            <a:endCxn id="15" idx="3"/>
          </p:cNvCxnSpPr>
          <p:nvPr/>
        </p:nvCxnSpPr>
        <p:spPr>
          <a:xfrm flipV="1">
            <a:off x="4988559" y="2414251"/>
            <a:ext cx="12700" cy="1757840"/>
          </a:xfrm>
          <a:prstGeom prst="bentConnector3">
            <a:avLst>
              <a:gd name="adj1" fmla="val 333333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40565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8" idx="3"/>
            <a:endCxn id="15" idx="3"/>
          </p:cNvCxnSpPr>
          <p:nvPr/>
        </p:nvCxnSpPr>
        <p:spPr>
          <a:xfrm flipV="1">
            <a:off x="4988559" y="2414251"/>
            <a:ext cx="12700" cy="1757840"/>
          </a:xfrm>
          <a:prstGeom prst="bentConnector3">
            <a:avLst>
              <a:gd name="adj1" fmla="val 333333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79401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Exit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86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719493" y="4460765"/>
            <a:ext cx="2269066" cy="58420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ocal </a:t>
            </a:r>
            <a:r>
              <a:rPr lang="en-US" dirty="0" err="1" smtClean="0">
                <a:solidFill>
                  <a:schemeClr val="tx1"/>
                </a:solidFill>
              </a:rPr>
              <a:t>var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stCxn id="8" idx="3"/>
            <a:endCxn id="12" idx="3"/>
          </p:cNvCxnSpPr>
          <p:nvPr/>
        </p:nvCxnSpPr>
        <p:spPr>
          <a:xfrm>
            <a:off x="4988559" y="4172091"/>
            <a:ext cx="12700" cy="580774"/>
          </a:xfrm>
          <a:prstGeom prst="bentConnector3">
            <a:avLst>
              <a:gd name="adj1" fmla="val 446666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1580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Offsets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Machine code </a:t>
            </a:r>
            <a:r>
              <a:rPr lang="en-US" sz="2800" b="1" dirty="0" smtClean="0">
                <a:latin typeface="+mj-lt"/>
              </a:rPr>
              <a:t>does not </a:t>
            </a:r>
            <a:r>
              <a:rPr lang="en-US" sz="2800" dirty="0" smtClean="0">
                <a:latin typeface="+mj-lt"/>
              </a:rPr>
              <a:t>contain names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Local variables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Parameters 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Instead, we use offsets </a:t>
            </a:r>
            <a:r>
              <a:rPr lang="en-US" sz="2800" b="1" dirty="0" smtClean="0">
                <a:latin typeface="+mj-lt"/>
              </a:rPr>
              <a:t>relatively</a:t>
            </a:r>
            <a:r>
              <a:rPr lang="en-US" sz="2800" dirty="0" smtClean="0">
                <a:latin typeface="+mj-lt"/>
              </a:rPr>
              <a:t> from the </a:t>
            </a:r>
            <a:r>
              <a:rPr lang="en-US" sz="2800" b="1" dirty="0" smtClean="0">
                <a:latin typeface="+mj-lt"/>
              </a:rPr>
              <a:t>stack base pointer</a:t>
            </a:r>
          </a:p>
        </p:txBody>
      </p:sp>
    </p:spTree>
    <p:extLst>
      <p:ext uri="{BB962C8B-B14F-4D97-AF65-F5344CB8AC3E}">
        <p14:creationId xmlns:p14="http://schemas.microsoft.com/office/powerpoint/2010/main" val="354208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5" idx="4"/>
            <a:endCxn id="14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9" idx="4"/>
            <a:endCxn id="24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9" idx="5"/>
            <a:endCxn id="59" idx="0"/>
          </p:cNvCxnSpPr>
          <p:nvPr/>
        </p:nvCxnSpPr>
        <p:spPr>
          <a:xfrm>
            <a:off x="9001186" y="4572307"/>
            <a:ext cx="634168" cy="433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9" idx="3"/>
            <a:endCxn id="58" idx="0"/>
          </p:cNvCxnSpPr>
          <p:nvPr/>
        </p:nvCxnSpPr>
        <p:spPr>
          <a:xfrm flipH="1">
            <a:off x="7584541" y="4572307"/>
            <a:ext cx="663712" cy="433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092315" y="4042236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5955628" y="39790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24" idx="4"/>
            <a:endCxn id="51" idx="7"/>
          </p:cNvCxnSpPr>
          <p:nvPr/>
        </p:nvCxnSpPr>
        <p:spPr>
          <a:xfrm flipH="1">
            <a:off x="6864499" y="3680950"/>
            <a:ext cx="921166" cy="4238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4" idx="4"/>
            <a:endCxn id="49" idx="0"/>
          </p:cNvCxnSpPr>
          <p:nvPr/>
        </p:nvCxnSpPr>
        <p:spPr>
          <a:xfrm>
            <a:off x="7785665" y="3680950"/>
            <a:ext cx="839055" cy="361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7052136" y="500530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9102949" y="500530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63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5" idx="4"/>
            <a:endCxn id="14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9" idx="4"/>
            <a:endCxn id="24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9" idx="5"/>
            <a:endCxn id="59" idx="0"/>
          </p:cNvCxnSpPr>
          <p:nvPr/>
        </p:nvCxnSpPr>
        <p:spPr>
          <a:xfrm>
            <a:off x="9001186" y="4572307"/>
            <a:ext cx="634168" cy="433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9" idx="3"/>
            <a:endCxn id="58" idx="0"/>
          </p:cNvCxnSpPr>
          <p:nvPr/>
        </p:nvCxnSpPr>
        <p:spPr>
          <a:xfrm flipH="1">
            <a:off x="7584541" y="4572307"/>
            <a:ext cx="663712" cy="433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092315" y="4042236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5955628" y="39790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24" idx="4"/>
            <a:endCxn id="51" idx="7"/>
          </p:cNvCxnSpPr>
          <p:nvPr/>
        </p:nvCxnSpPr>
        <p:spPr>
          <a:xfrm flipH="1">
            <a:off x="6864499" y="3680950"/>
            <a:ext cx="921166" cy="4238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4" idx="4"/>
            <a:endCxn id="49" idx="0"/>
          </p:cNvCxnSpPr>
          <p:nvPr/>
        </p:nvCxnSpPr>
        <p:spPr>
          <a:xfrm>
            <a:off x="7785665" y="3680950"/>
            <a:ext cx="839055" cy="361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7052136" y="500530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9102949" y="500530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183040" y="5832034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214445" y="584685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100865" y="483723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0233568" y="4820642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5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6169461" y="3557314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169461" y="1961516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169461" y="2724309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633040" y="1961516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97431" y="1961516"/>
            <a:ext cx="1359516" cy="508820"/>
          </a:xfrm>
          <a:prstGeom prst="rect">
            <a:avLst/>
          </a:prstGeom>
          <a:solidFill>
            <a:srgbClr val="FF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0x08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7231346" y="2188174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7231345" y="29380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7231345" y="3755191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8790820" y="2188174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8790819" y="29380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8790819" y="3755191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633040" y="2718086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633040" y="3557314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197431" y="2727920"/>
            <a:ext cx="1359516" cy="508820"/>
          </a:xfrm>
          <a:prstGeom prst="rect">
            <a:avLst/>
          </a:prstGeom>
          <a:solidFill>
            <a:srgbClr val="FF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0x0c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9197431" y="3589271"/>
            <a:ext cx="1359516" cy="508820"/>
          </a:xfrm>
          <a:prstGeom prst="rect">
            <a:avLst/>
          </a:prstGeom>
          <a:solidFill>
            <a:srgbClr val="FF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- 0x04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84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33004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 &gt; 1)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0" idx="1"/>
          </p:cNvCxnSpPr>
          <p:nvPr/>
        </p:nvCxnSpPr>
        <p:spPr>
          <a:xfrm>
            <a:off x="8410831" y="1726703"/>
            <a:ext cx="540668" cy="1947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636217" y="299911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9" idx="4"/>
            <a:endCxn id="13" idx="0"/>
          </p:cNvCxnSpPr>
          <p:nvPr/>
        </p:nvCxnSpPr>
        <p:spPr>
          <a:xfrm flipH="1">
            <a:off x="7220624" y="1726703"/>
            <a:ext cx="1190207" cy="12724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5"/>
            <a:endCxn id="22" idx="0"/>
          </p:cNvCxnSpPr>
          <p:nvPr/>
        </p:nvCxnSpPr>
        <p:spPr>
          <a:xfrm>
            <a:off x="8410831" y="4627727"/>
            <a:ext cx="366286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3"/>
            <a:endCxn id="21" idx="0"/>
          </p:cNvCxnSpPr>
          <p:nvPr/>
        </p:nvCxnSpPr>
        <p:spPr>
          <a:xfrm flipH="1">
            <a:off x="7256053" y="4627727"/>
            <a:ext cx="401845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501960" y="4097656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955628" y="39790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13" idx="4"/>
            <a:endCxn id="18" idx="7"/>
          </p:cNvCxnSpPr>
          <p:nvPr/>
        </p:nvCxnSpPr>
        <p:spPr>
          <a:xfrm flipH="1">
            <a:off x="6864499" y="3621387"/>
            <a:ext cx="356125" cy="483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4"/>
            <a:endCxn id="17" idx="0"/>
          </p:cNvCxnSpPr>
          <p:nvPr/>
        </p:nvCxnSpPr>
        <p:spPr>
          <a:xfrm>
            <a:off x="7220624" y="3621387"/>
            <a:ext cx="813741" cy="4762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723648" y="501721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8244712" y="501721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16341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30" idx="5"/>
            <a:endCxn id="35" idx="0"/>
          </p:cNvCxnSpPr>
          <p:nvPr/>
        </p:nvCxnSpPr>
        <p:spPr>
          <a:xfrm>
            <a:off x="11207334" y="4119988"/>
            <a:ext cx="342209" cy="6828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3"/>
            <a:endCxn id="34" idx="0"/>
          </p:cNvCxnSpPr>
          <p:nvPr/>
        </p:nvCxnSpPr>
        <p:spPr>
          <a:xfrm flipH="1">
            <a:off x="10151331" y="4119988"/>
            <a:ext cx="303070" cy="6828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298463" y="358991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857188" y="347135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7" idx="4"/>
            <a:endCxn id="31" idx="7"/>
          </p:cNvCxnSpPr>
          <p:nvPr/>
        </p:nvCxnSpPr>
        <p:spPr>
          <a:xfrm flipH="1">
            <a:off x="9766059" y="3339934"/>
            <a:ext cx="434689" cy="2570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30" idx="0"/>
          </p:cNvCxnSpPr>
          <p:nvPr/>
        </p:nvCxnSpPr>
        <p:spPr>
          <a:xfrm>
            <a:off x="10200748" y="3339934"/>
            <a:ext cx="630120" cy="2499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618926" y="48028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17138" y="48028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8780330" y="183035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/>
          <p:cNvCxnSpPr>
            <a:stCxn id="50" idx="4"/>
            <a:endCxn id="27" idx="1"/>
          </p:cNvCxnSpPr>
          <p:nvPr/>
        </p:nvCxnSpPr>
        <p:spPr>
          <a:xfrm>
            <a:off x="9364737" y="2452625"/>
            <a:ext cx="422773" cy="356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29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33004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 &gt; 1)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0" idx="1"/>
          </p:cNvCxnSpPr>
          <p:nvPr/>
        </p:nvCxnSpPr>
        <p:spPr>
          <a:xfrm>
            <a:off x="8410831" y="1726703"/>
            <a:ext cx="540668" cy="1947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636217" y="299911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9" idx="4"/>
            <a:endCxn id="13" idx="0"/>
          </p:cNvCxnSpPr>
          <p:nvPr/>
        </p:nvCxnSpPr>
        <p:spPr>
          <a:xfrm flipH="1">
            <a:off x="7220624" y="1726703"/>
            <a:ext cx="1190207" cy="12724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5"/>
            <a:endCxn id="22" idx="0"/>
          </p:cNvCxnSpPr>
          <p:nvPr/>
        </p:nvCxnSpPr>
        <p:spPr>
          <a:xfrm>
            <a:off x="8410831" y="4627727"/>
            <a:ext cx="366286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3"/>
            <a:endCxn id="21" idx="0"/>
          </p:cNvCxnSpPr>
          <p:nvPr/>
        </p:nvCxnSpPr>
        <p:spPr>
          <a:xfrm flipH="1">
            <a:off x="7256053" y="4627727"/>
            <a:ext cx="401845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501960" y="4097656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955628" y="39790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13" idx="4"/>
            <a:endCxn id="18" idx="7"/>
          </p:cNvCxnSpPr>
          <p:nvPr/>
        </p:nvCxnSpPr>
        <p:spPr>
          <a:xfrm flipH="1">
            <a:off x="6864499" y="3621387"/>
            <a:ext cx="356125" cy="483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4"/>
            <a:endCxn id="17" idx="0"/>
          </p:cNvCxnSpPr>
          <p:nvPr/>
        </p:nvCxnSpPr>
        <p:spPr>
          <a:xfrm>
            <a:off x="7220624" y="3621387"/>
            <a:ext cx="813741" cy="4762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723648" y="501721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8244712" y="501721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31638" y="584685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358174" y="584685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78743" y="4829864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16341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30" idx="5"/>
            <a:endCxn id="35" idx="0"/>
          </p:cNvCxnSpPr>
          <p:nvPr/>
        </p:nvCxnSpPr>
        <p:spPr>
          <a:xfrm>
            <a:off x="11207334" y="4119988"/>
            <a:ext cx="342209" cy="6828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3"/>
            <a:endCxn id="34" idx="0"/>
          </p:cNvCxnSpPr>
          <p:nvPr/>
        </p:nvCxnSpPr>
        <p:spPr>
          <a:xfrm flipH="1">
            <a:off x="10151331" y="4119988"/>
            <a:ext cx="303070" cy="6828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298463" y="358991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857188" y="347135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7" idx="4"/>
            <a:endCxn id="31" idx="7"/>
          </p:cNvCxnSpPr>
          <p:nvPr/>
        </p:nvCxnSpPr>
        <p:spPr>
          <a:xfrm flipH="1">
            <a:off x="9766059" y="3339934"/>
            <a:ext cx="434689" cy="2570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30" idx="0"/>
          </p:cNvCxnSpPr>
          <p:nvPr/>
        </p:nvCxnSpPr>
        <p:spPr>
          <a:xfrm>
            <a:off x="10200748" y="3339934"/>
            <a:ext cx="630120" cy="2499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618926" y="48028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17138" y="48028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725112" y="5614357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027951" y="4282884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8780330" y="183035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/>
          <p:cNvCxnSpPr>
            <a:stCxn id="50" idx="4"/>
            <a:endCxn id="27" idx="1"/>
          </p:cNvCxnSpPr>
          <p:nvPr/>
        </p:nvCxnSpPr>
        <p:spPr>
          <a:xfrm>
            <a:off x="9364737" y="2452625"/>
            <a:ext cx="422773" cy="356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53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98205" y="2220748"/>
            <a:ext cx="3726344" cy="37097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888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98205" y="2220748"/>
            <a:ext cx="3726344" cy="37097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074238" y="3561806"/>
            <a:ext cx="5403655" cy="740228"/>
            <a:chOff x="5394969" y="3561806"/>
            <a:chExt cx="5403655" cy="740228"/>
          </a:xfrm>
        </p:grpSpPr>
        <p:grpSp>
          <p:nvGrpSpPr>
            <p:cNvPr id="3" name="Group 2"/>
            <p:cNvGrpSpPr/>
            <p:nvPr/>
          </p:nvGrpSpPr>
          <p:grpSpPr>
            <a:xfrm>
              <a:off x="6749147" y="3561806"/>
              <a:ext cx="2695299" cy="740228"/>
              <a:chOff x="6749147" y="3561806"/>
              <a:chExt cx="2695299" cy="740228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6749147" y="3561806"/>
                <a:ext cx="1349828" cy="7402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39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0xaa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8094618" y="3561806"/>
                <a:ext cx="1349828" cy="7402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39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0xbb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9448796" y="3561806"/>
              <a:ext cx="1349828" cy="740228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3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94969" y="3561806"/>
              <a:ext cx="1349828" cy="740228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3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Left Brace 18"/>
          <p:cNvSpPr/>
          <p:nvPr/>
        </p:nvSpPr>
        <p:spPr>
          <a:xfrm rot="5400000">
            <a:off x="6596744" y="2807819"/>
            <a:ext cx="296091" cy="1071147"/>
          </a:xfrm>
          <a:prstGeom prst="leftBrace">
            <a:avLst>
              <a:gd name="adj1" fmla="val 8333"/>
              <a:gd name="adj2" fmla="val 4879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326786" y="2790831"/>
            <a:ext cx="134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 bytes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203374" y="5097764"/>
            <a:ext cx="1349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5738947" y="4958483"/>
            <a:ext cx="1349828" cy="740228"/>
          </a:xfrm>
          <a:prstGeom prst="rect">
            <a:avLst/>
          </a:prstGeom>
          <a:solidFill>
            <a:schemeClr val="tx1">
              <a:lumMod val="65000"/>
              <a:lumOff val="35000"/>
              <a:alpha val="3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0x1004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22" idx="0"/>
          </p:cNvCxnSpPr>
          <p:nvPr/>
        </p:nvCxnSpPr>
        <p:spPr>
          <a:xfrm flipV="1">
            <a:off x="6413861" y="4372403"/>
            <a:ext cx="975369" cy="5860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50470" y="3701087"/>
            <a:ext cx="1219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0x1000: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785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98205" y="2220748"/>
            <a:ext cx="3726344" cy="37097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71685" y="2675258"/>
            <a:ext cx="46431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$t0, 8($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0xaa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0($t0)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0xbb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4($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</p:spTree>
    <p:extLst>
      <p:ext uri="{BB962C8B-B14F-4D97-AF65-F5344CB8AC3E}">
        <p14:creationId xmlns:p14="http://schemas.microsoft.com/office/powerpoint/2010/main" val="3375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 Construction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 declaration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 reference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Lookup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visiting a new 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leaving a 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364305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98205" y="2220748"/>
            <a:ext cx="3726344" cy="37097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71685" y="2675258"/>
            <a:ext cx="46431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$t0, 8($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0xaa</a:t>
            </a:r>
            <a:endParaRPr lang="en-US" sz="2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0($t0)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0xbb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4($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</p:spTree>
    <p:extLst>
      <p:ext uri="{BB962C8B-B14F-4D97-AF65-F5344CB8AC3E}">
        <p14:creationId xmlns:p14="http://schemas.microsoft.com/office/powerpoint/2010/main" val="204520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98205" y="2220748"/>
            <a:ext cx="3726344" cy="37097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71685" y="2675258"/>
            <a:ext cx="46431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$t0, 8($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0xaa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0($t0)</a:t>
            </a:r>
          </a:p>
          <a:p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0xbb</a:t>
            </a:r>
            <a:endParaRPr lang="en-US" sz="2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4($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</p:spTree>
    <p:extLst>
      <p:ext uri="{BB962C8B-B14F-4D97-AF65-F5344CB8AC3E}">
        <p14:creationId xmlns:p14="http://schemas.microsoft.com/office/powerpoint/2010/main" val="318338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Each class field should have an index</a:t>
            </a:r>
            <a:endParaRPr lang="en-US" sz="2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98205" y="2220748"/>
            <a:ext cx="3726344" cy="37097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1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>
            <a:stCxn id="11" idx="4"/>
            <a:endCxn id="32" idx="0"/>
          </p:cNvCxnSpPr>
          <p:nvPr/>
        </p:nvCxnSpPr>
        <p:spPr>
          <a:xfrm>
            <a:off x="8634447" y="2777212"/>
            <a:ext cx="1871607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696156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1" idx="4"/>
            <a:endCxn id="15" idx="0"/>
          </p:cNvCxnSpPr>
          <p:nvPr/>
        </p:nvCxnSpPr>
        <p:spPr>
          <a:xfrm flipH="1">
            <a:off x="7280563" y="2777212"/>
            <a:ext cx="1353884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694366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15" idx="4"/>
            <a:endCxn id="21" idx="7"/>
          </p:cNvCxnSpPr>
          <p:nvPr/>
        </p:nvCxnSpPr>
        <p:spPr>
          <a:xfrm flipH="1">
            <a:off x="6603237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4"/>
            <a:endCxn id="29" idx="0"/>
          </p:cNvCxnSpPr>
          <p:nvPr/>
        </p:nvCxnSpPr>
        <p:spPr>
          <a:xfrm>
            <a:off x="7280563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694365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1" idx="4"/>
            <a:endCxn id="26" idx="0"/>
          </p:cNvCxnSpPr>
          <p:nvPr/>
        </p:nvCxnSpPr>
        <p:spPr>
          <a:xfrm flipH="1">
            <a:off x="6226770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466551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0xaa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9921647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919857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7"/>
          </p:cNvCxnSpPr>
          <p:nvPr/>
        </p:nvCxnSpPr>
        <p:spPr>
          <a:xfrm flipH="1">
            <a:off x="9828728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4"/>
            <a:endCxn id="38" idx="0"/>
          </p:cNvCxnSpPr>
          <p:nvPr/>
        </p:nvCxnSpPr>
        <p:spPr>
          <a:xfrm>
            <a:off x="10506054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919856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6" idx="0"/>
          </p:cNvCxnSpPr>
          <p:nvPr/>
        </p:nvCxnSpPr>
        <p:spPr>
          <a:xfrm flipH="1">
            <a:off x="9452261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0692042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0xaa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30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Each class field should have an index</a:t>
            </a:r>
            <a:endParaRPr lang="en-US" sz="2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98205" y="2220748"/>
            <a:ext cx="3726344" cy="37097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1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>
            <a:stCxn id="11" idx="4"/>
            <a:endCxn id="32" idx="0"/>
          </p:cNvCxnSpPr>
          <p:nvPr/>
        </p:nvCxnSpPr>
        <p:spPr>
          <a:xfrm>
            <a:off x="8634447" y="2777212"/>
            <a:ext cx="1871607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696156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1" idx="4"/>
            <a:endCxn id="15" idx="0"/>
          </p:cNvCxnSpPr>
          <p:nvPr/>
        </p:nvCxnSpPr>
        <p:spPr>
          <a:xfrm flipH="1">
            <a:off x="7280563" y="2777212"/>
            <a:ext cx="1353884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694366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15" idx="4"/>
            <a:endCxn id="21" idx="7"/>
          </p:cNvCxnSpPr>
          <p:nvPr/>
        </p:nvCxnSpPr>
        <p:spPr>
          <a:xfrm flipH="1">
            <a:off x="6603237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4"/>
            <a:endCxn id="29" idx="0"/>
          </p:cNvCxnSpPr>
          <p:nvPr/>
        </p:nvCxnSpPr>
        <p:spPr>
          <a:xfrm>
            <a:off x="7280563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694365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1" idx="4"/>
            <a:endCxn id="26" idx="0"/>
          </p:cNvCxnSpPr>
          <p:nvPr/>
        </p:nvCxnSpPr>
        <p:spPr>
          <a:xfrm flipH="1">
            <a:off x="6226770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466551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0xaa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9921647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919857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7"/>
          </p:cNvCxnSpPr>
          <p:nvPr/>
        </p:nvCxnSpPr>
        <p:spPr>
          <a:xfrm flipH="1">
            <a:off x="9828728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4"/>
            <a:endCxn id="38" idx="0"/>
          </p:cNvCxnSpPr>
          <p:nvPr/>
        </p:nvCxnSpPr>
        <p:spPr>
          <a:xfrm>
            <a:off x="10506054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919856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6" idx="0"/>
          </p:cNvCxnSpPr>
          <p:nvPr/>
        </p:nvCxnSpPr>
        <p:spPr>
          <a:xfrm flipH="1">
            <a:off x="9452261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0692042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0xaa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07903" y="5817775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index </a:t>
            </a:r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59520" y="577983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index 1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89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Sizes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98204" y="1907241"/>
            <a:ext cx="4701705" cy="31785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 p = new Point;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85788" y="1845887"/>
            <a:ext cx="46431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$t0, 0($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$v0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</p:spTree>
    <p:extLst>
      <p:ext uri="{BB962C8B-B14F-4D97-AF65-F5344CB8AC3E}">
        <p14:creationId xmlns:p14="http://schemas.microsoft.com/office/powerpoint/2010/main" val="353129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Sizes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98204" y="1907241"/>
            <a:ext cx="4701705" cy="31785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 p = new Point;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85788" y="1845887"/>
            <a:ext cx="46431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$t0, 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$v0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</p:spTree>
    <p:extLst>
      <p:ext uri="{BB962C8B-B14F-4D97-AF65-F5344CB8AC3E}">
        <p14:creationId xmlns:p14="http://schemas.microsoft.com/office/powerpoint/2010/main" val="277584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Sizes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98204" y="1907241"/>
            <a:ext cx="4701705" cy="31785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name;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 p = new Point;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85788" y="1845887"/>
            <a:ext cx="46431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$t0, 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$v0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</p:spTree>
    <p:extLst>
      <p:ext uri="{BB962C8B-B14F-4D97-AF65-F5344CB8AC3E}">
        <p14:creationId xmlns:p14="http://schemas.microsoft.com/office/powerpoint/2010/main" val="165117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Sizes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98204" y="1907241"/>
            <a:ext cx="4701705" cy="31785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name;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 p = new Point;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85788" y="1845887"/>
            <a:ext cx="46431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$t0, 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$v0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</p:spTree>
    <p:extLst>
      <p:ext uri="{BB962C8B-B14F-4D97-AF65-F5344CB8AC3E}">
        <p14:creationId xmlns:p14="http://schemas.microsoft.com/office/powerpoint/2010/main" val="49121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4" idx="4"/>
            <a:endCxn id="16" idx="0"/>
          </p:cNvCxnSpPr>
          <p:nvPr/>
        </p:nvCxnSpPr>
        <p:spPr>
          <a:xfrm>
            <a:off x="8629242" y="1142853"/>
            <a:ext cx="1184367" cy="421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895012" y="1564245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4"/>
          </p:cNvCxnSpPr>
          <p:nvPr/>
        </p:nvCxnSpPr>
        <p:spPr>
          <a:xfrm>
            <a:off x="9813609" y="2353954"/>
            <a:ext cx="0" cy="3544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29281" y="1527009"/>
            <a:ext cx="165322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>
                <a:solidFill>
                  <a:srgbClr val="C00000"/>
                </a:solidFill>
              </a:rPr>
              <a:t>v</a:t>
            </a:r>
            <a:r>
              <a:rPr lang="en-US" sz="2000" dirty="0" err="1" smtClean="0">
                <a:solidFill>
                  <a:srgbClr val="C00000"/>
                </a:solidFill>
              </a:rPr>
              <a:t>oid,int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79895" y="1527009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Param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x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479895" y="2626567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rgbClr val="C00000"/>
                </a:solidFill>
              </a:rPr>
              <a:t>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4" idx="4"/>
            <a:endCxn id="25" idx="0"/>
          </p:cNvCxnSpPr>
          <p:nvPr/>
        </p:nvCxnSpPr>
        <p:spPr>
          <a:xfrm flipH="1">
            <a:off x="8096370" y="1142853"/>
            <a:ext cx="532872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4"/>
            <a:endCxn id="23" idx="0"/>
          </p:cNvCxnSpPr>
          <p:nvPr/>
        </p:nvCxnSpPr>
        <p:spPr>
          <a:xfrm flipH="1">
            <a:off x="6355896" y="1142853"/>
            <a:ext cx="2273346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4"/>
            <a:endCxn id="27" idx="0"/>
          </p:cNvCxnSpPr>
          <p:nvPr/>
        </p:nvCxnSpPr>
        <p:spPr>
          <a:xfrm>
            <a:off x="8096370" y="2391190"/>
            <a:ext cx="0" cy="235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78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4" idx="4"/>
            <a:endCxn id="16" idx="0"/>
          </p:cNvCxnSpPr>
          <p:nvPr/>
        </p:nvCxnSpPr>
        <p:spPr>
          <a:xfrm>
            <a:off x="8629242" y="1142853"/>
            <a:ext cx="1184367" cy="421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895012" y="1564245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4"/>
          </p:cNvCxnSpPr>
          <p:nvPr/>
        </p:nvCxnSpPr>
        <p:spPr>
          <a:xfrm>
            <a:off x="9813609" y="2353954"/>
            <a:ext cx="0" cy="3544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29281" y="1527009"/>
            <a:ext cx="165322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>
                <a:solidFill>
                  <a:srgbClr val="C00000"/>
                </a:solidFill>
              </a:rPr>
              <a:t>v</a:t>
            </a:r>
            <a:r>
              <a:rPr lang="en-US" sz="2000" dirty="0" err="1" smtClean="0">
                <a:solidFill>
                  <a:srgbClr val="C00000"/>
                </a:solidFill>
              </a:rPr>
              <a:t>oid,int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79895" y="1527009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Param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x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479895" y="2626567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rgbClr val="C00000"/>
                </a:solidFill>
              </a:rPr>
              <a:t>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4" idx="4"/>
            <a:endCxn id="25" idx="0"/>
          </p:cNvCxnSpPr>
          <p:nvPr/>
        </p:nvCxnSpPr>
        <p:spPr>
          <a:xfrm flipH="1">
            <a:off x="8096370" y="1142853"/>
            <a:ext cx="532872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4"/>
            <a:endCxn id="23" idx="0"/>
          </p:cNvCxnSpPr>
          <p:nvPr/>
        </p:nvCxnSpPr>
        <p:spPr>
          <a:xfrm flipH="1">
            <a:off x="6355896" y="1142853"/>
            <a:ext cx="2273346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4"/>
            <a:endCxn id="27" idx="0"/>
          </p:cNvCxnSpPr>
          <p:nvPr/>
        </p:nvCxnSpPr>
        <p:spPr>
          <a:xfrm>
            <a:off x="8096370" y="2391190"/>
            <a:ext cx="0" cy="235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460053"/>
              </p:ext>
            </p:extLst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18" name="Right Arrow 17"/>
          <p:cNvSpPr/>
          <p:nvPr/>
        </p:nvSpPr>
        <p:spPr>
          <a:xfrm>
            <a:off x="268426" y="627092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2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4" idx="4"/>
            <a:endCxn id="16" idx="0"/>
          </p:cNvCxnSpPr>
          <p:nvPr/>
        </p:nvCxnSpPr>
        <p:spPr>
          <a:xfrm>
            <a:off x="8629242" y="1142853"/>
            <a:ext cx="1184367" cy="421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895012" y="1564245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4"/>
          </p:cNvCxnSpPr>
          <p:nvPr/>
        </p:nvCxnSpPr>
        <p:spPr>
          <a:xfrm>
            <a:off x="9813609" y="2353954"/>
            <a:ext cx="0" cy="3544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29281" y="1527009"/>
            <a:ext cx="165322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>
                <a:solidFill>
                  <a:srgbClr val="C00000"/>
                </a:solidFill>
              </a:rPr>
              <a:t>v</a:t>
            </a:r>
            <a:r>
              <a:rPr lang="en-US" sz="2000" dirty="0" err="1" smtClean="0">
                <a:solidFill>
                  <a:srgbClr val="C00000"/>
                </a:solidFill>
              </a:rPr>
              <a:t>oid,int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79895" y="1527009"/>
            <a:ext cx="1232949" cy="864181"/>
          </a:xfrm>
          <a:prstGeom prst="ellipse">
            <a:avLst/>
          </a:prstGeom>
          <a:solidFill>
            <a:srgbClr val="C00000">
              <a:alpha val="34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Param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x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479895" y="2626567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rgbClr val="C00000"/>
                </a:solidFill>
              </a:rPr>
              <a:t>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4" idx="4"/>
            <a:endCxn id="25" idx="0"/>
          </p:cNvCxnSpPr>
          <p:nvPr/>
        </p:nvCxnSpPr>
        <p:spPr>
          <a:xfrm flipH="1">
            <a:off x="8096370" y="1142853"/>
            <a:ext cx="532872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4"/>
            <a:endCxn id="23" idx="0"/>
          </p:cNvCxnSpPr>
          <p:nvPr/>
        </p:nvCxnSpPr>
        <p:spPr>
          <a:xfrm flipH="1">
            <a:off x="6355896" y="1142853"/>
            <a:ext cx="2273346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4"/>
            <a:endCxn id="27" idx="0"/>
          </p:cNvCxnSpPr>
          <p:nvPr/>
        </p:nvCxnSpPr>
        <p:spPr>
          <a:xfrm>
            <a:off x="8096370" y="2391190"/>
            <a:ext cx="0" cy="235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354257"/>
              </p:ext>
            </p:extLst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976122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19" name="Right Arrow 18"/>
          <p:cNvSpPr/>
          <p:nvPr/>
        </p:nvSpPr>
        <p:spPr>
          <a:xfrm>
            <a:off x="268426" y="627092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8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Semantic Analysis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Perform various checks: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checking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1 + “1”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Scopes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Undefined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Division by zero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Visibility semantics in classes (public, private, …)</a:t>
            </a:r>
          </a:p>
          <a:p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000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4" idx="4"/>
            <a:endCxn id="16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548510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19" name="Oval 18"/>
          <p:cNvSpPr/>
          <p:nvPr/>
        </p:nvSpPr>
        <p:spPr>
          <a:xfrm>
            <a:off x="7710644" y="2663819"/>
            <a:ext cx="1168814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634669" y="3835371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9471862" y="3638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1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19" idx="4"/>
            <a:endCxn id="20" idx="0"/>
          </p:cNvCxnSpPr>
          <p:nvPr/>
        </p:nvCxnSpPr>
        <p:spPr>
          <a:xfrm>
            <a:off x="8295051" y="3453528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5"/>
            <a:endCxn id="21" idx="0"/>
          </p:cNvCxnSpPr>
          <p:nvPr/>
        </p:nvCxnSpPr>
        <p:spPr>
          <a:xfrm>
            <a:off x="8708289" y="3337878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878514" y="3556166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19" idx="3"/>
            <a:endCxn id="26" idx="7"/>
          </p:cNvCxnSpPr>
          <p:nvPr/>
        </p:nvCxnSpPr>
        <p:spPr>
          <a:xfrm flipH="1">
            <a:off x="7016136" y="3337878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4"/>
            <a:endCxn id="19" idx="0"/>
          </p:cNvCxnSpPr>
          <p:nvPr/>
        </p:nvCxnSpPr>
        <p:spPr>
          <a:xfrm flipH="1">
            <a:off x="8295051" y="2314405"/>
            <a:ext cx="334190" cy="3494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Arrow 31"/>
          <p:cNvSpPr/>
          <p:nvPr/>
        </p:nvSpPr>
        <p:spPr>
          <a:xfrm>
            <a:off x="268426" y="984150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0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609080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19" name="Oval 18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>
            <a:stCxn id="19" idx="4"/>
            <a:endCxn id="21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21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710644" y="2663819"/>
            <a:ext cx="1168814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634669" y="3835371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b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9471862" y="3638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2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4" idx="4"/>
            <a:endCxn id="26" idx="0"/>
          </p:cNvCxnSpPr>
          <p:nvPr/>
        </p:nvCxnSpPr>
        <p:spPr>
          <a:xfrm>
            <a:off x="8295051" y="3453528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29" idx="0"/>
          </p:cNvCxnSpPr>
          <p:nvPr/>
        </p:nvCxnSpPr>
        <p:spPr>
          <a:xfrm>
            <a:off x="8708289" y="3337878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878514" y="3556166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4" idx="3"/>
            <a:endCxn id="33" idx="7"/>
          </p:cNvCxnSpPr>
          <p:nvPr/>
        </p:nvCxnSpPr>
        <p:spPr>
          <a:xfrm flipH="1">
            <a:off x="7016136" y="3337878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1" idx="4"/>
            <a:endCxn id="24" idx="0"/>
          </p:cNvCxnSpPr>
          <p:nvPr/>
        </p:nvCxnSpPr>
        <p:spPr>
          <a:xfrm flipH="1">
            <a:off x="8295051" y="2314405"/>
            <a:ext cx="334190" cy="3494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ight Arrow 36"/>
          <p:cNvSpPr/>
          <p:nvPr/>
        </p:nvSpPr>
        <p:spPr>
          <a:xfrm>
            <a:off x="268426" y="1306370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9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26807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020334"/>
              </p:ext>
            </p:extLst>
          </p:nvPr>
        </p:nvGraphicFramePr>
        <p:xfrm>
          <a:off x="684039" y="6008592"/>
          <a:ext cx="268131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20" name="Oval 19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20" idx="4"/>
            <a:endCxn id="22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22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092254" y="37133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22" idx="4"/>
            <a:endCxn id="38" idx="7"/>
          </p:cNvCxnSpPr>
          <p:nvPr/>
        </p:nvCxnSpPr>
        <p:spPr>
          <a:xfrm flipH="1">
            <a:off x="8211901" y="2314405"/>
            <a:ext cx="417340" cy="367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7214256" y="2566335"/>
            <a:ext cx="1168814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38" idx="4"/>
            <a:endCxn id="26" idx="0"/>
          </p:cNvCxnSpPr>
          <p:nvPr/>
        </p:nvCxnSpPr>
        <p:spPr>
          <a:xfrm>
            <a:off x="7798663" y="3356044"/>
            <a:ext cx="877998" cy="357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4"/>
            <a:endCxn id="49" idx="0"/>
          </p:cNvCxnSpPr>
          <p:nvPr/>
        </p:nvCxnSpPr>
        <p:spPr>
          <a:xfrm flipH="1">
            <a:off x="7021037" y="3356044"/>
            <a:ext cx="777626" cy="263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6" idx="4"/>
          </p:cNvCxnSpPr>
          <p:nvPr/>
        </p:nvCxnSpPr>
        <p:spPr>
          <a:xfrm>
            <a:off x="8676661" y="4503070"/>
            <a:ext cx="0" cy="30406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354633" y="361911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0" name="Right Arrow 59"/>
          <p:cNvSpPr/>
          <p:nvPr/>
        </p:nvSpPr>
        <p:spPr>
          <a:xfrm>
            <a:off x="268426" y="1628593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529200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993787"/>
              </p:ext>
            </p:extLst>
          </p:nvPr>
        </p:nvGraphicFramePr>
        <p:xfrm>
          <a:off x="684039" y="6008592"/>
          <a:ext cx="268131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50" name="Oval 49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50" idx="4"/>
            <a:endCxn id="52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3" name="Straight Arrow Connector 52"/>
          <p:cNvCxnSpPr>
            <a:stCxn id="52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8092254" y="37133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5" name="Straight Arrow Connector 54"/>
          <p:cNvCxnSpPr>
            <a:stCxn id="52" idx="4"/>
            <a:endCxn id="56" idx="7"/>
          </p:cNvCxnSpPr>
          <p:nvPr/>
        </p:nvCxnSpPr>
        <p:spPr>
          <a:xfrm flipH="1">
            <a:off x="8211901" y="2314405"/>
            <a:ext cx="417340" cy="367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7214256" y="25663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7" name="Straight Arrow Connector 56"/>
          <p:cNvCxnSpPr>
            <a:stCxn id="56" idx="4"/>
            <a:endCxn id="54" idx="0"/>
          </p:cNvCxnSpPr>
          <p:nvPr/>
        </p:nvCxnSpPr>
        <p:spPr>
          <a:xfrm>
            <a:off x="7798663" y="3356044"/>
            <a:ext cx="877998" cy="357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6" idx="4"/>
            <a:endCxn id="60" idx="0"/>
          </p:cNvCxnSpPr>
          <p:nvPr/>
        </p:nvCxnSpPr>
        <p:spPr>
          <a:xfrm flipH="1">
            <a:off x="7021037" y="3356044"/>
            <a:ext cx="777626" cy="263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4" idx="4"/>
          </p:cNvCxnSpPr>
          <p:nvPr/>
        </p:nvCxnSpPr>
        <p:spPr>
          <a:xfrm>
            <a:off x="8676661" y="4503070"/>
            <a:ext cx="0" cy="30406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6354633" y="3619115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2" name="Right Arrow 61"/>
          <p:cNvSpPr/>
          <p:nvPr/>
        </p:nvSpPr>
        <p:spPr>
          <a:xfrm>
            <a:off x="268426" y="1628593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7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117961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684039" y="6008592"/>
          <a:ext cx="268131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string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011110" y="505927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9847450" y="514201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24" idx="4"/>
            <a:endCxn id="12" idx="0"/>
          </p:cNvCxnSpPr>
          <p:nvPr/>
        </p:nvCxnSpPr>
        <p:spPr>
          <a:xfrm>
            <a:off x="8676661" y="4503070"/>
            <a:ext cx="853" cy="556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4" idx="4"/>
            <a:endCxn id="14" idx="0"/>
          </p:cNvCxnSpPr>
          <p:nvPr/>
        </p:nvCxnSpPr>
        <p:spPr>
          <a:xfrm>
            <a:off x="8676661" y="4503070"/>
            <a:ext cx="1691720" cy="6389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254102" y="505927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string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>
            <a:stCxn id="24" idx="4"/>
            <a:endCxn id="17" idx="7"/>
          </p:cNvCxnSpPr>
          <p:nvPr/>
        </p:nvCxnSpPr>
        <p:spPr>
          <a:xfrm flipH="1">
            <a:off x="7391724" y="4503070"/>
            <a:ext cx="1284937" cy="6960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4"/>
            <a:endCxn id="22" idx="7"/>
          </p:cNvCxnSpPr>
          <p:nvPr/>
        </p:nvCxnSpPr>
        <p:spPr>
          <a:xfrm flipH="1">
            <a:off x="8211901" y="2314405"/>
            <a:ext cx="417340" cy="367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214256" y="25663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8092254" y="3713361"/>
            <a:ext cx="1168814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>
            <a:off x="7798663" y="3356044"/>
            <a:ext cx="877998" cy="357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8" idx="0"/>
          </p:cNvCxnSpPr>
          <p:nvPr/>
        </p:nvCxnSpPr>
        <p:spPr>
          <a:xfrm flipH="1">
            <a:off x="7021037" y="3356044"/>
            <a:ext cx="777626" cy="263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354633" y="361911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268426" y="1985649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9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960411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40" name="Oval 39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40" idx="4"/>
            <a:endCxn id="42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42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8011110" y="505927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9847450" y="514201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52" idx="4"/>
            <a:endCxn id="44" idx="0"/>
          </p:cNvCxnSpPr>
          <p:nvPr/>
        </p:nvCxnSpPr>
        <p:spPr>
          <a:xfrm>
            <a:off x="8676661" y="4503070"/>
            <a:ext cx="853" cy="556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52" idx="4"/>
            <a:endCxn id="45" idx="0"/>
          </p:cNvCxnSpPr>
          <p:nvPr/>
        </p:nvCxnSpPr>
        <p:spPr>
          <a:xfrm>
            <a:off x="8676661" y="4503070"/>
            <a:ext cx="1691720" cy="6389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6254102" y="505927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string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9" name="Straight Arrow Connector 48"/>
          <p:cNvCxnSpPr>
            <a:stCxn id="52" idx="4"/>
            <a:endCxn id="48" idx="7"/>
          </p:cNvCxnSpPr>
          <p:nvPr/>
        </p:nvCxnSpPr>
        <p:spPr>
          <a:xfrm flipH="1">
            <a:off x="7391724" y="4503070"/>
            <a:ext cx="1284937" cy="6960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2" idx="4"/>
            <a:endCxn id="51" idx="7"/>
          </p:cNvCxnSpPr>
          <p:nvPr/>
        </p:nvCxnSpPr>
        <p:spPr>
          <a:xfrm flipH="1">
            <a:off x="8211901" y="2314405"/>
            <a:ext cx="417340" cy="367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214256" y="25663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8092254" y="37133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3" name="Straight Arrow Connector 52"/>
          <p:cNvCxnSpPr>
            <a:endCxn id="52" idx="0"/>
          </p:cNvCxnSpPr>
          <p:nvPr/>
        </p:nvCxnSpPr>
        <p:spPr>
          <a:xfrm>
            <a:off x="7798663" y="3356044"/>
            <a:ext cx="877998" cy="357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5" idx="0"/>
          </p:cNvCxnSpPr>
          <p:nvPr/>
        </p:nvCxnSpPr>
        <p:spPr>
          <a:xfrm flipH="1">
            <a:off x="7021037" y="3356044"/>
            <a:ext cx="777626" cy="263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6354633" y="361911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74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19" name="Oval 18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>
            <a:stCxn id="19" idx="4"/>
            <a:endCxn id="21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21" idx="4"/>
          </p:cNvCxnSpPr>
          <p:nvPr/>
        </p:nvCxnSpPr>
        <p:spPr>
          <a:xfrm>
            <a:off x="8629241" y="2314405"/>
            <a:ext cx="0" cy="39396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27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Checking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Goals: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correctness of expressions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Compute type of expressions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Performed using: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AST visitor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Symbol </a:t>
            </a:r>
            <a:r>
              <a:rPr lang="en-US" sz="2800" dirty="0">
                <a:latin typeface="+mj-lt"/>
              </a:rPr>
              <a:t>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87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Checking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782531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Basic algorithm: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𝑣𝑖𝑠𝑖𝑡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b="0" dirty="0" smtClean="0">
                    <a:latin typeface="+mj-lt"/>
                  </a:rPr>
                  <a:t> </a:t>
                </a:r>
              </a:p>
              <a:p>
                <a:r>
                  <a:rPr lang="en-US" sz="2800" dirty="0" smtClean="0"/>
                  <a:t>	… 	</a:t>
                </a: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	</a:t>
                </a:r>
                <a:endParaRPr lang="en-US" sz="2800" b="0" dirty="0" smtClean="0">
                  <a:latin typeface="+mj-lt"/>
                </a:endParaRPr>
              </a:p>
              <a:p>
                <a:r>
                  <a:rPr lang="en-US" sz="2800" b="0" dirty="0" smtClean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𝑐𝑜𝑚𝑝𝑢𝑡𝑒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𝑡𝑦𝑝𝑒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7825314" cy="3539430"/>
              </a:xfrm>
              <a:prstGeom prst="rect">
                <a:avLst/>
              </a:prstGeom>
              <a:blipFill>
                <a:blip r:embed="rId2"/>
                <a:stretch>
                  <a:fillRect l="-1636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9557893" y="1682973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" name="Straight Arrow Connector 6"/>
          <p:cNvCxnSpPr>
            <a:stCxn id="6" idx="3"/>
            <a:endCxn id="9" idx="0"/>
          </p:cNvCxnSpPr>
          <p:nvPr/>
        </p:nvCxnSpPr>
        <p:spPr>
          <a:xfrm flipH="1">
            <a:off x="8702019" y="2150301"/>
            <a:ext cx="950148" cy="552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5"/>
            <a:endCxn id="10" idx="0"/>
          </p:cNvCxnSpPr>
          <p:nvPr/>
        </p:nvCxnSpPr>
        <p:spPr>
          <a:xfrm>
            <a:off x="10107360" y="2150301"/>
            <a:ext cx="1072501" cy="552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380148" y="2703227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0857990" y="2703227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9345666" y="2703227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2" name="Straight Arrow Connector 11"/>
          <p:cNvCxnSpPr>
            <a:stCxn id="6" idx="4"/>
            <a:endCxn id="11" idx="0"/>
          </p:cNvCxnSpPr>
          <p:nvPr/>
        </p:nvCxnSpPr>
        <p:spPr>
          <a:xfrm flipH="1">
            <a:off x="9667537" y="2230482"/>
            <a:ext cx="212227" cy="472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0064222" y="2593889"/>
            <a:ext cx="643741" cy="54750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…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90105" y="5445177"/>
            <a:ext cx="3121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+mj-lt"/>
              </a:rPr>
              <a:t>n</a:t>
            </a:r>
            <a:r>
              <a:rPr lang="en-US" sz="3600" b="1" dirty="0" smtClean="0">
                <a:latin typeface="+mj-lt"/>
              </a:rPr>
              <a:t>ode specific</a:t>
            </a:r>
            <a:endParaRPr lang="en-US" sz="3600" b="1" dirty="0">
              <a:latin typeface="+mj-lt"/>
            </a:endParaRPr>
          </a:p>
        </p:txBody>
      </p:sp>
      <p:sp>
        <p:nvSpPr>
          <p:cNvPr id="30" name="Left Brace 29"/>
          <p:cNvSpPr/>
          <p:nvPr/>
        </p:nvSpPr>
        <p:spPr>
          <a:xfrm rot="16200000">
            <a:off x="4907206" y="3340566"/>
            <a:ext cx="287382" cy="3744841"/>
          </a:xfrm>
          <a:prstGeom prst="leftBrace">
            <a:avLst>
              <a:gd name="adj1" fmla="val 3325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9050"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91068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Visitor Design Pattern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782531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Perform computations over tree-like data structures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𝑣𝑖𝑠𝑖𝑡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dirty="0" smtClean="0"/>
                  <a:t>	</a:t>
                </a:r>
                <a:r>
                  <a:rPr lang="en-US" sz="28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// do something with node</a:t>
                </a:r>
                <a:endParaRPr lang="en-US" sz="2800" b="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800" dirty="0" smtClean="0"/>
              </a:p>
              <a:p>
                <a:r>
                  <a:rPr lang="en-US" sz="28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  <a:p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	</a:t>
                </a:r>
                <a:r>
                  <a:rPr lang="en-US" sz="28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// do something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</m:t>
                    </m:r>
                  </m:oMath>
                </a14:m>
                <a:endParaRPr lang="en-US" sz="280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7825314" cy="3970318"/>
              </a:xfrm>
              <a:prstGeom prst="rect">
                <a:avLst/>
              </a:prstGeom>
              <a:blipFill>
                <a:blip r:embed="rId2"/>
                <a:stretch>
                  <a:fillRect l="-1636" t="-1536" b="-3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10131471" y="2062437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" name="Straight Arrow Connector 6"/>
          <p:cNvCxnSpPr>
            <a:stCxn id="6" idx="3"/>
            <a:endCxn id="19" idx="0"/>
          </p:cNvCxnSpPr>
          <p:nvPr/>
        </p:nvCxnSpPr>
        <p:spPr>
          <a:xfrm flipH="1">
            <a:off x="9726823" y="2529765"/>
            <a:ext cx="498922" cy="37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5"/>
            <a:endCxn id="20" idx="0"/>
          </p:cNvCxnSpPr>
          <p:nvPr/>
        </p:nvCxnSpPr>
        <p:spPr>
          <a:xfrm>
            <a:off x="10680938" y="2529765"/>
            <a:ext cx="498923" cy="3794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9404952" y="2909205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857990" y="2909204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9404952" y="3821759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Arrow Connector 21"/>
          <p:cNvCxnSpPr>
            <a:stCxn id="19" idx="4"/>
            <a:endCxn id="21" idx="0"/>
          </p:cNvCxnSpPr>
          <p:nvPr/>
        </p:nvCxnSpPr>
        <p:spPr>
          <a:xfrm>
            <a:off x="9726823" y="3456714"/>
            <a:ext cx="0" cy="365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0" idx="4"/>
            <a:endCxn id="40" idx="0"/>
          </p:cNvCxnSpPr>
          <p:nvPr/>
        </p:nvCxnSpPr>
        <p:spPr>
          <a:xfrm>
            <a:off x="11179861" y="3456713"/>
            <a:ext cx="0" cy="3650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0857990" y="3821759"/>
            <a:ext cx="643741" cy="54750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…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8663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730590"/>
              </p:ext>
            </p:extLst>
          </p:nvPr>
        </p:nvGraphicFramePr>
        <p:xfrm>
          <a:off x="684039" y="3593724"/>
          <a:ext cx="29561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01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50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12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14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609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92789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680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92789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17986" y="35245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958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92789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17986" y="35245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547916" y="35047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415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92789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17986" y="35245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547916" y="35047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48489" y="2200252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556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2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Visitor Design Pattern: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782531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Printing the AST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𝑣𝑖𝑠𝑖𝑡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𝑝𝑟𝑖𝑛𝑡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</m:e>
                    </m:d>
                  </m:oMath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b="0" dirty="0" smtClean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𝑐h𝑖𝑙𝑑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𝑐h𝑖𝑙𝑑𝑟𝑒𝑛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dirty="0" smtClean="0"/>
                  <a:t>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𝑐h𝑖𝑙𝑑</m:t>
                        </m:r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7825314" cy="2677656"/>
              </a:xfrm>
              <a:prstGeom prst="rect">
                <a:avLst/>
              </a:prstGeom>
              <a:blipFill>
                <a:blip r:embed="rId2"/>
                <a:stretch>
                  <a:fillRect l="-1636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67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86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377225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8740" y="4231858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556547" y="4231858"/>
            <a:ext cx="1152761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081740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0" idx="0"/>
          </p:cNvCxnSpPr>
          <p:nvPr/>
        </p:nvCxnSpPr>
        <p:spPr>
          <a:xfrm flipH="1">
            <a:off x="7305144" y="3873686"/>
            <a:ext cx="919568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477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8740" y="4231858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556547" y="4231858"/>
            <a:ext cx="1152761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081740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0" idx="0"/>
          </p:cNvCxnSpPr>
          <p:nvPr/>
        </p:nvCxnSpPr>
        <p:spPr>
          <a:xfrm flipH="1">
            <a:off x="7305144" y="3873686"/>
            <a:ext cx="919568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48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“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879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“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35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5180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</p:cNvCxnSpPr>
          <p:nvPr/>
        </p:nvCxnSpPr>
        <p:spPr>
          <a:xfrm flipH="1">
            <a:off x="6722075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52220" y="3788615"/>
            <a:ext cx="888879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4192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52220" y="2941826"/>
            <a:ext cx="1585731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" name="Oval 28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54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5180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</p:cNvCxnSpPr>
          <p:nvPr/>
        </p:nvCxnSpPr>
        <p:spPr>
          <a:xfrm flipH="1">
            <a:off x="6722075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52220" y="3788615"/>
            <a:ext cx="888879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4192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52220" y="2941826"/>
            <a:ext cx="1585731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" name="Oval 28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19004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1629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 flipH="1">
            <a:off x="6718524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48669" y="3788615"/>
            <a:ext cx="892430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48669" y="2941826"/>
            <a:ext cx="1589282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316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1629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 flipH="1">
            <a:off x="6718524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48669" y="3788615"/>
            <a:ext cx="892430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48669" y="2941826"/>
            <a:ext cx="1589282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23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Stack of scopes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Each scope contains information about identifiers</a:t>
            </a:r>
            <a:endParaRPr lang="en-US" sz="2800" b="1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(</a:t>
            </a:r>
            <a:r>
              <a:rPr lang="en-US" sz="2800" dirty="0" err="1" smtClean="0">
                <a:latin typeface="+mj-lt"/>
              </a:rPr>
              <a:t>int</a:t>
            </a:r>
            <a:r>
              <a:rPr lang="en-US" sz="2800" dirty="0" smtClean="0">
                <a:latin typeface="+mj-lt"/>
              </a:rPr>
              <a:t>, string, 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Kind (variable, function, method, …)</a:t>
            </a:r>
          </a:p>
        </p:txBody>
      </p:sp>
    </p:spTree>
    <p:extLst>
      <p:ext uri="{BB962C8B-B14F-4D97-AF65-F5344CB8AC3E}">
        <p14:creationId xmlns:p14="http://schemas.microsoft.com/office/powerpoint/2010/main" val="143051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578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175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75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7578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8" idx="3"/>
            <a:endCxn id="27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18" idx="3"/>
            <a:endCxn id="22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915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578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175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75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7578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8" idx="3"/>
            <a:endCxn id="27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18" idx="3"/>
            <a:endCxn id="22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02666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&lt;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endCxn id="25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&lt;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708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&lt;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endCxn id="25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&lt;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1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*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“B”;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x *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357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*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“B”;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x *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20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251758" y="507050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013432" y="4849593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784163" y="4849593"/>
            <a:ext cx="476336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026028" y="507050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104561" y="412162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86949" y="310544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19354" y="2941826"/>
            <a:ext cx="853640" cy="163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7920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189741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6480325" y="3833411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7719354" y="3958310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095820" y="3833411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90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251758" y="507050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013432" y="4849593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784163" y="4849593"/>
            <a:ext cx="476336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026028" y="507050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104561" y="412162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86949" y="310544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19354" y="2941826"/>
            <a:ext cx="853640" cy="163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7920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189741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6480325" y="3833411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7719354" y="3958310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095820" y="3833411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70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784163" y="527221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545837" y="5051308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316568" y="5051308"/>
            <a:ext cx="476336" cy="220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558433" y="527221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636966" y="432334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719354" y="330716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8251759" y="2941826"/>
            <a:ext cx="321235" cy="365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480325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722146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7012730" y="4035126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8251759" y="4160025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628225" y="4035126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50054" y="330503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2" idx="7"/>
          </p:cNvCxnSpPr>
          <p:nvPr/>
        </p:nvCxnSpPr>
        <p:spPr>
          <a:xfrm flipH="1">
            <a:off x="6958925" y="2941826"/>
            <a:ext cx="1614069" cy="488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k;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795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784163" y="527221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545837" y="5051308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316568" y="5051308"/>
            <a:ext cx="476336" cy="220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558433" y="527221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636966" y="432334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719354" y="330716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8251759" y="2941826"/>
            <a:ext cx="321235" cy="365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480325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722146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7012730" y="4035126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8251759" y="4160025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628225" y="4035126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50054" y="330503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2" idx="7"/>
          </p:cNvCxnSpPr>
          <p:nvPr/>
        </p:nvCxnSpPr>
        <p:spPr>
          <a:xfrm flipH="1">
            <a:off x="6958925" y="2941826"/>
            <a:ext cx="1614069" cy="488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k;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73019" y="5695945"/>
            <a:ext cx="3233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rgbClr val="EEB500"/>
                </a:solidFill>
                <a:latin typeface="+mj-lt"/>
                <a:cs typeface="Courier New" panose="02070309020205020404" pitchFamily="49" charset="0"/>
              </a:rPr>
              <a:t>Depends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2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798501"/>
              </p:ext>
            </p:extLst>
          </p:nvPr>
        </p:nvGraphicFramePr>
        <p:xfrm>
          <a:off x="1124328" y="3406416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main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,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void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msg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string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656"/>
              </p:ext>
            </p:extLst>
          </p:nvPr>
        </p:nvGraphicFramePr>
        <p:xfrm>
          <a:off x="4533730" y="3406416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809929"/>
              </p:ext>
            </p:extLst>
          </p:nvPr>
        </p:nvGraphicFramePr>
        <p:xfrm>
          <a:off x="8683368" y="335552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result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string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1701715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32" idx="0"/>
            <a:endCxn id="24" idx="0"/>
          </p:cNvCxnSpPr>
          <p:nvPr/>
        </p:nvCxnSpPr>
        <p:spPr>
          <a:xfrm rot="5400000" flipH="1" flipV="1">
            <a:off x="8977591" y="2366330"/>
            <a:ext cx="57245" cy="2035628"/>
          </a:xfrm>
          <a:prstGeom prst="curvedConnector3">
            <a:avLst>
              <a:gd name="adj1" fmla="val 65146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7479408" y="3412766"/>
            <a:ext cx="1017981" cy="7695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…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493776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4937762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493776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4937762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9444907" y="493776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4907" y="4937762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2244329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040419" y="2244328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t</a:t>
            </a:r>
            <a:r>
              <a:rPr lang="en-US" sz="2400" b="1" dirty="0" smtClean="0">
                <a:latin typeface="+mj-lt"/>
              </a:rPr>
              <a:t>op of stack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625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3"/>
            <a:ext cx="4027054" cy="219258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+ 1)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359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3"/>
            <a:ext cx="4027054" cy="219258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+ 1)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76491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3"/>
            <a:ext cx="4027054" cy="219258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 (x + “B”)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239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3"/>
            <a:ext cx="4027054" cy="219258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 (x + “B”)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30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17019" y="4465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2" idx="0"/>
          </p:cNvCxnSpPr>
          <p:nvPr/>
        </p:nvCxnSpPr>
        <p:spPr>
          <a:xfrm>
            <a:off x="8637950" y="4155592"/>
            <a:ext cx="0" cy="310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73019" y="1909153"/>
            <a:ext cx="4027054" cy="127512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962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17019" y="4465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2" idx="0"/>
          </p:cNvCxnSpPr>
          <p:nvPr/>
        </p:nvCxnSpPr>
        <p:spPr>
          <a:xfrm>
            <a:off x="8637950" y="4155592"/>
            <a:ext cx="0" cy="310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73019" y="1909153"/>
            <a:ext cx="4027054" cy="127512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02971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2"/>
            <a:ext cx="4027054" cy="159160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s = “foo”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 + “bar”;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390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2"/>
            <a:ext cx="4027054" cy="159160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s = “foo”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 + “bar”;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06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2"/>
            <a:ext cx="4027054" cy="159160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194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2"/>
            <a:ext cx="4027054" cy="159160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78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 Operations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Insert</a:t>
            </a:r>
            <a:r>
              <a:rPr lang="en-US" sz="2800" dirty="0" smtClean="0">
                <a:latin typeface="+mj-lt"/>
              </a:rPr>
              <a:t> symbol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Lookup</a:t>
            </a:r>
            <a:r>
              <a:rPr lang="en-US" sz="2800" dirty="0" smtClean="0">
                <a:latin typeface="+mj-lt"/>
              </a:rPr>
              <a:t> symbol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Enter</a:t>
            </a:r>
            <a:r>
              <a:rPr lang="en-US" sz="2800" dirty="0" smtClean="0">
                <a:latin typeface="+mj-lt"/>
              </a:rPr>
              <a:t> 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Exit</a:t>
            </a:r>
            <a:r>
              <a:rPr lang="en-US" sz="2800" dirty="0" smtClean="0">
                <a:latin typeface="+mj-lt"/>
              </a:rPr>
              <a:t> scope</a:t>
            </a:r>
          </a:p>
        </p:txBody>
      </p:sp>
    </p:spTree>
    <p:extLst>
      <p:ext uri="{BB962C8B-B14F-4D97-AF65-F5344CB8AC3E}">
        <p14:creationId xmlns:p14="http://schemas.microsoft.com/office/powerpoint/2010/main" val="275073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50995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6241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41385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60133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21182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41385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75170" y="5180419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10756044" y="4917448"/>
            <a:ext cx="445246" cy="262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9607575" y="4917448"/>
            <a:ext cx="395536" cy="262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668885" y="5180420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38737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413222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072534" y="161899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716834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81849" y="2408700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</p:cNvCxnSpPr>
          <p:nvPr/>
        </p:nvCxnSpPr>
        <p:spPr>
          <a:xfrm>
            <a:off x="6797744" y="2408700"/>
            <a:ext cx="462361" cy="34503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4027054" cy="233192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g()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“123”;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g() + “4”;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532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50995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6241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41385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60133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21182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41385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75170" y="5180419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10756044" y="4917448"/>
            <a:ext cx="445246" cy="262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9607575" y="4917448"/>
            <a:ext cx="395536" cy="262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668885" y="5180420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38737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413222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072534" y="161899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716834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81849" y="2408700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</p:cNvCxnSpPr>
          <p:nvPr/>
        </p:nvCxnSpPr>
        <p:spPr>
          <a:xfrm>
            <a:off x="6797744" y="2408700"/>
            <a:ext cx="462361" cy="34503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4027054" cy="233192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g()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“123”;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g() + “4”;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48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00400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0379578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853360" y="5055727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4027054" cy="233192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g(42);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375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00400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0379578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853360" y="5055727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4027054" cy="233192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g(42);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4018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485125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382448" y="3004005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1069533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543315" y="50557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537128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1069532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947894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532301" y="3004005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532301" y="3924404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263779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“...”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g(z);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523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485125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382448" y="3004005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1069533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543315" y="50557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537128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1069532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947894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532301" y="3004005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532301" y="3924404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263779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“...”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g(z);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78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160911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*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foo(a, a);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038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160911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*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foo(a, a);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20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160911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*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bar(a, a);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941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160911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*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bar(a, a);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89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Insert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929927"/>
              </p:ext>
            </p:extLst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141062"/>
              </p:ext>
            </p:extLst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Insert(z, </a:t>
            </a:r>
            <a:r>
              <a:rPr lang="en-US" sz="2800" dirty="0" err="1" smtClean="0">
                <a:latin typeface="+mj-lt"/>
              </a:rPr>
              <a:t>int</a:t>
            </a:r>
            <a:r>
              <a:rPr lang="en-US" sz="2800" dirty="0" smtClean="0">
                <a:latin typeface="+mj-lt"/>
              </a:rPr>
              <a:t>, variable)</a:t>
            </a:r>
          </a:p>
        </p:txBody>
      </p:sp>
    </p:spTree>
    <p:extLst>
      <p:ext uri="{BB962C8B-B14F-4D97-AF65-F5344CB8AC3E}">
        <p14:creationId xmlns:p14="http://schemas.microsoft.com/office/powerpoint/2010/main" val="219644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756308" y="333746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061731" y="136205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786941" y="2151762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735034" y="242885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653631" y="3039344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206270" y="2518259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7170810" y="2151762"/>
            <a:ext cx="1616131" cy="466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14352" y="4959655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51360" y="50556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281947" y="433863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42772" y="247669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19" idx="0"/>
          </p:cNvCxnSpPr>
          <p:nvPr/>
        </p:nvCxnSpPr>
        <p:spPr>
          <a:xfrm flipH="1">
            <a:off x="9814352" y="3039344"/>
            <a:ext cx="839279" cy="12992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442770" y="3560522"/>
            <a:ext cx="969709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7"/>
          </p:cNvCxnSpPr>
          <p:nvPr/>
        </p:nvCxnSpPr>
        <p:spPr>
          <a:xfrm flipH="1">
            <a:off x="8270470" y="2151762"/>
            <a:ext cx="516471" cy="437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927625" y="3244362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14129" y="505908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23000" y="4959655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628920" y="247166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574273" y="3523162"/>
            <a:ext cx="1083065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s</a:t>
            </a:r>
            <a:r>
              <a:rPr lang="en-US" sz="1400" dirty="0" smtClean="0">
                <a:solidFill>
                  <a:srgbClr val="C00000"/>
                </a:solidFill>
              </a:rPr>
              <a:t>tring[]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35" idx="4"/>
            <a:endCxn id="27" idx="0"/>
          </p:cNvCxnSpPr>
          <p:nvPr/>
        </p:nvCxnSpPr>
        <p:spPr>
          <a:xfrm>
            <a:off x="8786941" y="2151762"/>
            <a:ext cx="326833" cy="3199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4"/>
            <a:endCxn id="28" idx="0"/>
          </p:cNvCxnSpPr>
          <p:nvPr/>
        </p:nvCxnSpPr>
        <p:spPr>
          <a:xfrm>
            <a:off x="9113774" y="3239332"/>
            <a:ext cx="2032" cy="283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1173019" y="1909152"/>
            <a:ext cx="4448844" cy="227741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string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main(2,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061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756308" y="333746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061731" y="136205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786941" y="2151762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735034" y="242885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653631" y="3039344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206270" y="2518259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7170810" y="2151762"/>
            <a:ext cx="1616131" cy="466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14352" y="4959655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51360" y="50556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281947" y="433863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42772" y="247669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19" idx="0"/>
          </p:cNvCxnSpPr>
          <p:nvPr/>
        </p:nvCxnSpPr>
        <p:spPr>
          <a:xfrm flipH="1">
            <a:off x="9814352" y="3039344"/>
            <a:ext cx="839279" cy="12992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442770" y="3560522"/>
            <a:ext cx="969709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7"/>
          </p:cNvCxnSpPr>
          <p:nvPr/>
        </p:nvCxnSpPr>
        <p:spPr>
          <a:xfrm flipH="1">
            <a:off x="8270470" y="2151762"/>
            <a:ext cx="516471" cy="437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927625" y="3244362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14129" y="505908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23000" y="4959655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628920" y="247166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574273" y="3523162"/>
            <a:ext cx="1083065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s</a:t>
            </a:r>
            <a:r>
              <a:rPr lang="en-US" sz="1400" dirty="0" smtClean="0">
                <a:solidFill>
                  <a:srgbClr val="C00000"/>
                </a:solidFill>
              </a:rPr>
              <a:t>tring[]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35" idx="4"/>
            <a:endCxn id="27" idx="0"/>
          </p:cNvCxnSpPr>
          <p:nvPr/>
        </p:nvCxnSpPr>
        <p:spPr>
          <a:xfrm>
            <a:off x="8786941" y="2151762"/>
            <a:ext cx="326833" cy="3199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4"/>
            <a:endCxn id="28" idx="0"/>
          </p:cNvCxnSpPr>
          <p:nvPr/>
        </p:nvCxnSpPr>
        <p:spPr>
          <a:xfrm>
            <a:off x="9113774" y="3239332"/>
            <a:ext cx="2032" cy="283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1173019" y="1909152"/>
            <a:ext cx="4448844" cy="227741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string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main(2,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90356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7671033" y="111944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396242" y="1909154"/>
            <a:ext cx="1" cy="260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477645" y="216962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1"/>
          </p:cNvCxnSpPr>
          <p:nvPr/>
        </p:nvCxnSpPr>
        <p:spPr>
          <a:xfrm>
            <a:off x="8396241" y="3716506"/>
            <a:ext cx="542130" cy="3546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782433" y="39455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863836" y="309548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8396241" y="2780109"/>
            <a:ext cx="1" cy="315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961775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93572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716506"/>
            <a:ext cx="1058284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8494180" y="4677999"/>
            <a:ext cx="444191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691304" y="4677999"/>
            <a:ext cx="534673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716506"/>
            <a:ext cx="2239883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4927786" cy="139139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[“z”];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291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7671033" y="111944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396242" y="1909154"/>
            <a:ext cx="1" cy="260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477645" y="216962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1"/>
          </p:cNvCxnSpPr>
          <p:nvPr/>
        </p:nvCxnSpPr>
        <p:spPr>
          <a:xfrm>
            <a:off x="8396241" y="3716506"/>
            <a:ext cx="542130" cy="3546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782433" y="39455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863836" y="309548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8396241" y="2780109"/>
            <a:ext cx="1" cy="315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961775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93572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716506"/>
            <a:ext cx="1058284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8494180" y="4677999"/>
            <a:ext cx="444191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691304" y="4677999"/>
            <a:ext cx="534673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716506"/>
            <a:ext cx="2239883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4927786" cy="139139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[“z”];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52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0800" y="103110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18396" y="3261480"/>
            <a:ext cx="106480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250800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85991" y="264046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7718396" y="1641594"/>
            <a:ext cx="1451001" cy="998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430142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161939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261480"/>
            <a:ext cx="38043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7962547" y="5111871"/>
            <a:ext cx="444191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159671" y="5111871"/>
            <a:ext cx="534673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261480"/>
            <a:ext cx="1562038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9926183" y="179084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3" name="Oval 22"/>
          <p:cNvSpPr/>
          <p:nvPr/>
        </p:nvSpPr>
        <p:spPr>
          <a:xfrm>
            <a:off x="9284318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672012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81768" y="388445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0" idx="4"/>
            <a:endCxn id="23" idx="0"/>
          </p:cNvCxnSpPr>
          <p:nvPr/>
        </p:nvCxnSpPr>
        <p:spPr>
          <a:xfrm flipH="1">
            <a:off x="9816723" y="2411860"/>
            <a:ext cx="641865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4"/>
            <a:endCxn id="24" idx="0"/>
          </p:cNvCxnSpPr>
          <p:nvPr/>
        </p:nvCxnSpPr>
        <p:spPr>
          <a:xfrm>
            <a:off x="10458588" y="2411860"/>
            <a:ext cx="745829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4"/>
            <a:endCxn id="30" idx="0"/>
          </p:cNvCxnSpPr>
          <p:nvPr/>
        </p:nvCxnSpPr>
        <p:spPr>
          <a:xfrm flipH="1">
            <a:off x="9814173" y="3654660"/>
            <a:ext cx="2550" cy="229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0" idx="1"/>
          </p:cNvCxnSpPr>
          <p:nvPr/>
        </p:nvCxnSpPr>
        <p:spPr>
          <a:xfrm>
            <a:off x="9169397" y="1641594"/>
            <a:ext cx="912724" cy="240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173019" y="1909152"/>
            <a:ext cx="4927786" cy="189649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3;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 =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748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0800" y="103110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18396" y="3261480"/>
            <a:ext cx="106480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250800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85991" y="264046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7718396" y="1641594"/>
            <a:ext cx="1451001" cy="998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430142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161939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261480"/>
            <a:ext cx="38043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7962547" y="5111871"/>
            <a:ext cx="444191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159671" y="5111871"/>
            <a:ext cx="534673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261480"/>
            <a:ext cx="1562038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9926183" y="179084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3" name="Oval 22"/>
          <p:cNvSpPr/>
          <p:nvPr/>
        </p:nvSpPr>
        <p:spPr>
          <a:xfrm>
            <a:off x="9284318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672012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81768" y="388445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0" idx="4"/>
            <a:endCxn id="23" idx="0"/>
          </p:cNvCxnSpPr>
          <p:nvPr/>
        </p:nvCxnSpPr>
        <p:spPr>
          <a:xfrm flipH="1">
            <a:off x="9816723" y="2411860"/>
            <a:ext cx="641865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4"/>
            <a:endCxn id="24" idx="0"/>
          </p:cNvCxnSpPr>
          <p:nvPr/>
        </p:nvCxnSpPr>
        <p:spPr>
          <a:xfrm>
            <a:off x="10458588" y="2411860"/>
            <a:ext cx="745829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4"/>
            <a:endCxn id="30" idx="0"/>
          </p:cNvCxnSpPr>
          <p:nvPr/>
        </p:nvCxnSpPr>
        <p:spPr>
          <a:xfrm flipH="1">
            <a:off x="9814173" y="3654660"/>
            <a:ext cx="2550" cy="229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0" idx="1"/>
          </p:cNvCxnSpPr>
          <p:nvPr/>
        </p:nvCxnSpPr>
        <p:spPr>
          <a:xfrm>
            <a:off x="9169397" y="1641594"/>
            <a:ext cx="912724" cy="240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173019" y="1909152"/>
            <a:ext cx="4927786" cy="189649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3;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 =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75977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452917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8301738" y="3692615"/>
            <a:ext cx="1236389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0572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769333" y="307159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8301738" y="2660518"/>
            <a:ext cx="1069776" cy="41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8185064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77312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16861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8301738" y="3692615"/>
            <a:ext cx="3796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8717469" y="5111871"/>
            <a:ext cx="444191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914593" y="5111871"/>
            <a:ext cx="534673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52773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  <a:r>
              <a:rPr lang="en-US" sz="1400" dirty="0" smtClean="0">
                <a:solidFill>
                  <a:srgbClr val="C00000"/>
                </a:solidFill>
              </a:rPr>
              <a:t>rr2_t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7060139" y="3692615"/>
            <a:ext cx="1241599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0434618" y="307159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f</a:t>
            </a:r>
          </a:p>
        </p:txBody>
      </p:sp>
      <p:sp>
        <p:nvSpPr>
          <p:cNvPr id="23" name="Oval 22"/>
          <p:cNvSpPr/>
          <p:nvPr/>
        </p:nvSpPr>
        <p:spPr>
          <a:xfrm>
            <a:off x="10434618" y="392859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0" idx="4"/>
            <a:endCxn id="23" idx="0"/>
          </p:cNvCxnSpPr>
          <p:nvPr/>
        </p:nvCxnSpPr>
        <p:spPr>
          <a:xfrm>
            <a:off x="10967023" y="3692615"/>
            <a:ext cx="0" cy="2359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0" idx="0"/>
          </p:cNvCxnSpPr>
          <p:nvPr/>
        </p:nvCxnSpPr>
        <p:spPr>
          <a:xfrm>
            <a:off x="9371514" y="2660518"/>
            <a:ext cx="1595509" cy="41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646304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371514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1"/>
            <a:ext cx="4927786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arr1_t[];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arr2_t[];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f(arr1_t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g()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arr2_t a = new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f(a);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777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452917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8301738" y="3692615"/>
            <a:ext cx="1236389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0572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769333" y="307159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8301738" y="2660518"/>
            <a:ext cx="1069776" cy="41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8185064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77312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16861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8301738" y="3692615"/>
            <a:ext cx="3796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8717469" y="5111871"/>
            <a:ext cx="444191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914593" y="5111871"/>
            <a:ext cx="534673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52773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  <a:r>
              <a:rPr lang="en-US" sz="1400" dirty="0" smtClean="0">
                <a:solidFill>
                  <a:srgbClr val="C00000"/>
                </a:solidFill>
              </a:rPr>
              <a:t>rr2_t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7060139" y="3692615"/>
            <a:ext cx="1241599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0434618" y="307159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f</a:t>
            </a:r>
          </a:p>
        </p:txBody>
      </p:sp>
      <p:sp>
        <p:nvSpPr>
          <p:cNvPr id="23" name="Oval 22"/>
          <p:cNvSpPr/>
          <p:nvPr/>
        </p:nvSpPr>
        <p:spPr>
          <a:xfrm>
            <a:off x="10434618" y="392859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0" idx="4"/>
            <a:endCxn id="23" idx="0"/>
          </p:cNvCxnSpPr>
          <p:nvPr/>
        </p:nvCxnSpPr>
        <p:spPr>
          <a:xfrm>
            <a:off x="10967023" y="3692615"/>
            <a:ext cx="0" cy="2359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0" idx="0"/>
          </p:cNvCxnSpPr>
          <p:nvPr/>
        </p:nvCxnSpPr>
        <p:spPr>
          <a:xfrm>
            <a:off x="9371514" y="2660518"/>
            <a:ext cx="1595509" cy="41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646304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371514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1"/>
            <a:ext cx="4927786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arr1_t[];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arr2_t[];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f(arr1_t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g()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arr2_t a = new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f(a);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83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452917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8301738" y="3692615"/>
            <a:ext cx="1236389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0572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769333" y="307159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8301738" y="2660518"/>
            <a:ext cx="1069776" cy="41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8185064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77312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16861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8301738" y="3692615"/>
            <a:ext cx="3796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8717469" y="5111871"/>
            <a:ext cx="444191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914593" y="5111871"/>
            <a:ext cx="534673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52773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  <a:r>
              <a:rPr lang="en-US" sz="1400" dirty="0" smtClean="0">
                <a:solidFill>
                  <a:srgbClr val="C00000"/>
                </a:solidFill>
              </a:rPr>
              <a:t>rr2_t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7060139" y="3692615"/>
            <a:ext cx="1241599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0434618" y="307159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f</a:t>
            </a:r>
          </a:p>
        </p:txBody>
      </p:sp>
      <p:sp>
        <p:nvSpPr>
          <p:cNvPr id="23" name="Oval 22"/>
          <p:cNvSpPr/>
          <p:nvPr/>
        </p:nvSpPr>
        <p:spPr>
          <a:xfrm>
            <a:off x="10434618" y="392859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0" idx="4"/>
            <a:endCxn id="23" idx="0"/>
          </p:cNvCxnSpPr>
          <p:nvPr/>
        </p:nvCxnSpPr>
        <p:spPr>
          <a:xfrm>
            <a:off x="10967023" y="3692615"/>
            <a:ext cx="0" cy="2359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0" idx="0"/>
          </p:cNvCxnSpPr>
          <p:nvPr/>
        </p:nvCxnSpPr>
        <p:spPr>
          <a:xfrm>
            <a:off x="9371514" y="2660518"/>
            <a:ext cx="1595509" cy="41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646304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371514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1"/>
            <a:ext cx="4927786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arr1_t[];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arr2_t[];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f(arr1_t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g()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arr2_t a = new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f(a);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062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452917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8301738" y="3692615"/>
            <a:ext cx="1236389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0572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769333" y="307159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8301738" y="2660518"/>
            <a:ext cx="1069776" cy="41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8185064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77312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16861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8301738" y="3692615"/>
            <a:ext cx="3796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8717469" y="5111871"/>
            <a:ext cx="444191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914593" y="5111871"/>
            <a:ext cx="534673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52773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  <a:r>
              <a:rPr lang="en-US" sz="1400" dirty="0" smtClean="0">
                <a:solidFill>
                  <a:srgbClr val="C00000"/>
                </a:solidFill>
              </a:rPr>
              <a:t>rr2_t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7060139" y="3692615"/>
            <a:ext cx="1241599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0434618" y="307159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f</a:t>
            </a:r>
          </a:p>
        </p:txBody>
      </p:sp>
      <p:sp>
        <p:nvSpPr>
          <p:cNvPr id="23" name="Oval 22"/>
          <p:cNvSpPr/>
          <p:nvPr/>
        </p:nvSpPr>
        <p:spPr>
          <a:xfrm>
            <a:off x="10434618" y="392859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0" idx="4"/>
            <a:endCxn id="23" idx="0"/>
          </p:cNvCxnSpPr>
          <p:nvPr/>
        </p:nvCxnSpPr>
        <p:spPr>
          <a:xfrm>
            <a:off x="10967023" y="3692615"/>
            <a:ext cx="0" cy="2359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0" idx="0"/>
          </p:cNvCxnSpPr>
          <p:nvPr/>
        </p:nvCxnSpPr>
        <p:spPr>
          <a:xfrm>
            <a:off x="9371514" y="2660518"/>
            <a:ext cx="1595509" cy="41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646304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371514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1"/>
            <a:ext cx="4927786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arr1_t[];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arr2_t[];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f(arr1_t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g()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arr2_t a = new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f(a);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25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Insert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883992"/>
              </p:ext>
            </p:extLst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Insert(z, </a:t>
            </a:r>
            <a:r>
              <a:rPr lang="en-US" sz="2800" dirty="0" err="1" smtClean="0">
                <a:latin typeface="+mj-lt"/>
              </a:rPr>
              <a:t>int</a:t>
            </a:r>
            <a:r>
              <a:rPr lang="en-US" sz="2800" dirty="0" smtClean="0">
                <a:latin typeface="+mj-lt"/>
              </a:rPr>
              <a:t>, variable)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201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9" y="1909151"/>
            <a:ext cx="4248146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900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9" y="1909151"/>
            <a:ext cx="4248146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19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9" y="1909151"/>
            <a:ext cx="4248146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o.x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02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9" y="1909151"/>
            <a:ext cx="4248146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o.x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76741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18127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05273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8229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683710" y="4008905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758656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45606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52032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151305" y="426321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76511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151305" y="532723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683710" y="5121364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4"/>
            <a:endCxn id="51" idx="7"/>
          </p:cNvCxnSpPr>
          <p:nvPr/>
        </p:nvCxnSpPr>
        <p:spPr>
          <a:xfrm flipH="1">
            <a:off x="809936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86135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705415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6397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4248146" cy="235406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674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18127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05273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8229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683710" y="4008905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758656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45606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52032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151305" y="426321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76511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151305" y="532723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683710" y="5121364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4"/>
            <a:endCxn id="51" idx="7"/>
          </p:cNvCxnSpPr>
          <p:nvPr/>
        </p:nvCxnSpPr>
        <p:spPr>
          <a:xfrm flipH="1">
            <a:off x="809936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86135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705415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6397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4248146" cy="235406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02354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371378" y="2832923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242836" y="2841785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873815" y="3828436"/>
            <a:ext cx="0" cy="4350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646168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710431" y="390107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341410" y="426350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55218" y="3217947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341410" y="539132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873815" y="5121651"/>
            <a:ext cx="0" cy="269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7461592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6333050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7964029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736382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800645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431624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045432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7964029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7" idx="4"/>
            <a:endCxn id="26" idx="7"/>
          </p:cNvCxnSpPr>
          <p:nvPr/>
        </p:nvCxnSpPr>
        <p:spPr>
          <a:xfrm flipH="1">
            <a:off x="7974392" y="1892238"/>
            <a:ext cx="979120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431624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173019" y="1909151"/>
            <a:ext cx="3860915" cy="292410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924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371378" y="2832923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242836" y="2841785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873815" y="3828436"/>
            <a:ext cx="0" cy="4350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646168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710431" y="390107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341410" y="426350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55218" y="3217947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341410" y="539132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873815" y="5121651"/>
            <a:ext cx="0" cy="269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7461592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6333050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7964029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736382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800645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431624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045432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7964029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7" idx="4"/>
            <a:endCxn id="26" idx="7"/>
          </p:cNvCxnSpPr>
          <p:nvPr/>
        </p:nvCxnSpPr>
        <p:spPr>
          <a:xfrm flipH="1">
            <a:off x="7974392" y="1892238"/>
            <a:ext cx="979120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431624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1173019" y="1909151"/>
            <a:ext cx="3860915" cy="292410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82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811834" y="2867052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683292" y="2867052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258982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8314271" y="4034459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9931191" y="2867052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086624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150887" y="39263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781866" y="428877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395674" y="342397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781866" y="53527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314271" y="5146918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5982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398786" y="330014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endCxn id="29" idx="7"/>
          </p:cNvCxnSpPr>
          <p:nvPr/>
        </p:nvCxnSpPr>
        <p:spPr>
          <a:xfrm flipH="1">
            <a:off x="8324634" y="1905517"/>
            <a:ext cx="493635" cy="287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7" idx="4"/>
            <a:endCxn id="51" idx="1"/>
          </p:cNvCxnSpPr>
          <p:nvPr/>
        </p:nvCxnSpPr>
        <p:spPr>
          <a:xfrm>
            <a:off x="8840669" y="1892238"/>
            <a:ext cx="577722" cy="300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3879294" cy="224913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704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811834" y="2867052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683292" y="2867052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258982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8314271" y="4034459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9931191" y="2867052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086624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150887" y="39263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781866" y="428877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395674" y="342397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781866" y="53527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314271" y="5146918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5982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398786" y="330014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endCxn id="29" idx="7"/>
          </p:cNvCxnSpPr>
          <p:nvPr/>
        </p:nvCxnSpPr>
        <p:spPr>
          <a:xfrm flipH="1">
            <a:off x="8324634" y="1905517"/>
            <a:ext cx="493635" cy="287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7" idx="4"/>
            <a:endCxn id="51" idx="1"/>
          </p:cNvCxnSpPr>
          <p:nvPr/>
        </p:nvCxnSpPr>
        <p:spPr>
          <a:xfrm>
            <a:off x="8840669" y="1892238"/>
            <a:ext cx="577722" cy="300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3879294" cy="224913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5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10125</TotalTime>
  <Words>8666</Words>
  <Application>Microsoft Office PowerPoint</Application>
  <PresentationFormat>Widescreen</PresentationFormat>
  <Paragraphs>3915</Paragraphs>
  <Slides>167</Slides>
  <Notes>94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167</vt:i4>
      </vt:variant>
    </vt:vector>
  </HeadingPairs>
  <TitlesOfParts>
    <vt:vector size="173" baseType="lpstr">
      <vt:lpstr>Arial</vt:lpstr>
      <vt:lpstr>Calibri</vt:lpstr>
      <vt:lpstr>Calibri Light</vt:lpstr>
      <vt:lpstr>Cambria Math</vt:lpstr>
      <vt:lpstr>Courier New</vt:lpstr>
      <vt:lpstr>Retrospect</vt:lpstr>
      <vt:lpstr>Semantic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AST Annotations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934</cp:revision>
  <dcterms:created xsi:type="dcterms:W3CDTF">2019-10-24T09:01:20Z</dcterms:created>
  <dcterms:modified xsi:type="dcterms:W3CDTF">2021-11-18T11:04:32Z</dcterms:modified>
</cp:coreProperties>
</file>