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02"/>
  </p:notesMasterIdLst>
  <p:sldIdLst>
    <p:sldId id="417" r:id="rId2"/>
    <p:sldId id="575" r:id="rId3"/>
    <p:sldId id="674" r:id="rId4"/>
    <p:sldId id="681" r:id="rId5"/>
    <p:sldId id="673" r:id="rId6"/>
    <p:sldId id="578" r:id="rId7"/>
    <p:sldId id="580" r:id="rId8"/>
    <p:sldId id="682" r:id="rId9"/>
    <p:sldId id="683" r:id="rId10"/>
    <p:sldId id="684" r:id="rId11"/>
    <p:sldId id="685" r:id="rId12"/>
    <p:sldId id="686" r:id="rId13"/>
    <p:sldId id="576" r:id="rId14"/>
    <p:sldId id="676" r:id="rId15"/>
    <p:sldId id="598" r:id="rId16"/>
    <p:sldId id="670" r:id="rId17"/>
    <p:sldId id="581" r:id="rId18"/>
    <p:sldId id="583" r:id="rId19"/>
    <p:sldId id="585" r:id="rId20"/>
    <p:sldId id="587" r:id="rId21"/>
    <p:sldId id="588" r:id="rId22"/>
    <p:sldId id="589" r:id="rId23"/>
    <p:sldId id="590" r:id="rId24"/>
    <p:sldId id="591" r:id="rId25"/>
    <p:sldId id="592" r:id="rId26"/>
    <p:sldId id="593" r:id="rId27"/>
    <p:sldId id="594" r:id="rId28"/>
    <p:sldId id="595" r:id="rId29"/>
    <p:sldId id="596" r:id="rId30"/>
    <p:sldId id="597" r:id="rId31"/>
    <p:sldId id="615" r:id="rId32"/>
    <p:sldId id="617" r:id="rId33"/>
    <p:sldId id="601" r:id="rId34"/>
    <p:sldId id="614" r:id="rId35"/>
    <p:sldId id="600" r:id="rId36"/>
    <p:sldId id="602" r:id="rId37"/>
    <p:sldId id="603" r:id="rId38"/>
    <p:sldId id="604" r:id="rId39"/>
    <p:sldId id="605" r:id="rId40"/>
    <p:sldId id="606" r:id="rId41"/>
    <p:sldId id="607" r:id="rId42"/>
    <p:sldId id="608" r:id="rId43"/>
    <p:sldId id="609" r:id="rId44"/>
    <p:sldId id="610" r:id="rId45"/>
    <p:sldId id="611" r:id="rId46"/>
    <p:sldId id="612" r:id="rId47"/>
    <p:sldId id="613" r:id="rId48"/>
    <p:sldId id="616" r:id="rId49"/>
    <p:sldId id="687" r:id="rId50"/>
    <p:sldId id="677" r:id="rId51"/>
    <p:sldId id="620" r:id="rId52"/>
    <p:sldId id="621" r:id="rId53"/>
    <p:sldId id="622" r:id="rId54"/>
    <p:sldId id="623" r:id="rId55"/>
    <p:sldId id="624" r:id="rId56"/>
    <p:sldId id="625" r:id="rId57"/>
    <p:sldId id="626" r:id="rId58"/>
    <p:sldId id="627" r:id="rId59"/>
    <p:sldId id="628" r:id="rId60"/>
    <p:sldId id="629" r:id="rId61"/>
    <p:sldId id="630" r:id="rId62"/>
    <p:sldId id="688" r:id="rId63"/>
    <p:sldId id="577" r:id="rId64"/>
    <p:sldId id="675" r:id="rId65"/>
    <p:sldId id="632" r:id="rId66"/>
    <p:sldId id="633" r:id="rId67"/>
    <p:sldId id="636" r:id="rId68"/>
    <p:sldId id="637" r:id="rId69"/>
    <p:sldId id="638" r:id="rId70"/>
    <p:sldId id="639" r:id="rId71"/>
    <p:sldId id="641" r:id="rId72"/>
    <p:sldId id="643" r:id="rId73"/>
    <p:sldId id="642" r:id="rId74"/>
    <p:sldId id="644" r:id="rId75"/>
    <p:sldId id="645" r:id="rId76"/>
    <p:sldId id="647" r:id="rId77"/>
    <p:sldId id="648" r:id="rId78"/>
    <p:sldId id="680" r:id="rId79"/>
    <p:sldId id="649" r:id="rId80"/>
    <p:sldId id="650" r:id="rId81"/>
    <p:sldId id="651" r:id="rId82"/>
    <p:sldId id="652" r:id="rId83"/>
    <p:sldId id="653" r:id="rId84"/>
    <p:sldId id="654" r:id="rId85"/>
    <p:sldId id="655" r:id="rId86"/>
    <p:sldId id="656" r:id="rId87"/>
    <p:sldId id="657" r:id="rId88"/>
    <p:sldId id="658" r:id="rId89"/>
    <p:sldId id="659" r:id="rId90"/>
    <p:sldId id="660" r:id="rId91"/>
    <p:sldId id="661" r:id="rId92"/>
    <p:sldId id="662" r:id="rId93"/>
    <p:sldId id="663" r:id="rId94"/>
    <p:sldId id="664" r:id="rId95"/>
    <p:sldId id="665" r:id="rId96"/>
    <p:sldId id="666" r:id="rId97"/>
    <p:sldId id="667" r:id="rId98"/>
    <p:sldId id="689" r:id="rId99"/>
    <p:sldId id="668" r:id="rId100"/>
    <p:sldId id="669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Register Allocation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026346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58754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71113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27233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136657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39060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295180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075398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636596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500918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816127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765633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204435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675478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9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Register allocation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0469" y="1529865"/>
            <a:ext cx="3078051" cy="464451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69088" y="1529865"/>
            <a:ext cx="2972892" cy="447814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16($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1, end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$t0, 1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$t0, $t1, $t0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72669"/>
              </p:ext>
            </p:extLst>
          </p:nvPr>
        </p:nvGraphicFramePr>
        <p:xfrm>
          <a:off x="4493706" y="1529865"/>
          <a:ext cx="317278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91">
                  <a:extLst>
                    <a:ext uri="{9D8B030D-6E8A-4147-A177-3AD203B41FA5}">
                      <a16:colId xmlns:a16="http://schemas.microsoft.com/office/drawing/2014/main" val="1711556447"/>
                    </a:ext>
                  </a:extLst>
                </a:gridCol>
                <a:gridCol w="1586391">
                  <a:extLst>
                    <a:ext uri="{9D8B030D-6E8A-4147-A177-3AD203B41FA5}">
                      <a16:colId xmlns:a16="http://schemas.microsoft.com/office/drawing/2014/main" val="341699499"/>
                    </a:ext>
                  </a:extLst>
                </a:gridCol>
              </a:tblGrid>
              <a:tr h="35768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IR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MIPS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32795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630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88517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8445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t4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79003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t5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992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t6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510297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t7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48630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t8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5317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828471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7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0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026346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58754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71113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27233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136657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39060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295180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075398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636596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500918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816127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765633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204435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675478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74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CFG (from the 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Run liveness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a </a:t>
            </a:r>
            <a:r>
              <a:rPr lang="en-US" sz="2800" i="1" dirty="0" smtClean="0">
                <a:latin typeface="+mj-lt"/>
              </a:rPr>
              <a:t>k-coloring</a:t>
            </a:r>
            <a:r>
              <a:rPr lang="en-US" sz="2800" dirty="0" smtClean="0">
                <a:latin typeface="+mj-lt"/>
              </a:rPr>
              <a:t> of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the coloring to build the required mapping</a:t>
            </a:r>
          </a:p>
        </p:txBody>
      </p:sp>
    </p:spTree>
    <p:extLst>
      <p:ext uri="{BB962C8B-B14F-4D97-AF65-F5344CB8AC3E}">
        <p14:creationId xmlns:p14="http://schemas.microsoft.com/office/powerpoint/2010/main" val="334571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30827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Determine live variables at each program location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variable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live</a:t>
                </a:r>
                <a:r>
                  <a:rPr lang="en-US" sz="2800" dirty="0" smtClean="0">
                    <a:latin typeface="+mj-lt"/>
                  </a:rPr>
                  <a:t> at location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There is a path from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read before it’s overwritten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308272" cy="1384995"/>
              </a:xfrm>
              <a:prstGeom prst="rect">
                <a:avLst/>
              </a:prstGeom>
              <a:blipFill>
                <a:blip r:embed="rId2"/>
                <a:stretch>
                  <a:fillRect l="-1064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577560" y="346456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7560" y="394115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77560" y="441775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+ t2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07095" y="346456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07095" y="394115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7095" y="441775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+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1707" y="3393152"/>
            <a:ext cx="41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n:</a:t>
            </a:r>
            <a:endParaRPr lang="en-US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97713" y="3393152"/>
            <a:ext cx="41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n:</a:t>
            </a:r>
            <a:endParaRPr lang="en-US" b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4677" y="4894349"/>
            <a:ext cx="1587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t3 is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live</a:t>
            </a:r>
            <a:endParaRPr lang="en-US" sz="28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65142" y="4894349"/>
            <a:ext cx="1587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t3 is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dead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47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308272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Step 1: Initialize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>
                    <a:latin typeface="+mj-lt"/>
                  </a:rPr>
                  <a:t>and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>
                    <a:latin typeface="+mj-lt"/>
                  </a:rPr>
                  <a:t>to empty sets for each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Step 2: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for each node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Assuming that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+mj-lt"/>
                  </a:rPr>
                  <a:t> is the instruction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each successor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\</m:t>
                    </m:r>
                    <m:r>
                      <m:rPr>
                        <m:lit/>
                      </m:rP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Step 3: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at least one node was changed (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𝑖𝑛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𝑜𝑢𝑡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Go to step 2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308272" cy="4401205"/>
              </a:xfrm>
              <a:prstGeom prst="rect">
                <a:avLst/>
              </a:prstGeom>
              <a:blipFill>
                <a:blip r:embed="rId2"/>
                <a:stretch>
                  <a:fillRect l="-1064" t="-1385" b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98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7417" y="2734491"/>
            <a:ext cx="4537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First Iteration…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001074" y="592749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983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001074" y="592749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029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17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35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Typically more </a:t>
            </a:r>
            <a:r>
              <a:rPr lang="en-US" sz="2800" dirty="0" smtClean="0">
                <a:latin typeface="+mj-lt"/>
              </a:rPr>
              <a:t>IR variables than CPU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Reduce </a:t>
            </a:r>
            <a:r>
              <a:rPr lang="en-US" sz="2800" dirty="0" smtClean="0">
                <a:latin typeface="+mj-lt"/>
              </a:rPr>
              <a:t>the number of IR </a:t>
            </a:r>
            <a:r>
              <a:rPr lang="en-US" sz="2800" dirty="0" smtClean="0">
                <a:latin typeface="+mj-lt"/>
              </a:rPr>
              <a:t>variables: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Without affecting the </a:t>
            </a:r>
            <a:r>
              <a:rPr lang="en-US" sz="2800" b="1" dirty="0" smtClean="0">
                <a:latin typeface="+mj-lt"/>
              </a:rPr>
              <a:t>behavior of the program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83281" y="3416531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t1</a:t>
            </a:r>
            <a:endParaRPr lang="en-US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3281" y="3886325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t2</a:t>
            </a:r>
            <a:endParaRPr lang="en-US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83281" y="4356119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t10</a:t>
            </a:r>
            <a:endParaRPr lang="en-US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3281" y="4825913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t30</a:t>
            </a:r>
            <a:endParaRPr lang="en-US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3281" y="5295707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t100</a:t>
            </a:r>
            <a:endParaRPr lang="en-US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8758" y="3416531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t0</a:t>
            </a:r>
            <a:endParaRPr lang="en-US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8758" y="3886325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t1</a:t>
            </a:r>
            <a:endParaRPr lang="en-US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8758" y="4356119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t2</a:t>
            </a:r>
            <a:endParaRPr lang="en-US" b="1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83281" y="5765501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…</a:t>
            </a:r>
            <a:endParaRPr lang="en-US" b="1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83281" y="6235295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t200</a:t>
            </a:r>
            <a:endParaRPr lang="en-US" b="1" dirty="0">
              <a:latin typeface="+mj-lt"/>
            </a:endParaRPr>
          </a:p>
        </p:txBody>
      </p:sp>
      <p:cxnSp>
        <p:nvCxnSpPr>
          <p:cNvPr id="28" name="Elbow Connector 27"/>
          <p:cNvCxnSpPr/>
          <p:nvPr/>
        </p:nvCxnSpPr>
        <p:spPr>
          <a:xfrm rot="5400000">
            <a:off x="1604357" y="8312"/>
            <a:ext cx="1662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" idx="3"/>
            <a:endCxn id="11" idx="1"/>
          </p:cNvCxnSpPr>
          <p:nvPr/>
        </p:nvCxnSpPr>
        <p:spPr>
          <a:xfrm>
            <a:off x="4139739" y="3601197"/>
            <a:ext cx="2189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2" idx="1"/>
          </p:cNvCxnSpPr>
          <p:nvPr/>
        </p:nvCxnSpPr>
        <p:spPr>
          <a:xfrm>
            <a:off x="4139739" y="4070991"/>
            <a:ext cx="2189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3"/>
          </p:cNvCxnSpPr>
          <p:nvPr/>
        </p:nvCxnSpPr>
        <p:spPr>
          <a:xfrm flipV="1">
            <a:off x="4139739" y="4171453"/>
            <a:ext cx="2189019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3"/>
            <a:endCxn id="13" idx="1"/>
          </p:cNvCxnSpPr>
          <p:nvPr/>
        </p:nvCxnSpPr>
        <p:spPr>
          <a:xfrm flipV="1">
            <a:off x="4139739" y="4540785"/>
            <a:ext cx="2189019" cy="469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3"/>
          </p:cNvCxnSpPr>
          <p:nvPr/>
        </p:nvCxnSpPr>
        <p:spPr>
          <a:xfrm flipV="1">
            <a:off x="4139739" y="3701660"/>
            <a:ext cx="2189019" cy="2718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3"/>
          </p:cNvCxnSpPr>
          <p:nvPr/>
        </p:nvCxnSpPr>
        <p:spPr>
          <a:xfrm flipV="1">
            <a:off x="4139739" y="4641246"/>
            <a:ext cx="2189019" cy="839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e 49"/>
          <p:cNvSpPr/>
          <p:nvPr/>
        </p:nvSpPr>
        <p:spPr>
          <a:xfrm>
            <a:off x="2967646" y="3416531"/>
            <a:ext cx="423949" cy="3188096"/>
          </a:xfrm>
          <a:prstGeom prst="leftBrace">
            <a:avLst>
              <a:gd name="adj1" fmla="val 6323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10800000">
            <a:off x="6941125" y="3416531"/>
            <a:ext cx="314497" cy="1308920"/>
          </a:xfrm>
          <a:prstGeom prst="leftBrace">
            <a:avLst>
              <a:gd name="adj1" fmla="val 6323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255622" y="3601197"/>
            <a:ext cx="1575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CPU registers</a:t>
            </a:r>
            <a:endParaRPr lang="en-US" sz="2800" b="1" dirty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34873" y="4526266"/>
            <a:ext cx="1575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IR variables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383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705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25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98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4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052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185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86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88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57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524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68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CFG (from the 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 liveness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a </a:t>
            </a:r>
            <a:r>
              <a:rPr lang="en-US" sz="2800" i="1" dirty="0" smtClean="0">
                <a:latin typeface="+mj-lt"/>
              </a:rPr>
              <a:t>k-coloring</a:t>
            </a:r>
            <a:r>
              <a:rPr lang="en-US" sz="2800" dirty="0" smtClean="0">
                <a:latin typeface="+mj-lt"/>
              </a:rPr>
              <a:t> of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the coloring to build the required mapping</a:t>
            </a:r>
          </a:p>
        </p:txBody>
      </p:sp>
    </p:spTree>
    <p:extLst>
      <p:ext uri="{BB962C8B-B14F-4D97-AF65-F5344CB8AC3E}">
        <p14:creationId xmlns:p14="http://schemas.microsoft.com/office/powerpoint/2010/main" val="9757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37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514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07229" y="2734491"/>
            <a:ext cx="5377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Second Iteration…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99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10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82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8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14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08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12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73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Construct the CFG (from the 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 liveness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a </a:t>
            </a:r>
            <a:r>
              <a:rPr lang="en-US" sz="2800" i="1" dirty="0" smtClean="0">
                <a:latin typeface="+mj-lt"/>
              </a:rPr>
              <a:t>k-coloring</a:t>
            </a:r>
            <a:r>
              <a:rPr lang="en-US" sz="2800" dirty="0" smtClean="0">
                <a:latin typeface="+mj-lt"/>
              </a:rPr>
              <a:t> of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the coloring to build the required mapping</a:t>
            </a:r>
          </a:p>
        </p:txBody>
      </p:sp>
    </p:spTree>
    <p:extLst>
      <p:ext uri="{BB962C8B-B14F-4D97-AF65-F5344CB8AC3E}">
        <p14:creationId xmlns:p14="http://schemas.microsoft.com/office/powerpoint/2010/main" val="16738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16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11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59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307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27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72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645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03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223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CFG (from the 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 liveness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Construct the 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a </a:t>
            </a:r>
            <a:r>
              <a:rPr lang="en-US" sz="2800" i="1" dirty="0" smtClean="0">
                <a:latin typeface="+mj-lt"/>
              </a:rPr>
              <a:t>k-coloring</a:t>
            </a:r>
            <a:r>
              <a:rPr lang="en-US" sz="2800" dirty="0" smtClean="0">
                <a:latin typeface="+mj-lt"/>
              </a:rPr>
              <a:t> of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the coloring to build the required mapping</a:t>
            </a:r>
          </a:p>
        </p:txBody>
      </p:sp>
    </p:spTree>
    <p:extLst>
      <p:ext uri="{BB962C8B-B14F-4D97-AF65-F5344CB8AC3E}">
        <p14:creationId xmlns:p14="http://schemas.microsoft.com/office/powerpoint/2010/main" val="214035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Control Flow Graph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 node for each IR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an edge between an instruction and its next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instruction is a </a:t>
            </a:r>
            <a:r>
              <a:rPr lang="en-US" sz="2800" b="1" dirty="0" smtClean="0">
                <a:latin typeface="+mj-lt"/>
              </a:rPr>
              <a:t>branch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Connect it to the instruction the comes after the </a:t>
            </a:r>
            <a:r>
              <a:rPr lang="en-US" sz="2800" b="1" dirty="0" smtClean="0">
                <a:latin typeface="+mj-lt"/>
              </a:rPr>
              <a:t>target label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branch is conditional, connect to it’s next instruction</a:t>
            </a:r>
          </a:p>
        </p:txBody>
      </p:sp>
    </p:spTree>
    <p:extLst>
      <p:ext uri="{BB962C8B-B14F-4D97-AF65-F5344CB8AC3E}">
        <p14:creationId xmlns:p14="http://schemas.microsoft.com/office/powerpoint/2010/main" val="30677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liveness analysis to construct the </a:t>
            </a:r>
            <a:r>
              <a:rPr lang="en-US" sz="2800" b="1" dirty="0" smtClean="0">
                <a:latin typeface="+mj-lt"/>
              </a:rPr>
              <a:t>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 node for each IR variable (</a:t>
            </a:r>
            <a:r>
              <a:rPr lang="en-US" sz="2800" i="1" dirty="0" smtClean="0">
                <a:latin typeface="+mj-lt"/>
              </a:rPr>
              <a:t>t1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i="1" dirty="0" smtClean="0">
                <a:latin typeface="+mj-lt"/>
              </a:rPr>
              <a:t>t2</a:t>
            </a:r>
            <a:r>
              <a:rPr lang="en-US" sz="2800" dirty="0" smtClean="0">
                <a:latin typeface="+mj-lt"/>
              </a:rPr>
              <a:t>, …)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</a:t>
            </a:r>
            <a:r>
              <a:rPr lang="en-US" sz="2800" i="1" dirty="0" smtClean="0">
                <a:latin typeface="+mj-lt"/>
              </a:rPr>
              <a:t>t1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t2</a:t>
            </a:r>
            <a:r>
              <a:rPr lang="en-US" sz="2800" dirty="0" smtClean="0">
                <a:latin typeface="+mj-lt"/>
              </a:rPr>
              <a:t> appear </a:t>
            </a:r>
            <a:r>
              <a:rPr lang="en-US" sz="2800" dirty="0">
                <a:latin typeface="+mj-lt"/>
              </a:rPr>
              <a:t>together in one of the liveness </a:t>
            </a:r>
            <a:r>
              <a:rPr lang="en-US" sz="2800" dirty="0" smtClean="0">
                <a:latin typeface="+mj-lt"/>
              </a:rPr>
              <a:t>sets: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an edge between </a:t>
            </a:r>
            <a:r>
              <a:rPr lang="en-US" sz="2800" i="1" dirty="0" smtClean="0">
                <a:latin typeface="+mj-lt"/>
              </a:rPr>
              <a:t>t1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2749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61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1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4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25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1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7733207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Control Flow Graph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821970"/>
            <a:ext cx="3334588" cy="2016269"/>
          </a:xfrm>
          <a:prstGeom prst="roundRect">
            <a:avLst>
              <a:gd name="adj" fmla="val 512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 * (y – z)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(a)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7166" y="1529866"/>
            <a:ext cx="3078051" cy="460047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760891" y="3743852"/>
            <a:ext cx="1611086" cy="17250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7733207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3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7733207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CFG (from the 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 liveness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Compute a </a:t>
            </a:r>
            <a:r>
              <a:rPr lang="en-US" sz="2800" b="1" i="1" dirty="0" smtClean="0">
                <a:solidFill>
                  <a:srgbClr val="C00000"/>
                </a:solidFill>
                <a:latin typeface="+mj-lt"/>
              </a:rPr>
              <a:t>k-coloring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 of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the coloring to build the required mapping</a:t>
            </a:r>
          </a:p>
        </p:txBody>
      </p:sp>
    </p:spTree>
    <p:extLst>
      <p:ext uri="{BB962C8B-B14F-4D97-AF65-F5344CB8AC3E}">
        <p14:creationId xmlns:p14="http://schemas.microsoft.com/office/powerpoint/2010/main" val="98257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Graph coloring is hard (NP-complete problem)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a heuristic…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40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Chaitin’s</a:t>
            </a:r>
            <a:r>
              <a:rPr lang="en-US" sz="2800" dirty="0" smtClean="0">
                <a:latin typeface="+mj-lt"/>
              </a:rPr>
              <a:t> Algorithm for </a:t>
            </a:r>
            <a:r>
              <a:rPr lang="en-US" sz="2800" i="1" dirty="0" smtClean="0">
                <a:latin typeface="+mj-lt"/>
              </a:rPr>
              <a:t>k-coloring</a:t>
            </a:r>
            <a:r>
              <a:rPr lang="en-US" sz="2800" dirty="0" smtClean="0">
                <a:latin typeface="+mj-lt"/>
              </a:rPr>
              <a:t> (simplified):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While there is a node with less than k neighbors: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Remove it and it’s edges from the 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Push it on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entire graph was removed, then it’s k-colorable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While the stack is not empty: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Pop a node from the stack and assign it a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15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87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41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412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8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25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</p:spTree>
    <p:extLst>
      <p:ext uri="{BB962C8B-B14F-4D97-AF65-F5344CB8AC3E}">
        <p14:creationId xmlns:p14="http://schemas.microsoft.com/office/powerpoint/2010/main" val="10963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2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9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3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t3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Coloring (k = 3)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2335" y="2734491"/>
            <a:ext cx="6407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Pop nodes and assign colors…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2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t3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0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007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7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026346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58754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71113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27233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136657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39060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295180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075398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636596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500918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765633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204435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5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883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2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6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964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6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2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5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2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0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026346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58754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71113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27233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136657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39060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295180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075398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636596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500918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765633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204435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675478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44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8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4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9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7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33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0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t5</a:t>
            </a: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8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t5</a:t>
            </a: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4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CFG (from the 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 liveness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a </a:t>
            </a:r>
            <a:r>
              <a:rPr lang="en-US" sz="2800" i="1" dirty="0" smtClean="0">
                <a:latin typeface="+mj-lt"/>
              </a:rPr>
              <a:t>k-coloring</a:t>
            </a:r>
            <a:r>
              <a:rPr lang="en-US" sz="2800" dirty="0" smtClean="0">
                <a:latin typeface="+mj-lt"/>
              </a:rPr>
              <a:t> of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Use the coloring to build the required mapping</a:t>
            </a:r>
          </a:p>
        </p:txBody>
      </p:sp>
    </p:spTree>
    <p:extLst>
      <p:ext uri="{BB962C8B-B14F-4D97-AF65-F5344CB8AC3E}">
        <p14:creationId xmlns:p14="http://schemas.microsoft.com/office/powerpoint/2010/main" val="159043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According to the coloring, our register allocation is:</a:t>
            </a:r>
            <a:endParaRPr lang="en-US" sz="2800" b="1" dirty="0" smtClean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017712"/>
              </p:ext>
            </p:extLst>
          </p:nvPr>
        </p:nvGraphicFramePr>
        <p:xfrm>
          <a:off x="3716414" y="2127916"/>
          <a:ext cx="475917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91">
                  <a:extLst>
                    <a:ext uri="{9D8B030D-6E8A-4147-A177-3AD203B41FA5}">
                      <a16:colId xmlns:a16="http://schemas.microsoft.com/office/drawing/2014/main" val="1711556447"/>
                    </a:ext>
                  </a:extLst>
                </a:gridCol>
                <a:gridCol w="1586391">
                  <a:extLst>
                    <a:ext uri="{9D8B030D-6E8A-4147-A177-3AD203B41FA5}">
                      <a16:colId xmlns:a16="http://schemas.microsoft.com/office/drawing/2014/main" val="816777111"/>
                    </a:ext>
                  </a:extLst>
                </a:gridCol>
                <a:gridCol w="1586391">
                  <a:extLst>
                    <a:ext uri="{9D8B030D-6E8A-4147-A177-3AD203B41FA5}">
                      <a16:colId xmlns:a16="http://schemas.microsoft.com/office/drawing/2014/main" val="341699499"/>
                    </a:ext>
                  </a:extLst>
                </a:gridCol>
              </a:tblGrid>
              <a:tr h="35768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IR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Color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MIPS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32795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630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88517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8445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t4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79003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t5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992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t6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510297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t7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48630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t8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5317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828471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7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3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14799</TotalTime>
  <Words>7030</Words>
  <Application>Microsoft Office PowerPoint</Application>
  <PresentationFormat>Widescreen</PresentationFormat>
  <Paragraphs>2534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6" baseType="lpstr">
      <vt:lpstr>Arial</vt:lpstr>
      <vt:lpstr>Calibri</vt:lpstr>
      <vt:lpstr>Calibri Light</vt:lpstr>
      <vt:lpstr>Cambria Math</vt:lpstr>
      <vt:lpstr>Courier New</vt:lpstr>
      <vt:lpstr>Retrospect</vt:lpstr>
      <vt:lpstr>Register Allocation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1248</cp:revision>
  <dcterms:created xsi:type="dcterms:W3CDTF">2019-10-24T09:01:20Z</dcterms:created>
  <dcterms:modified xsi:type="dcterms:W3CDTF">2021-12-28T18:51:42Z</dcterms:modified>
</cp:coreProperties>
</file>