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2"/>
  </p:notesMasterIdLst>
  <p:sldIdLst>
    <p:sldId id="417" r:id="rId2"/>
    <p:sldId id="752" r:id="rId3"/>
    <p:sldId id="762" r:id="rId4"/>
    <p:sldId id="754" r:id="rId5"/>
    <p:sldId id="763" r:id="rId6"/>
    <p:sldId id="755" r:id="rId7"/>
    <p:sldId id="764" r:id="rId8"/>
    <p:sldId id="756" r:id="rId9"/>
    <p:sldId id="765" r:id="rId10"/>
    <p:sldId id="757" r:id="rId11"/>
    <p:sldId id="766" r:id="rId12"/>
    <p:sldId id="758" r:id="rId13"/>
    <p:sldId id="767" r:id="rId14"/>
    <p:sldId id="759" r:id="rId15"/>
    <p:sldId id="768" r:id="rId16"/>
    <p:sldId id="760" r:id="rId17"/>
    <p:sldId id="769" r:id="rId18"/>
    <p:sldId id="761" r:id="rId19"/>
    <p:sldId id="770" r:id="rId20"/>
    <p:sldId id="584" r:id="rId21"/>
    <p:sldId id="497" r:id="rId22"/>
    <p:sldId id="616" r:id="rId23"/>
    <p:sldId id="619" r:id="rId24"/>
    <p:sldId id="620" r:id="rId25"/>
    <p:sldId id="698" r:id="rId26"/>
    <p:sldId id="703" r:id="rId27"/>
    <p:sldId id="704" r:id="rId28"/>
    <p:sldId id="705" r:id="rId29"/>
    <p:sldId id="706" r:id="rId30"/>
    <p:sldId id="707" r:id="rId31"/>
    <p:sldId id="708" r:id="rId32"/>
    <p:sldId id="709" r:id="rId33"/>
    <p:sldId id="710" r:id="rId34"/>
    <p:sldId id="711" r:id="rId35"/>
    <p:sldId id="712" r:id="rId36"/>
    <p:sldId id="713" r:id="rId37"/>
    <p:sldId id="751" r:id="rId38"/>
    <p:sldId id="714" r:id="rId39"/>
    <p:sldId id="715" r:id="rId40"/>
    <p:sldId id="716" r:id="rId41"/>
    <p:sldId id="717" r:id="rId42"/>
    <p:sldId id="720" r:id="rId43"/>
    <p:sldId id="721" r:id="rId44"/>
    <p:sldId id="722" r:id="rId45"/>
    <p:sldId id="723" r:id="rId46"/>
    <p:sldId id="730" r:id="rId47"/>
    <p:sldId id="724" r:id="rId48"/>
    <p:sldId id="725" r:id="rId49"/>
    <p:sldId id="726" r:id="rId50"/>
    <p:sldId id="727" r:id="rId51"/>
    <p:sldId id="728" r:id="rId52"/>
    <p:sldId id="729" r:id="rId53"/>
    <p:sldId id="731" r:id="rId54"/>
    <p:sldId id="733" r:id="rId55"/>
    <p:sldId id="734" r:id="rId56"/>
    <p:sldId id="736" r:id="rId57"/>
    <p:sldId id="737" r:id="rId58"/>
    <p:sldId id="738" r:id="rId59"/>
    <p:sldId id="739" r:id="rId60"/>
    <p:sldId id="740" r:id="rId61"/>
    <p:sldId id="741" r:id="rId62"/>
    <p:sldId id="742" r:id="rId63"/>
    <p:sldId id="743" r:id="rId64"/>
    <p:sldId id="744" r:id="rId65"/>
    <p:sldId id="745" r:id="rId66"/>
    <p:sldId id="746" r:id="rId67"/>
    <p:sldId id="747" r:id="rId68"/>
    <p:sldId id="748" r:id="rId69"/>
    <p:sldId id="749" r:id="rId70"/>
    <p:sldId id="750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Exam Questions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38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nested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2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 with at least 200 characters.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j-lt"/>
              </a:rPr>
              <a:t>c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38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028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size of the stack exceeds 400 bytes.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9386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code contains only invocations of methods which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90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code contains only invocations of methods which located at offset 4 in the virtua</a:t>
            </a:r>
            <a:r>
              <a:rPr lang="en-US" sz="2800" dirty="0" smtClean="0">
                <a:latin typeface="+mj-lt"/>
              </a:rPr>
              <a:t>l table.</a:t>
            </a: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87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54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There is an addition operation which is never executed in any run.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96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611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Same push-down automaton as in LR(0)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reduce items has a look-ahead set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C00000"/>
                  </a:solidFill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21" t="-3000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Maintain items with </a:t>
                </a:r>
                <a:r>
                  <a:rPr lang="en-US" sz="2800" b="1" dirty="0" smtClean="0">
                    <a:latin typeface="+mj-lt"/>
                  </a:rPr>
                  <a:t>more precise </a:t>
                </a:r>
                <a:r>
                  <a:rPr lang="en-US" sz="2800" dirty="0" smtClean="0">
                    <a:latin typeface="+mj-lt"/>
                  </a:rPr>
                  <a:t>look-ahead sets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closure set </a:t>
                </a:r>
                <a:r>
                  <a:rPr lang="en-US" sz="2800" dirty="0" smtClean="0">
                    <a:latin typeface="+mj-lt"/>
                  </a:rPr>
                  <a:t>of an LR(1)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6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68014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ounded Rectangle 50"/>
              <p:cNvSpPr/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926116"/>
                <a:ext cx="2169622" cy="160517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7" idx="3"/>
            <a:endCxn id="51" idx="1"/>
          </p:cNvCxnSpPr>
          <p:nvPr/>
        </p:nvCxnSpPr>
        <p:spPr>
          <a:xfrm>
            <a:off x="6155694" y="1728705"/>
            <a:ext cx="8099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390028" y="126419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ounded Rectangle 65"/>
              <p:cNvSpPr/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ounded 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647" y="3303306"/>
                <a:ext cx="2169622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/>
          <p:cNvCxnSpPr>
            <a:stCxn id="51" idx="2"/>
            <a:endCxn id="66" idx="0"/>
          </p:cNvCxnSpPr>
          <p:nvPr/>
        </p:nvCxnSpPr>
        <p:spPr>
          <a:xfrm>
            <a:off x="8050458" y="2531294"/>
            <a:ext cx="0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25158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𝐴𝑥𝑥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7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82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𝑥𝑥𝐴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1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2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470194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8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program contains a string constant.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+mj-lt"/>
              </a:rPr>
              <a:t>c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34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5"/>
                <a:ext cx="2169622" cy="15033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solidFill>
                <a:srgbClr val="00B05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60517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531294"/>
            <a:ext cx="1" cy="772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𝑥𝑥𝐴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415489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806692"/>
            <a:ext cx="1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91103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74" idx="3"/>
            <a:endCxn id="47" idx="3"/>
          </p:cNvCxnSpPr>
          <p:nvPr/>
        </p:nvCxnSpPr>
        <p:spPr>
          <a:xfrm flipH="1" flipV="1">
            <a:off x="6155694" y="1728705"/>
            <a:ext cx="1" cy="232629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Is the following CFG LR(0) / SLR(1) / LR(1)?</a:t>
                </a:r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𝑥𝐴𝑥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9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27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7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57" y="5281127"/>
                <a:ext cx="2253673" cy="1401840"/>
              </a:xfrm>
              <a:prstGeom prst="rect">
                <a:avLst/>
              </a:prstGeom>
              <a:blipFill>
                <a:blip r:embed="rId5"/>
                <a:stretch>
                  <a:fillRect l="-5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.$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5075417"/>
                <a:ext cx="2169622" cy="680144"/>
              </a:xfrm>
              <a:prstGeom prst="roundRect">
                <a:avLst/>
              </a:prstGeom>
              <a:blipFill>
                <a:blip r:embed="rId8"/>
                <a:stretch>
                  <a:fillRect b="-26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79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4226" y="4481821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47" idx="3"/>
            <a:endCxn id="47" idx="0"/>
          </p:cNvCxnSpPr>
          <p:nvPr/>
        </p:nvCxnSpPr>
        <p:spPr>
          <a:xfrm flipH="1" flipV="1">
            <a:off x="5070883" y="926116"/>
            <a:ext cx="1084811" cy="884196"/>
          </a:xfrm>
          <a:prstGeom prst="curvedConnector4">
            <a:avLst>
              <a:gd name="adj1" fmla="val -35695"/>
              <a:gd name="adj2" fmla="val 1606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59465" y="526006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𝐹𝑜𝑙𝑙𝑜𝑤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={$,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391" y="2855745"/>
                <a:ext cx="404015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7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>
            <a:stCxn id="22" idx="3"/>
            <a:endCxn id="47" idx="1"/>
          </p:cNvCxnSpPr>
          <p:nvPr/>
        </p:nvCxnSpPr>
        <p:spPr>
          <a:xfrm>
            <a:off x="3061099" y="1728705"/>
            <a:ext cx="9249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99638" y="125891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000" b="1" i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ounded Rectangle 73"/>
              <p:cNvSpPr/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3" y="3303306"/>
                <a:ext cx="2169622" cy="97944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solidFill>
                <a:schemeClr val="bg1">
                  <a:alpha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926116"/>
                <a:ext cx="2169622" cy="17683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47" idx="2"/>
            <a:endCxn id="74" idx="0"/>
          </p:cNvCxnSpPr>
          <p:nvPr/>
        </p:nvCxnSpPr>
        <p:spPr>
          <a:xfrm>
            <a:off x="5070883" y="2694508"/>
            <a:ext cx="1" cy="608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194226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/>
              <p:cNvSpPr/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𝑥𝐴𝑥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064" y="5281127"/>
                <a:ext cx="1908441" cy="1401840"/>
              </a:xfrm>
              <a:prstGeom prst="rect">
                <a:avLst/>
              </a:prstGeom>
              <a:blipFill>
                <a:blip r:embed="rId5"/>
                <a:stretch>
                  <a:fillRect l="-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ounded Rectangle 69"/>
              <p:cNvSpPr/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.$ {$}</m:t>
                    </m:r>
                  </m:oMath>
                </a14:m>
                <a:r>
                  <a:rPr lang="en-US" sz="2000" b="1" i="1" dirty="0" smtClean="0">
                    <a:ln>
                      <a:noFill/>
                    </a:ln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0" name="Rounded 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3333883"/>
                <a:ext cx="2169622" cy="94886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/>
          <p:cNvCxnSpPr/>
          <p:nvPr/>
        </p:nvCxnSpPr>
        <p:spPr>
          <a:xfrm>
            <a:off x="1976288" y="2531294"/>
            <a:ext cx="0" cy="8025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77410" y="271724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 {$}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4806693"/>
                <a:ext cx="2169622" cy="94886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2" y="4806693"/>
                <a:ext cx="2169622" cy="782344"/>
              </a:xfrm>
              <a:prstGeom prst="roundRect">
                <a:avLst/>
              </a:prstGeom>
              <a:blipFill>
                <a:blip r:embed="rId8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4" idx="2"/>
            <a:endCxn id="20" idx="0"/>
          </p:cNvCxnSpPr>
          <p:nvPr/>
        </p:nvCxnSpPr>
        <p:spPr>
          <a:xfrm flipH="1">
            <a:off x="5070883" y="4282752"/>
            <a:ext cx="1" cy="523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0" idx="2"/>
            <a:endCxn id="19" idx="0"/>
          </p:cNvCxnSpPr>
          <p:nvPr/>
        </p:nvCxnSpPr>
        <p:spPr>
          <a:xfrm>
            <a:off x="1976288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28688" y="4344667"/>
            <a:ext cx="39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06457" y="4357448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" name="Curved Connector 9"/>
          <p:cNvCxnSpPr>
            <a:stCxn id="26" idx="3"/>
            <a:endCxn id="26" idx="0"/>
          </p:cNvCxnSpPr>
          <p:nvPr/>
        </p:nvCxnSpPr>
        <p:spPr>
          <a:xfrm flipH="1" flipV="1">
            <a:off x="8461005" y="926116"/>
            <a:ext cx="1084811" cy="884196"/>
          </a:xfrm>
          <a:prstGeom prst="curvedConnector4">
            <a:avLst>
              <a:gd name="adj1" fmla="val -37415"/>
              <a:gd name="adj2" fmla="val 1427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3147" y="132859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926116"/>
                <a:ext cx="2169622" cy="176839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47" idx="3"/>
            <a:endCxn id="26" idx="1"/>
          </p:cNvCxnSpPr>
          <p:nvPr/>
        </p:nvCxnSpPr>
        <p:spPr>
          <a:xfrm>
            <a:off x="6155694" y="1810312"/>
            <a:ext cx="12205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006617" y="604764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3" name="Straight Arrow Connector 32"/>
          <p:cNvCxnSpPr>
            <a:stCxn id="26" idx="2"/>
            <a:endCxn id="35" idx="0"/>
          </p:cNvCxnSpPr>
          <p:nvPr/>
        </p:nvCxnSpPr>
        <p:spPr>
          <a:xfrm>
            <a:off x="8461005" y="2694508"/>
            <a:ext cx="0" cy="6087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3303305"/>
                <a:ext cx="2169622" cy="979446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/>
              <p:cNvSpPr/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𝒙𝑨𝒙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94" y="4806693"/>
                <a:ext cx="2169622" cy="782344"/>
              </a:xfrm>
              <a:prstGeom prst="roundRect">
                <a:avLst/>
              </a:prstGeom>
              <a:blipFill>
                <a:blip r:embed="rId11"/>
                <a:stretch>
                  <a:fillRect b="-7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5" idx="2"/>
            <a:endCxn id="38" idx="0"/>
          </p:cNvCxnSpPr>
          <p:nvPr/>
        </p:nvCxnSpPr>
        <p:spPr>
          <a:xfrm>
            <a:off x="8461005" y="4282751"/>
            <a:ext cx="0" cy="523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584347" y="2801222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584347" y="433952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extend the language with automatic type inference: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use </a:t>
            </a:r>
            <a:r>
              <a:rPr lang="en-US" sz="2800" b="1" dirty="0" smtClean="0">
                <a:latin typeface="+mj-lt"/>
              </a:rPr>
              <a:t>auto </a:t>
            </a:r>
            <a:r>
              <a:rPr lang="en-US" sz="2800" dirty="0" smtClean="0">
                <a:latin typeface="+mj-lt"/>
              </a:rPr>
              <a:t>when the declaration has an initial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Describe the changes required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Syntactic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14668" y="4233205"/>
            <a:ext cx="3834411" cy="1984714"/>
          </a:xfrm>
          <a:prstGeom prst="roundRect">
            <a:avLst>
              <a:gd name="adj" fmla="val 682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8 + 100;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s := “1234”;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new A;</a:t>
            </a:r>
          </a:p>
          <a:p>
            <a:r>
              <a:rPr lang="en-US" sz="2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b := a;</a:t>
            </a:r>
            <a:endParaRPr lang="en-US" sz="2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65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Add support for detecting accesses to uninitialized local variables.</a:t>
            </a:r>
          </a:p>
          <a:p>
            <a:r>
              <a:rPr lang="en-US" sz="2800" dirty="0" smtClean="0">
                <a:latin typeface="+mj-lt"/>
              </a:rPr>
              <a:t>Describe the required changes in the code generation step.</a:t>
            </a:r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example: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36299" y="3451114"/>
            <a:ext cx="4313382" cy="3154959"/>
          </a:xfrm>
          <a:prstGeom prst="roundRect">
            <a:avLst>
              <a:gd name="adj" fmla="val 484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(y &gt; 10)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:= 100;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843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High level idea:</a:t>
            </a:r>
          </a:p>
          <a:p>
            <a:endParaRPr lang="en-US" sz="2800" dirty="0" smtClean="0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62336" y="2514627"/>
            <a:ext cx="2269734" cy="2907258"/>
            <a:chOff x="8647316" y="2459175"/>
            <a:chExt cx="2269734" cy="2907258"/>
          </a:xfrm>
        </p:grpSpPr>
        <p:sp>
          <p:nvSpPr>
            <p:cNvPr id="10" name="Rectangle 9"/>
            <p:cNvSpPr/>
            <p:nvPr/>
          </p:nvSpPr>
          <p:spPr>
            <a:xfrm>
              <a:off x="8647316" y="3036504"/>
              <a:ext cx="2269066" cy="584200"/>
            </a:xfrm>
            <a:prstGeom prst="rect">
              <a:avLst/>
            </a:prstGeom>
            <a:solidFill>
              <a:srgbClr val="C00000">
                <a:alpha val="51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  <a:r>
                <a:rPr lang="en-US" dirty="0" smtClean="0">
                  <a:solidFill>
                    <a:schemeClr val="tx1"/>
                  </a:solidFill>
                </a:rPr>
                <a:t>eturn address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47316" y="3620704"/>
              <a:ext cx="2269066" cy="5842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revious </a:t>
              </a:r>
              <a:r>
                <a:rPr lang="en-US" dirty="0" err="1" smtClean="0">
                  <a:solidFill>
                    <a:schemeClr val="tx1"/>
                  </a:solidFill>
                </a:rPr>
                <a:t>fp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47316" y="2459175"/>
              <a:ext cx="2269066" cy="5842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arguments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47316" y="4201478"/>
              <a:ext cx="2269066" cy="584200"/>
            </a:xfrm>
            <a:prstGeom prst="rect">
              <a:avLst/>
            </a:prstGeom>
            <a:solidFill>
              <a:srgbClr val="FFC00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register backup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647984" y="4782233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local </a:t>
              </a:r>
              <a:r>
                <a:rPr lang="en-US" dirty="0" err="1" smtClean="0">
                  <a:solidFill>
                    <a:schemeClr val="tx1"/>
                  </a:solidFill>
                </a:rPr>
                <a:t>vars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419454" y="2483973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Left Brace 21"/>
          <p:cNvSpPr/>
          <p:nvPr/>
        </p:nvSpPr>
        <p:spPr>
          <a:xfrm>
            <a:off x="6774025" y="2500798"/>
            <a:ext cx="484258" cy="2921087"/>
          </a:xfrm>
          <a:prstGeom prst="leftBrace">
            <a:avLst>
              <a:gd name="adj1" fmla="val 6999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5132070" y="3968256"/>
            <a:ext cx="1520657" cy="1161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4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function </a:t>
            </a:r>
            <a:r>
              <a:rPr lang="en-US" sz="2800" b="1" dirty="0" err="1" smtClean="0">
                <a:latin typeface="+mj-lt"/>
              </a:rPr>
              <a:t>printf</a:t>
            </a:r>
            <a:r>
              <a:rPr lang="en-US" sz="2800" dirty="0" smtClean="0">
                <a:latin typeface="+mj-lt"/>
              </a:rPr>
              <a:t> from the standard library is not found.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10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05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11114" y="3095789"/>
            <a:ext cx="6397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prologue: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local_1_flag_offset($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 $s0, 0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local_2_flag_offset($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reading a local variable, check if its flag is 1</a:t>
            </a:r>
            <a:endParaRPr lang="en-US" sz="28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 $s0, 1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0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Solution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Initialize each variable flag to zero on function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When writing to a local variable, set its flag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When reading a local variable, check if its flag is 1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00419" y="3435695"/>
            <a:ext cx="2269066" cy="2921087"/>
            <a:chOff x="6467731" y="3198608"/>
            <a:chExt cx="2269066" cy="2921087"/>
          </a:xfrm>
        </p:grpSpPr>
        <p:sp>
          <p:nvSpPr>
            <p:cNvPr id="17" name="Rectangle 16"/>
            <p:cNvSpPr/>
            <p:nvPr/>
          </p:nvSpPr>
          <p:spPr>
            <a:xfrm>
              <a:off x="6467731" y="31986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67731" y="3782808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67731" y="43670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var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67731" y="49512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flag</a:t>
              </a:r>
              <a:r>
                <a:rPr lang="en-US" dirty="0" smtClean="0">
                  <a:solidFill>
                    <a:schemeClr val="tx1"/>
                  </a:solidFill>
                </a:rPr>
                <a:t>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67731" y="5535495"/>
              <a:ext cx="2269066" cy="584200"/>
            </a:xfrm>
            <a:prstGeom prst="rect">
              <a:avLst/>
            </a:prstGeom>
            <a:solidFill>
              <a:srgbClr val="92D050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70363" y="4849795"/>
            <a:ext cx="5010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$s0,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x_flag_offset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$s0, 0, abort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$t0,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x_offset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170363" y="3521734"/>
            <a:ext cx="2407310" cy="865322"/>
          </a:xfrm>
          <a:prstGeom prst="round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Apply the register allocation algorithm with 3 registers (R1,R2,R3)</a:t>
            </a:r>
          </a:p>
          <a:p>
            <a:r>
              <a:rPr lang="en-US" sz="2800" dirty="0" smtClean="0">
                <a:latin typeface="+mj-lt"/>
              </a:rPr>
              <a:t>R1 can’t hold a result of a multiplication operation.</a:t>
            </a:r>
            <a:endParaRPr lang="en-US" sz="2800" dirty="0" smtClean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71" y="2877922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14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initialization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195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213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0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930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The function </a:t>
            </a:r>
            <a:r>
              <a:rPr lang="en-US" sz="2800" b="1" dirty="0" err="1" smtClean="0">
                <a:latin typeface="+mj-lt"/>
              </a:rPr>
              <a:t>printf</a:t>
            </a:r>
            <a:r>
              <a:rPr lang="en-US" sz="2800" dirty="0" smtClean="0">
                <a:latin typeface="+mj-lt"/>
              </a:rPr>
              <a:t> from the standard library is not found.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288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90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760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first iteration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9273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1649858" y="1316123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649858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649858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649858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1700" b="1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649858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649858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698885" y="351586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t1, t0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4698885" y="2200660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4698885" y="263946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t2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698885" y="3064982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5980333" y="2920759"/>
            <a:ext cx="0" cy="144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980333" y="2481957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5980333" y="3346279"/>
            <a:ext cx="0" cy="1695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4698885" y="1329697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4698885" y="1768499"/>
            <a:ext cx="2562896" cy="281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5980333" y="1610994"/>
            <a:ext cx="0" cy="157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5980333" y="2049796"/>
            <a:ext cx="0" cy="1508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8001074" y="132815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8001074" y="1768499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3" name="Rectangle 152"/>
          <p:cNvSpPr/>
          <p:nvPr/>
        </p:nvSpPr>
        <p:spPr>
          <a:xfrm>
            <a:off x="8001074" y="219461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t1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4" name="Rectangle 153"/>
          <p:cNvSpPr/>
          <p:nvPr/>
        </p:nvSpPr>
        <p:spPr>
          <a:xfrm>
            <a:off x="8001074" y="263946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8001074" y="3064981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sz="1700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6" name="Rectangle 155"/>
          <p:cNvSpPr/>
          <p:nvPr/>
        </p:nvSpPr>
        <p:spPr>
          <a:xfrm>
            <a:off x="8001074" y="3516835"/>
            <a:ext cx="2394121" cy="28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 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633399" y="774934"/>
            <a:ext cx="557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IN</a:t>
            </a:r>
            <a:endParaRPr lang="en-US" sz="2400" dirty="0"/>
          </a:p>
        </p:txBody>
      </p:sp>
      <p:sp>
        <p:nvSpPr>
          <p:cNvPr id="167" name="TextBox 166"/>
          <p:cNvSpPr txBox="1"/>
          <p:nvPr/>
        </p:nvSpPr>
        <p:spPr>
          <a:xfrm>
            <a:off x="7977010" y="774934"/>
            <a:ext cx="74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602939" y="4805265"/>
            <a:ext cx="4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+mj-lt"/>
              </a:rPr>
              <a:t>second iteration…</a:t>
            </a:r>
            <a:endParaRPr 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701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690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31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Interference Graph</a:t>
            </a:r>
            <a:endParaRPr lang="en-US" sz="48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4366" y="1876236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184364" y="222239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4364" y="2557412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t2,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t1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84363" y="2919991"/>
            <a:ext cx="1300779" cy="281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{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t0, t3 </a:t>
            </a:r>
            <a:r>
              <a:rPr lang="en-US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278288" y="3820313"/>
            <a:ext cx="2655188" cy="2487180"/>
          </a:xfrm>
          <a:prstGeom prst="roundRect">
            <a:avLst>
              <a:gd name="adj" fmla="val 9914"/>
            </a:avLst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t0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 * t1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t3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t1 + t0</a:t>
            </a: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2" name="Straight Connector 31"/>
          <p:cNvCxnSpPr>
            <a:stCxn id="28" idx="0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73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71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91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079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t2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59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t2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083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t1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0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t1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t0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724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t0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48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t3</a:t>
            </a:r>
            <a:endParaRPr lang="en-US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449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chemeClr val="bg1">
              <a:alpha val="4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45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Every time the command x = y + 42 is executed,</a:t>
            </a:r>
          </a:p>
          <a:p>
            <a:r>
              <a:rPr lang="en-US" sz="2800" dirty="0" smtClean="0">
                <a:latin typeface="+mj-lt"/>
              </a:rPr>
              <a:t>the value of y is 0.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runtime</a:t>
            </a:r>
            <a:endParaRPr lang="en-US" sz="2800" b="1" dirty="0" smtClean="0">
              <a:solidFill>
                <a:srgbClr val="00B0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86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Graph Coloring</a:t>
            </a:r>
            <a:endParaRPr lang="en-US" sz="4800" dirty="0">
              <a:latin typeface="+mj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27198" y="2157533"/>
            <a:ext cx="692332" cy="660258"/>
          </a:xfrm>
          <a:prstGeom prst="ellipse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t0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6788017" y="215753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t1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727198" y="3836003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t2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788017" y="3836003"/>
            <a:ext cx="692332" cy="660258"/>
          </a:xfrm>
          <a:prstGeom prst="ellipse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1" name="Straight Connector 10"/>
          <p:cNvCxnSpPr>
            <a:stCxn id="23" idx="2"/>
            <a:endCxn id="20" idx="6"/>
          </p:cNvCxnSpPr>
          <p:nvPr/>
        </p:nvCxnSpPr>
        <p:spPr>
          <a:xfrm flipH="1">
            <a:off x="5419530" y="2487662"/>
            <a:ext cx="13684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4" idx="0"/>
            <a:endCxn id="20" idx="4"/>
          </p:cNvCxnSpPr>
          <p:nvPr/>
        </p:nvCxnSpPr>
        <p:spPr>
          <a:xfrm flipV="1">
            <a:off x="5073364" y="2817791"/>
            <a:ext cx="0" cy="10182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4" idx="7"/>
            <a:endCxn id="23" idx="3"/>
          </p:cNvCxnSpPr>
          <p:nvPr/>
        </p:nvCxnSpPr>
        <p:spPr>
          <a:xfrm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5" idx="1"/>
            <a:endCxn id="20" idx="5"/>
          </p:cNvCxnSpPr>
          <p:nvPr/>
        </p:nvCxnSpPr>
        <p:spPr>
          <a:xfrm flipH="1" flipV="1">
            <a:off x="5318140" y="2721098"/>
            <a:ext cx="1571267" cy="1211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73575" y="5776270"/>
            <a:ext cx="858732" cy="531223"/>
          </a:xfrm>
          <a:prstGeom prst="rect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R1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32452" y="5776270"/>
            <a:ext cx="858732" cy="53122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R2</a:t>
            </a:r>
            <a:endParaRPr lang="en-US" sz="2400" dirty="0">
              <a:latin typeface="+mj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90668" y="5776270"/>
            <a:ext cx="858732" cy="53122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R3</a:t>
            </a:r>
            <a:endParaRPr lang="en-US" sz="2400" dirty="0">
              <a:latin typeface="+mj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788017" y="5277479"/>
            <a:ext cx="692332" cy="660258"/>
          </a:xfrm>
          <a:prstGeom prst="ellipse">
            <a:avLst/>
          </a:prstGeom>
          <a:solidFill>
            <a:srgbClr val="C00000">
              <a:alpha val="56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Connector 21"/>
          <p:cNvCxnSpPr>
            <a:stCxn id="19" idx="0"/>
            <a:endCxn id="25" idx="4"/>
          </p:cNvCxnSpPr>
          <p:nvPr/>
        </p:nvCxnSpPr>
        <p:spPr>
          <a:xfrm flipV="1">
            <a:off x="7134183" y="4496261"/>
            <a:ext cx="0" cy="7812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0463430" y="3738273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463430" y="4106341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0463430" y="4474409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463430" y="4842477"/>
            <a:ext cx="858732" cy="36806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t3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955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720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Question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All the variable names start with </a:t>
            </a:r>
            <a:r>
              <a:rPr lang="en-US" sz="2800" i="1" dirty="0" smtClean="0">
                <a:latin typeface="+mj-lt"/>
              </a:rPr>
              <a:t>x</a:t>
            </a:r>
            <a:r>
              <a:rPr lang="en-US" sz="2800" dirty="0" smtClean="0">
                <a:latin typeface="+mj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4597729"/>
            <a:ext cx="39963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c</a:t>
            </a:r>
            <a:r>
              <a:rPr lang="en-US" sz="2800" b="1" dirty="0" smtClean="0">
                <a:latin typeface="+mj-lt"/>
              </a:rPr>
              <a:t>ompiler construction</a:t>
            </a:r>
          </a:p>
          <a:p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compiling</a:t>
            </a:r>
          </a:p>
          <a:p>
            <a:r>
              <a:rPr lang="en-US" sz="2800" b="1" dirty="0" smtClean="0">
                <a:latin typeface="+mj-lt"/>
              </a:rPr>
              <a:t>linking</a:t>
            </a:r>
          </a:p>
          <a:p>
            <a:r>
              <a:rPr lang="en-US" sz="2800" b="1" dirty="0" smtClean="0">
                <a:latin typeface="+mj-lt"/>
              </a:rPr>
              <a:t>runtime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42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14820</TotalTime>
  <Words>2049</Words>
  <Application>Microsoft Office PowerPoint</Application>
  <PresentationFormat>Widescreen</PresentationFormat>
  <Paragraphs>873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Courier New</vt:lpstr>
      <vt:lpstr>Retrospect</vt:lpstr>
      <vt:lpstr>Exam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837</cp:revision>
  <dcterms:created xsi:type="dcterms:W3CDTF">2019-10-24T09:01:20Z</dcterms:created>
  <dcterms:modified xsi:type="dcterms:W3CDTF">2022-01-04T18:53:46Z</dcterms:modified>
</cp:coreProperties>
</file>