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99"/>
  </p:notesMasterIdLst>
  <p:sldIdLst>
    <p:sldId id="417" r:id="rId2"/>
    <p:sldId id="752" r:id="rId3"/>
    <p:sldId id="762" r:id="rId4"/>
    <p:sldId id="755" r:id="rId5"/>
    <p:sldId id="764" r:id="rId6"/>
    <p:sldId id="756" r:id="rId7"/>
    <p:sldId id="765" r:id="rId8"/>
    <p:sldId id="757" r:id="rId9"/>
    <p:sldId id="766" r:id="rId10"/>
    <p:sldId id="758" r:id="rId11"/>
    <p:sldId id="767" r:id="rId12"/>
    <p:sldId id="759" r:id="rId13"/>
    <p:sldId id="768" r:id="rId14"/>
    <p:sldId id="760" r:id="rId15"/>
    <p:sldId id="769" r:id="rId16"/>
    <p:sldId id="761" r:id="rId17"/>
    <p:sldId id="770" r:id="rId18"/>
    <p:sldId id="584" r:id="rId19"/>
    <p:sldId id="497" r:id="rId20"/>
    <p:sldId id="616" r:id="rId21"/>
    <p:sldId id="619" r:id="rId22"/>
    <p:sldId id="620" r:id="rId23"/>
    <p:sldId id="698" r:id="rId24"/>
    <p:sldId id="703" r:id="rId25"/>
    <p:sldId id="789" r:id="rId26"/>
    <p:sldId id="790" r:id="rId27"/>
    <p:sldId id="791" r:id="rId28"/>
    <p:sldId id="792" r:id="rId29"/>
    <p:sldId id="793" r:id="rId30"/>
    <p:sldId id="704" r:id="rId31"/>
    <p:sldId id="705" r:id="rId32"/>
    <p:sldId id="706" r:id="rId33"/>
    <p:sldId id="788" r:id="rId34"/>
    <p:sldId id="708" r:id="rId35"/>
    <p:sldId id="709" r:id="rId36"/>
    <p:sldId id="710" r:id="rId37"/>
    <p:sldId id="711" r:id="rId38"/>
    <p:sldId id="801" r:id="rId39"/>
    <p:sldId id="802" r:id="rId40"/>
    <p:sldId id="712" r:id="rId41"/>
    <p:sldId id="794" r:id="rId42"/>
    <p:sldId id="795" r:id="rId43"/>
    <p:sldId id="796" r:id="rId44"/>
    <p:sldId id="797" r:id="rId45"/>
    <p:sldId id="798" r:id="rId46"/>
    <p:sldId id="799" r:id="rId47"/>
    <p:sldId id="800" r:id="rId48"/>
    <p:sldId id="713" r:id="rId49"/>
    <p:sldId id="751" r:id="rId50"/>
    <p:sldId id="771" r:id="rId51"/>
    <p:sldId id="772" r:id="rId52"/>
    <p:sldId id="803" r:id="rId53"/>
    <p:sldId id="804" r:id="rId54"/>
    <p:sldId id="805" r:id="rId55"/>
    <p:sldId id="806" r:id="rId56"/>
    <p:sldId id="807" r:id="rId57"/>
    <p:sldId id="782" r:id="rId58"/>
    <p:sldId id="775" r:id="rId59"/>
    <p:sldId id="776" r:id="rId60"/>
    <p:sldId id="777" r:id="rId61"/>
    <p:sldId id="778" r:id="rId62"/>
    <p:sldId id="779" r:id="rId63"/>
    <p:sldId id="780" r:id="rId64"/>
    <p:sldId id="781" r:id="rId65"/>
    <p:sldId id="714" r:id="rId66"/>
    <p:sldId id="715" r:id="rId67"/>
    <p:sldId id="716" r:id="rId68"/>
    <p:sldId id="717" r:id="rId69"/>
    <p:sldId id="720" r:id="rId70"/>
    <p:sldId id="721" r:id="rId71"/>
    <p:sldId id="722" r:id="rId72"/>
    <p:sldId id="723" r:id="rId73"/>
    <p:sldId id="730" r:id="rId74"/>
    <p:sldId id="724" r:id="rId75"/>
    <p:sldId id="725" r:id="rId76"/>
    <p:sldId id="783" r:id="rId77"/>
    <p:sldId id="784" r:id="rId78"/>
    <p:sldId id="785" r:id="rId79"/>
    <p:sldId id="786" r:id="rId80"/>
    <p:sldId id="787" r:id="rId81"/>
    <p:sldId id="733" r:id="rId82"/>
    <p:sldId id="734" r:id="rId83"/>
    <p:sldId id="736" r:id="rId84"/>
    <p:sldId id="737" r:id="rId85"/>
    <p:sldId id="738" r:id="rId86"/>
    <p:sldId id="739" r:id="rId87"/>
    <p:sldId id="740" r:id="rId88"/>
    <p:sldId id="741" r:id="rId89"/>
    <p:sldId id="742" r:id="rId90"/>
    <p:sldId id="743" r:id="rId91"/>
    <p:sldId id="744" r:id="rId92"/>
    <p:sldId id="745" r:id="rId93"/>
    <p:sldId id="746" r:id="rId94"/>
    <p:sldId id="747" r:id="rId95"/>
    <p:sldId id="748" r:id="rId96"/>
    <p:sldId id="749" r:id="rId97"/>
    <p:sldId id="750" r:id="rId9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2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2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4.png"/><Relationship Id="rId9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8.png"/><Relationship Id="rId7" Type="http://schemas.openxmlformats.org/officeDocument/2006/relationships/image" Target="../media/image2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8.png"/><Relationship Id="rId7" Type="http://schemas.openxmlformats.org/officeDocument/2006/relationships/image" Target="../media/image2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30.png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8.png"/><Relationship Id="rId7" Type="http://schemas.openxmlformats.org/officeDocument/2006/relationships/image" Target="../media/image2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30.png"/><Relationship Id="rId4" Type="http://schemas.openxmlformats.org/officeDocument/2006/relationships/image" Target="../media/image32.png"/><Relationship Id="rId9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8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9.png"/><Relationship Id="rId7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8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9.png"/><Relationship Id="rId7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8.png"/><Relationship Id="rId9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9.png"/><Relationship Id="rId7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8.png"/><Relationship Id="rId9" Type="http://schemas.openxmlformats.org/officeDocument/2006/relationships/image" Target="../media/image41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9.png"/><Relationship Id="rId7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2.png"/><Relationship Id="rId4" Type="http://schemas.openxmlformats.org/officeDocument/2006/relationships/image" Target="../media/image38.png"/><Relationship Id="rId9" Type="http://schemas.openxmlformats.org/officeDocument/2006/relationships/image" Target="../media/image41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9.png"/><Relationship Id="rId7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43.png"/><Relationship Id="rId5" Type="http://schemas.openxmlformats.org/officeDocument/2006/relationships/image" Target="../media/image35.png"/><Relationship Id="rId10" Type="http://schemas.openxmlformats.org/officeDocument/2006/relationships/image" Target="../media/image42.png"/><Relationship Id="rId4" Type="http://schemas.openxmlformats.org/officeDocument/2006/relationships/image" Target="../media/image38.png"/><Relationship Id="rId9" Type="http://schemas.openxmlformats.org/officeDocument/2006/relationships/image" Target="../media/image41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9.png"/><Relationship Id="rId7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43.png"/><Relationship Id="rId5" Type="http://schemas.openxmlformats.org/officeDocument/2006/relationships/image" Target="../media/image35.png"/><Relationship Id="rId10" Type="http://schemas.openxmlformats.org/officeDocument/2006/relationships/image" Target="../media/image42.png"/><Relationship Id="rId4" Type="http://schemas.openxmlformats.org/officeDocument/2006/relationships/image" Target="../media/image44.png"/><Relationship Id="rId9" Type="http://schemas.openxmlformats.org/officeDocument/2006/relationships/image" Target="../media/image45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Exam Questions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program contains a string constant with at least 200 characters.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428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program contains a string constant with at least 200 characters.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2538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size of the stack exceeds 400 bytes.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4028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size of the stack exceeds 400 bytes.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runtime</a:t>
            </a:r>
            <a:endParaRPr lang="en-US" sz="2800" b="1" dirty="0" smtClean="0">
              <a:solidFill>
                <a:srgbClr val="00B05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386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only method invocations are of methods which are located at offset 4 in the virtua</a:t>
            </a:r>
            <a:r>
              <a:rPr lang="en-US" sz="2800" dirty="0" smtClean="0">
                <a:latin typeface="+mj-lt"/>
              </a:rPr>
              <a:t>l table.</a:t>
            </a:r>
            <a:endParaRPr lang="en-US" sz="28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290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The only method invocations are of methods which are located at offset 4 in the virtual table.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runtime</a:t>
            </a:r>
            <a:endParaRPr lang="en-US" sz="2800" b="1" dirty="0" smtClean="0">
              <a:solidFill>
                <a:srgbClr val="00B05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878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There is an addition operation which is never executed in any run.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540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There is an addition operation which is never executed in any run.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966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Item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An LR(0) item with the dot at the end is called </a:t>
                </a:r>
                <a:r>
                  <a:rPr lang="en-US" sz="2800" b="1" dirty="0" smtClean="0">
                    <a:latin typeface="+mj-lt"/>
                  </a:rPr>
                  <a:t>reduce</a:t>
                </a:r>
                <a:r>
                  <a:rPr lang="en-US" sz="2800" dirty="0" smtClean="0">
                    <a:latin typeface="+mj-lt"/>
                  </a:rPr>
                  <a:t> item: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Otherwise, it’s a </a:t>
                </a:r>
                <a:r>
                  <a:rPr lang="en-US" sz="2800" b="1" dirty="0" smtClean="0">
                    <a:latin typeface="+mj-lt"/>
                  </a:rPr>
                  <a:t>shift </a:t>
                </a:r>
                <a:r>
                  <a:rPr lang="en-US" sz="2800" dirty="0" smtClean="0">
                    <a:latin typeface="+mj-lt"/>
                  </a:rPr>
                  <a:t>item: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𝛼𝛽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blipFill>
                <a:blip r:embed="rId2"/>
                <a:stretch>
                  <a:fillRect l="-1263" t="-2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179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Item Closure Set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The </a:t>
                </a:r>
                <a:r>
                  <a:rPr lang="en-US" sz="2800" b="1" dirty="0" smtClean="0">
                    <a:latin typeface="+mj-lt"/>
                  </a:rPr>
                  <a:t>LR(0) closure set </a:t>
                </a:r>
                <a:r>
                  <a:rPr lang="en-US" sz="2800" dirty="0" smtClean="0">
                    <a:latin typeface="+mj-lt"/>
                  </a:rPr>
                  <a:t>of an LR(0) item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a set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such that: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b="0" dirty="0" smtClean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for each rule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263" t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249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program contains a string constant.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5611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SLR(1)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Same push-down automaton as in LR(0)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But reduce items has a look-ahead set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 </m:t>
                    </m:r>
                    <m:d>
                      <m:dPr>
                        <m:begChr m:val="{"/>
                        <m:endChr m:val="}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endParaRPr lang="en-US" sz="2800" dirty="0" smtClean="0">
                  <a:solidFill>
                    <a:srgbClr val="C00000"/>
                  </a:solidFill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𝐹𝑜𝑙𝑙𝑜𝑤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,…}</m:t>
                    </m:r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021" t="-3000" b="-833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409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LR(1)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An </a:t>
                </a:r>
                <a:r>
                  <a:rPr lang="en-US" sz="2800" b="1" dirty="0" smtClean="0">
                    <a:latin typeface="+mj-lt"/>
                  </a:rPr>
                  <a:t>LR(1) </a:t>
                </a:r>
                <a:r>
                  <a:rPr lang="en-US" sz="2800" b="1" dirty="0">
                    <a:latin typeface="+mj-lt"/>
                  </a:rPr>
                  <a:t>item</a:t>
                </a:r>
                <a:r>
                  <a:rPr lang="en-US" sz="2800" dirty="0">
                    <a:latin typeface="+mj-lt"/>
                  </a:rPr>
                  <a:t> is of the form: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sz="28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 smtClean="0">
                    <a:latin typeface="+mj-lt"/>
                  </a:rPr>
                  <a:t>(terminals)</a:t>
                </a:r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906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LR(1) Item Closure Set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The </a:t>
                </a:r>
                <a:r>
                  <a:rPr lang="en-US" sz="2800" b="1" dirty="0" smtClean="0">
                    <a:latin typeface="+mj-lt"/>
                  </a:rPr>
                  <a:t>LR(1) closure set </a:t>
                </a:r>
                <a:r>
                  <a:rPr lang="en-US" sz="2800" dirty="0" smtClean="0">
                    <a:latin typeface="+mj-lt"/>
                  </a:rPr>
                  <a:t>of an LR(1) item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a set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such that: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b="0" dirty="0" smtClean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for each rule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𝐹𝑖𝑟𝑠𝑡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 {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})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lvl="2"/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Definition for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not </a:t>
                </a:r>
                <a:r>
                  <a:rPr lang="en-US" sz="2800" dirty="0" err="1" smtClean="0">
                    <a:latin typeface="+mj-lt"/>
                  </a:rPr>
                  <a:t>nullable</a:t>
                </a:r>
                <a:r>
                  <a:rPr lang="en-US" sz="2800" dirty="0">
                    <a:latin typeface="+mj-lt"/>
                  </a:rPr>
                  <a:t>:</a:t>
                </a:r>
                <a:endParaRPr lang="en-US" sz="2800" dirty="0" smtClean="0">
                  <a:latin typeface="+mj-lt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𝐹𝑖𝑟𝑠𝑡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Otherwise: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𝐹𝑖𝑟𝑠𝑡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d>
                      </m:e>
                    </m:d>
                    <m:r>
                      <m:rPr>
                        <m:lit/>
                      </m:rP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lit/>
                      </m:rPr>
                      <a:rPr lang="en-US" sz="2800" b="0" i="1" smtClean="0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832092"/>
              </a:xfrm>
              <a:prstGeom prst="rect">
                <a:avLst/>
              </a:prstGeom>
              <a:blipFill>
                <a:blip r:embed="rId2"/>
                <a:stretch>
                  <a:fillRect l="-1263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668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Is the following CFG LR(0) / SLR(1) / LR(1)?</a:t>
                </a:r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𝑥𝑥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162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𝐴𝑥𝑥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blipFill>
                <a:blip r:embed="rId3"/>
                <a:stretch>
                  <a:fillRect l="-5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182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𝐴𝑥𝑥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blipFill>
                <a:blip r:embed="rId3"/>
                <a:stretch>
                  <a:fillRect l="-5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6801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68014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7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𝐴𝑥𝑥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blipFill>
                <a:blip r:embed="rId4"/>
                <a:stretch>
                  <a:fillRect l="-5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6801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6801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6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6"/>
                <a:ext cx="2169622" cy="6801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6"/>
                <a:ext cx="2169622" cy="68014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60517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531294"/>
            <a:ext cx="1" cy="772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4226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𝐴𝑥𝑥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blipFill>
                <a:blip r:embed="rId5"/>
                <a:stretch>
                  <a:fillRect l="-5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6801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85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6"/>
                <a:ext cx="2169622" cy="6801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6"/>
                <a:ext cx="2169622" cy="68014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60517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ounded Rectangle 50"/>
              <p:cNvSpPr/>
              <p:nvPr/>
            </p:nvSpPr>
            <p:spPr>
              <a:xfrm>
                <a:off x="696564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1" name="Rounded 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647" y="926116"/>
                <a:ext cx="2169622" cy="1605178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531294"/>
            <a:ext cx="1" cy="772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7" idx="3"/>
            <a:endCxn id="51" idx="1"/>
          </p:cNvCxnSpPr>
          <p:nvPr/>
        </p:nvCxnSpPr>
        <p:spPr>
          <a:xfrm>
            <a:off x="6155694" y="1728705"/>
            <a:ext cx="80995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390028" y="126419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194226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𝐴𝑥𝑥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blipFill>
                <a:blip r:embed="rId6"/>
                <a:stretch>
                  <a:fillRect l="-5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6801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5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6"/>
                <a:ext cx="2169622" cy="6801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6"/>
                <a:ext cx="2169622" cy="68014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60517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ounded Rectangle 50"/>
              <p:cNvSpPr/>
              <p:nvPr/>
            </p:nvSpPr>
            <p:spPr>
              <a:xfrm>
                <a:off x="696564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1" name="Rounded 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647" y="926116"/>
                <a:ext cx="2169622" cy="1605178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531294"/>
            <a:ext cx="1" cy="772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7" idx="3"/>
            <a:endCxn id="51" idx="1"/>
          </p:cNvCxnSpPr>
          <p:nvPr/>
        </p:nvCxnSpPr>
        <p:spPr>
          <a:xfrm>
            <a:off x="6155694" y="1728705"/>
            <a:ext cx="80995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390028" y="126419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194226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Rounded Rectangle 65"/>
              <p:cNvSpPr/>
              <p:nvPr/>
            </p:nvSpPr>
            <p:spPr>
              <a:xfrm>
                <a:off x="6965647" y="3303306"/>
                <a:ext cx="2169622" cy="6801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6" name="Rounded 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647" y="3303306"/>
                <a:ext cx="2169622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/>
          <p:cNvCxnSpPr>
            <a:stCxn id="51" idx="2"/>
            <a:endCxn id="66" idx="0"/>
          </p:cNvCxnSpPr>
          <p:nvPr/>
        </p:nvCxnSpPr>
        <p:spPr>
          <a:xfrm>
            <a:off x="8050458" y="2531294"/>
            <a:ext cx="0" cy="772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825158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𝐴𝑥𝑥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blipFill>
                <a:blip r:embed="rId7"/>
                <a:stretch>
                  <a:fillRect l="-5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6801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42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program contains a string constant.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9348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Is the following CFG LR(0) / SLR(1) / LR(1)?</a:t>
                </a:r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𝑥𝑥𝐴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015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𝒙𝒙𝑨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5"/>
                <a:ext cx="2169622" cy="150338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5"/>
                <a:ext cx="2169622" cy="150338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60517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531294"/>
            <a:ext cx="1" cy="772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4226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𝑥𝑥𝐴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blipFill>
                <a:blip r:embed="rId5"/>
                <a:stretch>
                  <a:fillRect l="-5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.$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3986072" y="5415489"/>
                <a:ext cx="2169622" cy="6801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5415489"/>
                <a:ext cx="2169622" cy="680144"/>
              </a:xfrm>
              <a:prstGeom prst="roundRect">
                <a:avLst/>
              </a:prstGeom>
              <a:blipFill>
                <a:blip r:embed="rId8"/>
                <a:stretch>
                  <a:fillRect b="-26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4" idx="2"/>
            <a:endCxn id="20" idx="0"/>
          </p:cNvCxnSpPr>
          <p:nvPr/>
        </p:nvCxnSpPr>
        <p:spPr>
          <a:xfrm flipH="1">
            <a:off x="5070883" y="4806692"/>
            <a:ext cx="1" cy="6087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0" idx="2"/>
            <a:endCxn id="19" idx="0"/>
          </p:cNvCxnSpPr>
          <p:nvPr/>
        </p:nvCxnSpPr>
        <p:spPr>
          <a:xfrm>
            <a:off x="1976288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8688" y="4344667"/>
            <a:ext cx="39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94226" y="491103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" name="Curved Connector 9"/>
          <p:cNvCxnSpPr>
            <a:stCxn id="74" idx="3"/>
            <a:endCxn id="47" idx="3"/>
          </p:cNvCxnSpPr>
          <p:nvPr/>
        </p:nvCxnSpPr>
        <p:spPr>
          <a:xfrm flipH="1" flipV="1">
            <a:off x="6155694" y="1728705"/>
            <a:ext cx="1" cy="2326294"/>
          </a:xfrm>
          <a:prstGeom prst="curvedConnector3">
            <a:avLst>
              <a:gd name="adj1" fmla="val -228600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2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𝒙𝒙𝑨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5"/>
                <a:ext cx="2169622" cy="150338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5"/>
                <a:ext cx="2169622" cy="150338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605178"/>
              </a:xfrm>
              <a:prstGeom prst="roundRect">
                <a:avLst/>
              </a:prstGeom>
              <a:solidFill>
                <a:srgbClr val="FF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60517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531294"/>
            <a:ext cx="1" cy="772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4226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𝑥𝑥𝐴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blipFill>
                <a:blip r:embed="rId5"/>
                <a:stretch>
                  <a:fillRect l="-5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.$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3986072" y="5415489"/>
                <a:ext cx="2169622" cy="6801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5415489"/>
                <a:ext cx="2169622" cy="680144"/>
              </a:xfrm>
              <a:prstGeom prst="roundRect">
                <a:avLst/>
              </a:prstGeom>
              <a:blipFill>
                <a:blip r:embed="rId8"/>
                <a:stretch>
                  <a:fillRect b="-26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4" idx="2"/>
            <a:endCxn id="20" idx="0"/>
          </p:cNvCxnSpPr>
          <p:nvPr/>
        </p:nvCxnSpPr>
        <p:spPr>
          <a:xfrm flipH="1">
            <a:off x="5070883" y="4806692"/>
            <a:ext cx="1" cy="6087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0" idx="2"/>
            <a:endCxn id="19" idx="0"/>
          </p:cNvCxnSpPr>
          <p:nvPr/>
        </p:nvCxnSpPr>
        <p:spPr>
          <a:xfrm>
            <a:off x="1976288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8688" y="4344667"/>
            <a:ext cx="39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94226" y="491103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" name="Curved Connector 9"/>
          <p:cNvCxnSpPr>
            <a:stCxn id="74" idx="3"/>
            <a:endCxn id="47" idx="3"/>
          </p:cNvCxnSpPr>
          <p:nvPr/>
        </p:nvCxnSpPr>
        <p:spPr>
          <a:xfrm flipH="1" flipV="1">
            <a:off x="6155694" y="1728705"/>
            <a:ext cx="1" cy="2326294"/>
          </a:xfrm>
          <a:prstGeom prst="curvedConnector3">
            <a:avLst>
              <a:gd name="adj1" fmla="val -228600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470194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58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𝒙𝒙𝑨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5"/>
                <a:ext cx="2169622" cy="150338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5"/>
                <a:ext cx="2169622" cy="150338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605178"/>
              </a:xfrm>
              <a:prstGeom prst="roundRect">
                <a:avLst/>
              </a:prstGeom>
              <a:solidFill>
                <a:srgbClr val="00B05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60517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531294"/>
            <a:ext cx="1" cy="772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4226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𝑥𝑥𝐴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blipFill>
                <a:blip r:embed="rId5"/>
                <a:stretch>
                  <a:fillRect l="-5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.$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3986072" y="5415489"/>
                <a:ext cx="2169622" cy="6801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5415489"/>
                <a:ext cx="2169622" cy="680144"/>
              </a:xfrm>
              <a:prstGeom prst="roundRect">
                <a:avLst/>
              </a:prstGeom>
              <a:blipFill>
                <a:blip r:embed="rId8"/>
                <a:stretch>
                  <a:fillRect b="-26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4" idx="2"/>
            <a:endCxn id="20" idx="0"/>
          </p:cNvCxnSpPr>
          <p:nvPr/>
        </p:nvCxnSpPr>
        <p:spPr>
          <a:xfrm flipH="1">
            <a:off x="5070883" y="4806692"/>
            <a:ext cx="1" cy="6087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0" idx="2"/>
            <a:endCxn id="19" idx="0"/>
          </p:cNvCxnSpPr>
          <p:nvPr/>
        </p:nvCxnSpPr>
        <p:spPr>
          <a:xfrm>
            <a:off x="1976288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8688" y="4344667"/>
            <a:ext cx="39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94226" y="491103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" name="Curved Connector 9"/>
          <p:cNvCxnSpPr>
            <a:stCxn id="74" idx="3"/>
            <a:endCxn id="47" idx="3"/>
          </p:cNvCxnSpPr>
          <p:nvPr/>
        </p:nvCxnSpPr>
        <p:spPr>
          <a:xfrm flipH="1" flipV="1">
            <a:off x="6155694" y="1728705"/>
            <a:ext cx="1" cy="2326294"/>
          </a:xfrm>
          <a:prstGeom prst="curvedConnector3">
            <a:avLst>
              <a:gd name="adj1" fmla="val -228600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7683391" y="2855745"/>
                <a:ext cx="40401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𝐹𝑜𝑙𝑙𝑜𝑤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={$}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3391" y="2855745"/>
                <a:ext cx="4040156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139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Is the following CFG LR(0) / SLR(1) / LR(1)?</a:t>
                </a:r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𝑥𝐴𝑥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359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694508"/>
            <a:ext cx="1" cy="6087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4226" y="280122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𝑥𝐴𝑥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blipFill>
                <a:blip r:embed="rId5"/>
                <a:stretch>
                  <a:fillRect l="-5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.$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3986072" y="5075417"/>
                <a:ext cx="2169622" cy="6801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5075417"/>
                <a:ext cx="2169622" cy="680144"/>
              </a:xfrm>
              <a:prstGeom prst="roundRect">
                <a:avLst/>
              </a:prstGeom>
              <a:blipFill>
                <a:blip r:embed="rId8"/>
                <a:stretch>
                  <a:fillRect b="-263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4" idx="2"/>
            <a:endCxn id="20" idx="0"/>
          </p:cNvCxnSpPr>
          <p:nvPr/>
        </p:nvCxnSpPr>
        <p:spPr>
          <a:xfrm flipH="1">
            <a:off x="5070883" y="4282752"/>
            <a:ext cx="1" cy="7926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0" idx="2"/>
            <a:endCxn id="19" idx="0"/>
          </p:cNvCxnSpPr>
          <p:nvPr/>
        </p:nvCxnSpPr>
        <p:spPr>
          <a:xfrm>
            <a:off x="1976288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8688" y="4344667"/>
            <a:ext cx="39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94226" y="4481821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" name="Curved Connector 9"/>
          <p:cNvCxnSpPr>
            <a:stCxn id="47" idx="3"/>
            <a:endCxn id="47" idx="0"/>
          </p:cNvCxnSpPr>
          <p:nvPr/>
        </p:nvCxnSpPr>
        <p:spPr>
          <a:xfrm flipH="1" flipV="1">
            <a:off x="5070883" y="926116"/>
            <a:ext cx="1084811" cy="884196"/>
          </a:xfrm>
          <a:prstGeom prst="curvedConnector4">
            <a:avLst>
              <a:gd name="adj1" fmla="val -35695"/>
              <a:gd name="adj2" fmla="val 16067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559465" y="526006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27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solidFill>
                <a:srgbClr val="FF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694508"/>
            <a:ext cx="1" cy="6087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4226" y="280122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𝑥𝐴𝑥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blipFill>
                <a:blip r:embed="rId5"/>
                <a:stretch>
                  <a:fillRect l="-5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.$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3986072" y="5075417"/>
                <a:ext cx="2169622" cy="6801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5075417"/>
                <a:ext cx="2169622" cy="680144"/>
              </a:xfrm>
              <a:prstGeom prst="roundRect">
                <a:avLst/>
              </a:prstGeom>
              <a:blipFill>
                <a:blip r:embed="rId8"/>
                <a:stretch>
                  <a:fillRect b="-263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4" idx="2"/>
            <a:endCxn id="20" idx="0"/>
          </p:cNvCxnSpPr>
          <p:nvPr/>
        </p:nvCxnSpPr>
        <p:spPr>
          <a:xfrm flipH="1">
            <a:off x="5070883" y="4282752"/>
            <a:ext cx="1" cy="7926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0" idx="2"/>
            <a:endCxn id="19" idx="0"/>
          </p:cNvCxnSpPr>
          <p:nvPr/>
        </p:nvCxnSpPr>
        <p:spPr>
          <a:xfrm>
            <a:off x="1976288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8688" y="4344667"/>
            <a:ext cx="39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94226" y="4481821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" name="Curved Connector 9"/>
          <p:cNvCxnSpPr>
            <a:stCxn id="47" idx="3"/>
            <a:endCxn id="47" idx="0"/>
          </p:cNvCxnSpPr>
          <p:nvPr/>
        </p:nvCxnSpPr>
        <p:spPr>
          <a:xfrm flipH="1" flipV="1">
            <a:off x="5070883" y="926116"/>
            <a:ext cx="1084811" cy="884196"/>
          </a:xfrm>
          <a:prstGeom prst="curvedConnector4">
            <a:avLst>
              <a:gd name="adj1" fmla="val -35695"/>
              <a:gd name="adj2" fmla="val 16067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559465" y="526006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77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solidFill>
                <a:srgbClr val="FF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694508"/>
            <a:ext cx="1" cy="6087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4226" y="280122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𝑥𝐴𝑥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blipFill>
                <a:blip r:embed="rId5"/>
                <a:stretch>
                  <a:fillRect l="-5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.$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3986072" y="5075417"/>
                <a:ext cx="2169622" cy="6801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5075417"/>
                <a:ext cx="2169622" cy="680144"/>
              </a:xfrm>
              <a:prstGeom prst="roundRect">
                <a:avLst/>
              </a:prstGeom>
              <a:blipFill>
                <a:blip r:embed="rId8"/>
                <a:stretch>
                  <a:fillRect b="-263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4" idx="2"/>
            <a:endCxn id="20" idx="0"/>
          </p:cNvCxnSpPr>
          <p:nvPr/>
        </p:nvCxnSpPr>
        <p:spPr>
          <a:xfrm flipH="1">
            <a:off x="5070883" y="4282752"/>
            <a:ext cx="1" cy="7926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0" idx="2"/>
            <a:endCxn id="19" idx="0"/>
          </p:cNvCxnSpPr>
          <p:nvPr/>
        </p:nvCxnSpPr>
        <p:spPr>
          <a:xfrm>
            <a:off x="1976288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8688" y="4344667"/>
            <a:ext cx="39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94226" y="4481821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" name="Curved Connector 9"/>
          <p:cNvCxnSpPr>
            <a:stCxn id="47" idx="3"/>
            <a:endCxn id="47" idx="0"/>
          </p:cNvCxnSpPr>
          <p:nvPr/>
        </p:nvCxnSpPr>
        <p:spPr>
          <a:xfrm flipH="1" flipV="1">
            <a:off x="5070883" y="926116"/>
            <a:ext cx="1084811" cy="884196"/>
          </a:xfrm>
          <a:prstGeom prst="curvedConnector4">
            <a:avLst>
              <a:gd name="adj1" fmla="val -35695"/>
              <a:gd name="adj2" fmla="val 16067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559465" y="526006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7683391" y="2855745"/>
                <a:ext cx="40401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𝐹𝑜𝑙𝑙𝑜𝑤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={$,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3391" y="2855745"/>
                <a:ext cx="4040156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274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  <m:r>
                        <a:rPr lang="en-US" sz="2000" b="1" i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𝑥𝐴𝑥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blipFill>
                <a:blip r:embed="rId3"/>
                <a:stretch>
                  <a:fillRect l="-3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875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  <m:r>
                        <a:rPr lang="en-US" sz="2000" b="1" i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𝑥𝐴𝑥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blipFill>
                <a:blip r:embed="rId3"/>
                <a:stretch>
                  <a:fillRect l="-3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.$ {$}</m:t>
                    </m:r>
                  </m:oMath>
                </a14:m>
                <a:r>
                  <a:rPr lang="en-US" sz="2000" b="1" i="1" dirty="0" smtClean="0">
                    <a:ln>
                      <a:noFill/>
                    </a:ln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12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Every time the command x = y + 42 is executed,</a:t>
            </a:r>
          </a:p>
          <a:p>
            <a:r>
              <a:rPr lang="en-US" sz="2800" dirty="0" smtClean="0">
                <a:latin typeface="+mj-lt"/>
              </a:rPr>
              <a:t>the value of y is 0.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75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  <m:r>
                        <a:rPr lang="en-US" sz="2000" b="1" i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𝑥𝐴𝑥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blipFill>
                <a:blip r:embed="rId3"/>
                <a:stretch>
                  <a:fillRect l="-3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.$ {$}</m:t>
                    </m:r>
                  </m:oMath>
                </a14:m>
                <a:r>
                  <a:rPr lang="en-US" sz="2000" b="1" i="1" dirty="0" smtClean="0">
                    <a:ln>
                      <a:noFill/>
                    </a:ln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 {$}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70" idx="2"/>
            <a:endCxn id="19" idx="0"/>
          </p:cNvCxnSpPr>
          <p:nvPr/>
        </p:nvCxnSpPr>
        <p:spPr>
          <a:xfrm>
            <a:off x="1976288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8688" y="4344667"/>
            <a:ext cx="39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55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  <m:r>
                        <a:rPr lang="en-US" sz="2000" b="1" i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𝑥𝐴𝑥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blipFill>
                <a:blip r:embed="rId4"/>
                <a:stretch>
                  <a:fillRect l="-3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.$ {$}</m:t>
                    </m:r>
                  </m:oMath>
                </a14:m>
                <a:r>
                  <a:rPr lang="en-US" sz="2000" b="1" i="1" dirty="0" smtClean="0">
                    <a:ln>
                      <a:noFill/>
                    </a:ln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 {$}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70" idx="2"/>
            <a:endCxn id="19" idx="0"/>
          </p:cNvCxnSpPr>
          <p:nvPr/>
        </p:nvCxnSpPr>
        <p:spPr>
          <a:xfrm>
            <a:off x="1976288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8688" y="4344667"/>
            <a:ext cx="39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31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  <m:r>
                        <a:rPr lang="en-US" sz="2000" b="1" i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694508"/>
            <a:ext cx="1" cy="6087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4226" y="280122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𝑥𝐴𝑥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blipFill>
                <a:blip r:embed="rId5"/>
                <a:stretch>
                  <a:fillRect l="-3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.$ {$}</m:t>
                    </m:r>
                  </m:oMath>
                </a14:m>
                <a:r>
                  <a:rPr lang="en-US" sz="2000" b="1" i="1" dirty="0" smtClean="0">
                    <a:ln>
                      <a:noFill/>
                    </a:ln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 {$}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70" idx="2"/>
            <a:endCxn id="19" idx="0"/>
          </p:cNvCxnSpPr>
          <p:nvPr/>
        </p:nvCxnSpPr>
        <p:spPr>
          <a:xfrm>
            <a:off x="1976288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8688" y="4344667"/>
            <a:ext cx="39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33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  <m:r>
                        <a:rPr lang="en-US" sz="2000" b="1" i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694508"/>
            <a:ext cx="1" cy="6087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4226" y="280122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𝑥𝐴𝑥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blipFill>
                <a:blip r:embed="rId5"/>
                <a:stretch>
                  <a:fillRect l="-3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.$ {$}</m:t>
                    </m:r>
                  </m:oMath>
                </a14:m>
                <a:r>
                  <a:rPr lang="en-US" sz="2000" b="1" i="1" dirty="0" smtClean="0">
                    <a:ln>
                      <a:noFill/>
                    </a:ln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 {$}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3986072" y="4806693"/>
                <a:ext cx="2169622" cy="7823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4806693"/>
                <a:ext cx="2169622" cy="782344"/>
              </a:xfrm>
              <a:prstGeom prst="roundRect">
                <a:avLst/>
              </a:prstGeom>
              <a:blipFill>
                <a:blip r:embed="rId8"/>
                <a:stretch>
                  <a:fillRect b="-75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4" idx="2"/>
            <a:endCxn id="20" idx="0"/>
          </p:cNvCxnSpPr>
          <p:nvPr/>
        </p:nvCxnSpPr>
        <p:spPr>
          <a:xfrm flipH="1">
            <a:off x="5070883" y="4282752"/>
            <a:ext cx="1" cy="5239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0" idx="2"/>
            <a:endCxn id="19" idx="0"/>
          </p:cNvCxnSpPr>
          <p:nvPr/>
        </p:nvCxnSpPr>
        <p:spPr>
          <a:xfrm>
            <a:off x="1976288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8688" y="4344667"/>
            <a:ext cx="39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06457" y="4357448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36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  <m:r>
                        <a:rPr lang="en-US" sz="2000" b="1" i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694508"/>
            <a:ext cx="1" cy="6087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4226" y="280122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𝑥𝐴𝑥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blipFill>
                <a:blip r:embed="rId5"/>
                <a:stretch>
                  <a:fillRect l="-3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.$ {$}</m:t>
                    </m:r>
                  </m:oMath>
                </a14:m>
                <a:r>
                  <a:rPr lang="en-US" sz="2000" b="1" i="1" dirty="0" smtClean="0">
                    <a:ln>
                      <a:noFill/>
                    </a:ln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 {$}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3986072" y="4806693"/>
                <a:ext cx="2169622" cy="7823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4806693"/>
                <a:ext cx="2169622" cy="782344"/>
              </a:xfrm>
              <a:prstGeom prst="roundRect">
                <a:avLst/>
              </a:prstGeom>
              <a:blipFill>
                <a:blip r:embed="rId8"/>
                <a:stretch>
                  <a:fillRect b="-75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4" idx="2"/>
            <a:endCxn id="20" idx="0"/>
          </p:cNvCxnSpPr>
          <p:nvPr/>
        </p:nvCxnSpPr>
        <p:spPr>
          <a:xfrm flipH="1">
            <a:off x="5070883" y="4282752"/>
            <a:ext cx="1" cy="5239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0" idx="2"/>
            <a:endCxn id="19" idx="0"/>
          </p:cNvCxnSpPr>
          <p:nvPr/>
        </p:nvCxnSpPr>
        <p:spPr>
          <a:xfrm>
            <a:off x="1976288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8688" y="4344667"/>
            <a:ext cx="39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06457" y="4357448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63147" y="132859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7376194" y="926116"/>
                <a:ext cx="2169622" cy="1768392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194" y="926116"/>
                <a:ext cx="2169622" cy="1768392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47" idx="3"/>
            <a:endCxn id="26" idx="1"/>
          </p:cNvCxnSpPr>
          <p:nvPr/>
        </p:nvCxnSpPr>
        <p:spPr>
          <a:xfrm>
            <a:off x="6155694" y="1810312"/>
            <a:ext cx="12205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70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  <m:r>
                        <a:rPr lang="en-US" sz="2000" b="1" i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694508"/>
            <a:ext cx="1" cy="6087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4226" y="280122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𝑥𝐴𝑥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blipFill>
                <a:blip r:embed="rId5"/>
                <a:stretch>
                  <a:fillRect l="-3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.$ {$}</m:t>
                    </m:r>
                  </m:oMath>
                </a14:m>
                <a:r>
                  <a:rPr lang="en-US" sz="2000" b="1" i="1" dirty="0" smtClean="0">
                    <a:ln>
                      <a:noFill/>
                    </a:ln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 {$}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3986072" y="4806693"/>
                <a:ext cx="2169622" cy="7823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4806693"/>
                <a:ext cx="2169622" cy="782344"/>
              </a:xfrm>
              <a:prstGeom prst="roundRect">
                <a:avLst/>
              </a:prstGeom>
              <a:blipFill>
                <a:blip r:embed="rId8"/>
                <a:stretch>
                  <a:fillRect b="-75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4" idx="2"/>
            <a:endCxn id="20" idx="0"/>
          </p:cNvCxnSpPr>
          <p:nvPr/>
        </p:nvCxnSpPr>
        <p:spPr>
          <a:xfrm flipH="1">
            <a:off x="5070883" y="4282752"/>
            <a:ext cx="1" cy="5239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0" idx="2"/>
            <a:endCxn id="19" idx="0"/>
          </p:cNvCxnSpPr>
          <p:nvPr/>
        </p:nvCxnSpPr>
        <p:spPr>
          <a:xfrm>
            <a:off x="1976288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8688" y="4344667"/>
            <a:ext cx="39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06457" y="4357448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" name="Curved Connector 9"/>
          <p:cNvCxnSpPr>
            <a:stCxn id="26" idx="3"/>
            <a:endCxn id="26" idx="0"/>
          </p:cNvCxnSpPr>
          <p:nvPr/>
        </p:nvCxnSpPr>
        <p:spPr>
          <a:xfrm flipH="1" flipV="1">
            <a:off x="8461005" y="926116"/>
            <a:ext cx="1084811" cy="884196"/>
          </a:xfrm>
          <a:prstGeom prst="curvedConnector4">
            <a:avLst>
              <a:gd name="adj1" fmla="val -37415"/>
              <a:gd name="adj2" fmla="val 14273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663147" y="132859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7376194" y="926116"/>
                <a:ext cx="2169622" cy="1768392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194" y="926116"/>
                <a:ext cx="2169622" cy="1768392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47" idx="3"/>
            <a:endCxn id="26" idx="1"/>
          </p:cNvCxnSpPr>
          <p:nvPr/>
        </p:nvCxnSpPr>
        <p:spPr>
          <a:xfrm>
            <a:off x="6155694" y="1810312"/>
            <a:ext cx="12205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006617" y="604764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75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  <m:r>
                        <a:rPr lang="en-US" sz="2000" b="1" i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694508"/>
            <a:ext cx="1" cy="6087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4226" y="280122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𝑥𝐴𝑥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blipFill>
                <a:blip r:embed="rId5"/>
                <a:stretch>
                  <a:fillRect l="-3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.$ {$}</m:t>
                    </m:r>
                  </m:oMath>
                </a14:m>
                <a:r>
                  <a:rPr lang="en-US" sz="2000" b="1" i="1" dirty="0" smtClean="0">
                    <a:ln>
                      <a:noFill/>
                    </a:ln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 {$}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3986072" y="4806693"/>
                <a:ext cx="2169622" cy="7823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4806693"/>
                <a:ext cx="2169622" cy="782344"/>
              </a:xfrm>
              <a:prstGeom prst="roundRect">
                <a:avLst/>
              </a:prstGeom>
              <a:blipFill>
                <a:blip r:embed="rId8"/>
                <a:stretch>
                  <a:fillRect b="-75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4" idx="2"/>
            <a:endCxn id="20" idx="0"/>
          </p:cNvCxnSpPr>
          <p:nvPr/>
        </p:nvCxnSpPr>
        <p:spPr>
          <a:xfrm flipH="1">
            <a:off x="5070883" y="4282752"/>
            <a:ext cx="1" cy="5239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0" idx="2"/>
            <a:endCxn id="19" idx="0"/>
          </p:cNvCxnSpPr>
          <p:nvPr/>
        </p:nvCxnSpPr>
        <p:spPr>
          <a:xfrm>
            <a:off x="1976288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8688" y="4344667"/>
            <a:ext cx="39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06457" y="4357448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" name="Curved Connector 9"/>
          <p:cNvCxnSpPr>
            <a:stCxn id="26" idx="3"/>
            <a:endCxn id="26" idx="0"/>
          </p:cNvCxnSpPr>
          <p:nvPr/>
        </p:nvCxnSpPr>
        <p:spPr>
          <a:xfrm flipH="1" flipV="1">
            <a:off x="8461005" y="926116"/>
            <a:ext cx="1084811" cy="884196"/>
          </a:xfrm>
          <a:prstGeom prst="curvedConnector4">
            <a:avLst>
              <a:gd name="adj1" fmla="val -37415"/>
              <a:gd name="adj2" fmla="val 14273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663147" y="132859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7376194" y="926116"/>
                <a:ext cx="2169622" cy="1768392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194" y="926116"/>
                <a:ext cx="2169622" cy="1768392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47" idx="3"/>
            <a:endCxn id="26" idx="1"/>
          </p:cNvCxnSpPr>
          <p:nvPr/>
        </p:nvCxnSpPr>
        <p:spPr>
          <a:xfrm>
            <a:off x="6155694" y="1810312"/>
            <a:ext cx="12205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006617" y="604764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3" name="Straight Arrow Connector 32"/>
          <p:cNvCxnSpPr>
            <a:stCxn id="26" idx="2"/>
            <a:endCxn id="35" idx="0"/>
          </p:cNvCxnSpPr>
          <p:nvPr/>
        </p:nvCxnSpPr>
        <p:spPr>
          <a:xfrm>
            <a:off x="8461005" y="2694508"/>
            <a:ext cx="0" cy="6087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ounded Rectangle 34"/>
              <p:cNvSpPr/>
              <p:nvPr/>
            </p:nvSpPr>
            <p:spPr>
              <a:xfrm>
                <a:off x="7376194" y="3303305"/>
                <a:ext cx="2169622" cy="979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Rounded 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194" y="3303305"/>
                <a:ext cx="2169622" cy="979446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8584347" y="280122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31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  <m:r>
                        <a:rPr lang="en-US" sz="2000" b="1" i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694508"/>
            <a:ext cx="1" cy="6087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4226" y="280122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𝑥𝐴𝑥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blipFill>
                <a:blip r:embed="rId5"/>
                <a:stretch>
                  <a:fillRect l="-3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.$ {$}</m:t>
                    </m:r>
                  </m:oMath>
                </a14:m>
                <a:r>
                  <a:rPr lang="en-US" sz="2000" b="1" i="1" dirty="0" smtClean="0">
                    <a:ln>
                      <a:noFill/>
                    </a:ln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 {$}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3986072" y="4806693"/>
                <a:ext cx="2169622" cy="7823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4806693"/>
                <a:ext cx="2169622" cy="782344"/>
              </a:xfrm>
              <a:prstGeom prst="roundRect">
                <a:avLst/>
              </a:prstGeom>
              <a:blipFill>
                <a:blip r:embed="rId8"/>
                <a:stretch>
                  <a:fillRect b="-75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4" idx="2"/>
            <a:endCxn id="20" idx="0"/>
          </p:cNvCxnSpPr>
          <p:nvPr/>
        </p:nvCxnSpPr>
        <p:spPr>
          <a:xfrm flipH="1">
            <a:off x="5070883" y="4282752"/>
            <a:ext cx="1" cy="5239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0" idx="2"/>
            <a:endCxn id="19" idx="0"/>
          </p:cNvCxnSpPr>
          <p:nvPr/>
        </p:nvCxnSpPr>
        <p:spPr>
          <a:xfrm>
            <a:off x="1976288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8688" y="4344667"/>
            <a:ext cx="39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06457" y="4357448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" name="Curved Connector 9"/>
          <p:cNvCxnSpPr>
            <a:stCxn id="26" idx="3"/>
            <a:endCxn id="26" idx="0"/>
          </p:cNvCxnSpPr>
          <p:nvPr/>
        </p:nvCxnSpPr>
        <p:spPr>
          <a:xfrm flipH="1" flipV="1">
            <a:off x="8461005" y="926116"/>
            <a:ext cx="1084811" cy="884196"/>
          </a:xfrm>
          <a:prstGeom prst="curvedConnector4">
            <a:avLst>
              <a:gd name="adj1" fmla="val -37415"/>
              <a:gd name="adj2" fmla="val 14273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663147" y="132859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7376194" y="926116"/>
                <a:ext cx="2169622" cy="1768392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194" y="926116"/>
                <a:ext cx="2169622" cy="1768392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47" idx="3"/>
            <a:endCxn id="26" idx="1"/>
          </p:cNvCxnSpPr>
          <p:nvPr/>
        </p:nvCxnSpPr>
        <p:spPr>
          <a:xfrm>
            <a:off x="6155694" y="1810312"/>
            <a:ext cx="12205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006617" y="604764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3" name="Straight Arrow Connector 32"/>
          <p:cNvCxnSpPr>
            <a:stCxn id="26" idx="2"/>
            <a:endCxn id="35" idx="0"/>
          </p:cNvCxnSpPr>
          <p:nvPr/>
        </p:nvCxnSpPr>
        <p:spPr>
          <a:xfrm>
            <a:off x="8461005" y="2694508"/>
            <a:ext cx="0" cy="6087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ounded Rectangle 34"/>
              <p:cNvSpPr/>
              <p:nvPr/>
            </p:nvSpPr>
            <p:spPr>
              <a:xfrm>
                <a:off x="7376194" y="3303305"/>
                <a:ext cx="2169622" cy="979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Rounded 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194" y="3303305"/>
                <a:ext cx="2169622" cy="979446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ounded Rectangle 37"/>
              <p:cNvSpPr/>
              <p:nvPr/>
            </p:nvSpPr>
            <p:spPr>
              <a:xfrm>
                <a:off x="7376194" y="4806693"/>
                <a:ext cx="2169622" cy="7823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194" y="4806693"/>
                <a:ext cx="2169622" cy="782344"/>
              </a:xfrm>
              <a:prstGeom prst="roundRect">
                <a:avLst/>
              </a:prstGeom>
              <a:blipFill>
                <a:blip r:embed="rId11"/>
                <a:stretch>
                  <a:fillRect b="-75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>
            <a:stCxn id="35" idx="2"/>
            <a:endCxn id="38" idx="0"/>
          </p:cNvCxnSpPr>
          <p:nvPr/>
        </p:nvCxnSpPr>
        <p:spPr>
          <a:xfrm>
            <a:off x="8461005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584347" y="280122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584347" y="433952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75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  <m:r>
                        <a:rPr lang="en-US" sz="2000" b="1" i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solidFill>
                <a:srgbClr val="FF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694508"/>
            <a:ext cx="1" cy="6087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4226" y="280122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𝑥𝐴𝑥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blipFill>
                <a:blip r:embed="rId5"/>
                <a:stretch>
                  <a:fillRect l="-3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.$ {$}</m:t>
                    </m:r>
                  </m:oMath>
                </a14:m>
                <a:r>
                  <a:rPr lang="en-US" sz="2000" b="1" i="1" dirty="0" smtClean="0">
                    <a:ln>
                      <a:noFill/>
                    </a:ln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 {$}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3986072" y="4806693"/>
                <a:ext cx="2169622" cy="7823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4806693"/>
                <a:ext cx="2169622" cy="782344"/>
              </a:xfrm>
              <a:prstGeom prst="roundRect">
                <a:avLst/>
              </a:prstGeom>
              <a:blipFill>
                <a:blip r:embed="rId8"/>
                <a:stretch>
                  <a:fillRect b="-75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4" idx="2"/>
            <a:endCxn id="20" idx="0"/>
          </p:cNvCxnSpPr>
          <p:nvPr/>
        </p:nvCxnSpPr>
        <p:spPr>
          <a:xfrm flipH="1">
            <a:off x="5070883" y="4282752"/>
            <a:ext cx="1" cy="5239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0" idx="2"/>
            <a:endCxn id="19" idx="0"/>
          </p:cNvCxnSpPr>
          <p:nvPr/>
        </p:nvCxnSpPr>
        <p:spPr>
          <a:xfrm>
            <a:off x="1976288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8688" y="4344667"/>
            <a:ext cx="39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06457" y="4357448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" name="Curved Connector 9"/>
          <p:cNvCxnSpPr>
            <a:stCxn id="26" idx="3"/>
            <a:endCxn id="26" idx="0"/>
          </p:cNvCxnSpPr>
          <p:nvPr/>
        </p:nvCxnSpPr>
        <p:spPr>
          <a:xfrm flipH="1" flipV="1">
            <a:off x="8461005" y="926116"/>
            <a:ext cx="1084811" cy="884196"/>
          </a:xfrm>
          <a:prstGeom prst="curvedConnector4">
            <a:avLst>
              <a:gd name="adj1" fmla="val -37415"/>
              <a:gd name="adj2" fmla="val 14273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663147" y="132859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7376194" y="926116"/>
                <a:ext cx="2169622" cy="1768392"/>
              </a:xfrm>
              <a:prstGeom prst="roundRect">
                <a:avLst/>
              </a:prstGeom>
              <a:solidFill>
                <a:srgbClr val="FF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194" y="926116"/>
                <a:ext cx="2169622" cy="1768392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47" idx="3"/>
            <a:endCxn id="26" idx="1"/>
          </p:cNvCxnSpPr>
          <p:nvPr/>
        </p:nvCxnSpPr>
        <p:spPr>
          <a:xfrm>
            <a:off x="6155694" y="1810312"/>
            <a:ext cx="12205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006617" y="604764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3" name="Straight Arrow Connector 32"/>
          <p:cNvCxnSpPr>
            <a:stCxn id="26" idx="2"/>
            <a:endCxn id="35" idx="0"/>
          </p:cNvCxnSpPr>
          <p:nvPr/>
        </p:nvCxnSpPr>
        <p:spPr>
          <a:xfrm>
            <a:off x="8461005" y="2694508"/>
            <a:ext cx="0" cy="6087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ounded Rectangle 34"/>
              <p:cNvSpPr/>
              <p:nvPr/>
            </p:nvSpPr>
            <p:spPr>
              <a:xfrm>
                <a:off x="7376194" y="3303305"/>
                <a:ext cx="2169622" cy="979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Rounded 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194" y="3303305"/>
                <a:ext cx="2169622" cy="979446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ounded Rectangle 37"/>
              <p:cNvSpPr/>
              <p:nvPr/>
            </p:nvSpPr>
            <p:spPr>
              <a:xfrm>
                <a:off x="7376194" y="4806693"/>
                <a:ext cx="2169622" cy="7823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194" y="4806693"/>
                <a:ext cx="2169622" cy="782344"/>
              </a:xfrm>
              <a:prstGeom prst="roundRect">
                <a:avLst/>
              </a:prstGeom>
              <a:blipFill>
                <a:blip r:embed="rId11"/>
                <a:stretch>
                  <a:fillRect b="-75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>
            <a:stCxn id="35" idx="2"/>
            <a:endCxn id="38" idx="0"/>
          </p:cNvCxnSpPr>
          <p:nvPr/>
        </p:nvCxnSpPr>
        <p:spPr>
          <a:xfrm>
            <a:off x="8461005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584347" y="280122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584347" y="433952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1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1115" y="1529866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We extend the language with automatic type inference: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Can use </a:t>
            </a:r>
            <a:r>
              <a:rPr lang="en-US" sz="2800" b="1" dirty="0" smtClean="0">
                <a:latin typeface="+mj-lt"/>
              </a:rPr>
              <a:t>auto </a:t>
            </a:r>
            <a:r>
              <a:rPr lang="en-US" sz="2800" dirty="0" smtClean="0">
                <a:latin typeface="+mj-lt"/>
              </a:rPr>
              <a:t>when the declaration has an initial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Describe the changes required in: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Lexical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Syntactic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Semantic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314668" y="4233205"/>
            <a:ext cx="3834411" cy="198471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:= 8 + 100;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s := “1234”;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:= new A;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b := a;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65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Every time the command x = y + 42 is executed,</a:t>
            </a:r>
          </a:p>
          <a:p>
            <a:r>
              <a:rPr lang="en-US" sz="2800" dirty="0" smtClean="0">
                <a:latin typeface="+mj-lt"/>
              </a:rPr>
              <a:t>the value of y is 0.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runtime</a:t>
            </a:r>
            <a:endParaRPr lang="en-US" sz="2800" b="1" dirty="0" smtClean="0">
              <a:solidFill>
                <a:srgbClr val="00B05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867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 variable </a:t>
                </a:r>
                <a:r>
                  <a:rPr lang="en-US" sz="2800" i="1" dirty="0" smtClean="0">
                    <a:latin typeface="+mj-lt"/>
                  </a:rPr>
                  <a:t>x</a:t>
                </a:r>
                <a:r>
                  <a:rPr lang="en-US" sz="2800" dirty="0" smtClean="0">
                    <a:latin typeface="+mj-lt"/>
                  </a:rPr>
                  <a:t> </a:t>
                </a:r>
                <a:r>
                  <a:rPr lang="en-US" sz="2800" b="1" dirty="0" smtClean="0">
                    <a:latin typeface="+mj-lt"/>
                  </a:rPr>
                  <a:t>depends</a:t>
                </a:r>
                <a:r>
                  <a:rPr lang="en-US" sz="2800" dirty="0" smtClean="0">
                    <a:latin typeface="+mj-lt"/>
                  </a:rPr>
                  <a:t> on a variable </a:t>
                </a:r>
                <a:r>
                  <a:rPr lang="en-US" sz="2800" i="1" dirty="0" smtClean="0">
                    <a:latin typeface="+mj-lt"/>
                  </a:rPr>
                  <a:t>y</a:t>
                </a:r>
                <a:r>
                  <a:rPr lang="en-US" sz="2800" dirty="0" smtClean="0">
                    <a:latin typeface="+mj-lt"/>
                  </a:rPr>
                  <a:t> if </a:t>
                </a:r>
                <a:r>
                  <a:rPr lang="en-US" sz="2800" i="1" dirty="0" smtClean="0">
                    <a:latin typeface="+mj-lt"/>
                  </a:rPr>
                  <a:t>y</a:t>
                </a:r>
                <a:r>
                  <a:rPr lang="en-US" sz="2800" dirty="0" smtClean="0">
                    <a:latin typeface="+mj-lt"/>
                  </a:rPr>
                  <a:t> is used (directly or indirectly) to compute </a:t>
                </a:r>
                <a:r>
                  <a:rPr lang="en-US" sz="2800" i="1" dirty="0" smtClean="0">
                    <a:latin typeface="+mj-lt"/>
                  </a:rPr>
                  <a:t>x</a:t>
                </a:r>
                <a:r>
                  <a:rPr lang="en-US" sz="2800" dirty="0" smtClean="0">
                    <a:latin typeface="+mj-lt"/>
                  </a:rPr>
                  <a:t>. For example, </a:t>
                </a:r>
                <a:r>
                  <a:rPr lang="en-US" sz="2800" i="1" dirty="0" smtClean="0">
                    <a:latin typeface="+mj-lt"/>
                  </a:rPr>
                  <a:t>c</a:t>
                </a:r>
                <a:r>
                  <a:rPr lang="en-US" sz="2800" dirty="0" smtClean="0">
                    <a:latin typeface="+mj-lt"/>
                  </a:rPr>
                  <a:t> depends on </a:t>
                </a:r>
                <a:r>
                  <a:rPr lang="en-US" sz="2800" i="1" dirty="0" err="1" smtClean="0">
                    <a:latin typeface="+mj-lt"/>
                  </a:rPr>
                  <a:t>x,y,b,z</a:t>
                </a:r>
                <a:r>
                  <a:rPr lang="en-US" sz="2800" dirty="0" smtClean="0">
                    <a:latin typeface="+mj-lt"/>
                  </a:rPr>
                  <a:t> but not on </a:t>
                </a:r>
                <a:r>
                  <a:rPr lang="en-US" sz="2800" i="1" dirty="0" smtClean="0">
                    <a:latin typeface="+mj-lt"/>
                  </a:rPr>
                  <a:t>t</a:t>
                </a:r>
                <a:r>
                  <a:rPr lang="en-US" sz="2800" dirty="0" smtClean="0">
                    <a:latin typeface="+mj-lt"/>
                  </a:rPr>
                  <a:t>.</a:t>
                </a:r>
                <a:endParaRPr lang="en-US" sz="2800" i="1" dirty="0" smtClean="0">
                  <a:latin typeface="+mj-lt"/>
                </a:endParaRPr>
              </a:p>
              <a:p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Define </a:t>
                </a:r>
                <a:r>
                  <a:rPr lang="en-US" sz="2800" dirty="0">
                    <a:latin typeface="+mj-lt"/>
                  </a:rPr>
                  <a:t>a static analysis in terms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,⊔,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Run on the example</a:t>
                </a:r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 r="-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/>
          <p:cNvSpPr/>
          <p:nvPr/>
        </p:nvSpPr>
        <p:spPr>
          <a:xfrm>
            <a:off x="8864082" y="3640265"/>
            <a:ext cx="3087430" cy="3044673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:= t;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:= z + 5;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(x &gt; 0)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:= y * 2;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:= y + b;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:= x;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43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Abstract Domain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011114" y="1529866"/>
                <a:ext cx="1118088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We define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,⊔,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en-US" sz="2800" dirty="0" smtClean="0"/>
                  <a:t>:</a:t>
                </a:r>
                <a:endParaRPr lang="en-US" sz="28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11180885" cy="523220"/>
              </a:xfrm>
              <a:prstGeom prst="rect">
                <a:avLst/>
              </a:prstGeom>
              <a:blipFill>
                <a:blip r:embed="rId2"/>
                <a:stretch>
                  <a:fillRect l="-1145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400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Abstract Domain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011114" y="1529866"/>
                <a:ext cx="1118088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We define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,⊔,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en-US" sz="2800" dirty="0" smtClean="0"/>
                  <a:t>:</a:t>
                </a:r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Forward analysis</a:t>
                </a: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11180885" cy="954107"/>
              </a:xfrm>
              <a:prstGeom prst="rect">
                <a:avLst/>
              </a:prstGeom>
              <a:blipFill>
                <a:blip r:embed="rId2"/>
                <a:stretch>
                  <a:fillRect l="-1145"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837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Abstract Domain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011114" y="1529866"/>
                <a:ext cx="11180885" cy="1869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We define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,⊔,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en-US" sz="2800" dirty="0" smtClean="0"/>
                  <a:t>:</a:t>
                </a:r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Forward analysis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contains maps of the form: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𝑉𝑎𝑟</m:t>
                        </m:r>
                      </m:e>
                    </m:d>
                  </m:oMath>
                </a14:m>
                <a:r>
                  <a:rPr lang="en-US" sz="2800" dirty="0" smtClean="0">
                    <a:latin typeface="+mj-lt"/>
                  </a:rPr>
                  <a:t> (e.g.,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 smtClean="0">
                    <a:latin typeface="+mj-lt"/>
                  </a:rPr>
                  <a:t>)</a:t>
                </a: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11180885" cy="1869230"/>
              </a:xfrm>
              <a:prstGeom prst="rect">
                <a:avLst/>
              </a:prstGeom>
              <a:blipFill>
                <a:blip r:embed="rId2"/>
                <a:stretch>
                  <a:fillRect l="-1145" t="-3257" b="-7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696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Abstract Domain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011114" y="1529866"/>
                <a:ext cx="11180885" cy="32152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We define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,⊔,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en-US" sz="2800" dirty="0" smtClean="0"/>
                  <a:t>:</a:t>
                </a:r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Forward analysis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contains maps of the form: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𝑉𝑎𝑟</m:t>
                        </m:r>
                      </m:e>
                    </m:d>
                  </m:oMath>
                </a14:m>
                <a:r>
                  <a:rPr lang="en-US" sz="2800" dirty="0" smtClean="0">
                    <a:latin typeface="+mj-lt"/>
                  </a:rPr>
                  <a:t> (e.g.,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 smtClean="0">
                    <a:latin typeface="+mj-lt"/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Join operator: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⊔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≔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⊔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d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11180885" cy="3215239"/>
              </a:xfrm>
              <a:prstGeom prst="rect">
                <a:avLst/>
              </a:prstGeom>
              <a:blipFill>
                <a:blip r:embed="rId2"/>
                <a:stretch>
                  <a:fillRect l="-1145" t="-1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456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Abstract Domain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011114" y="1529866"/>
                <a:ext cx="11180885" cy="4507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We define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,⊔,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en-US" sz="2800" dirty="0" smtClean="0"/>
                  <a:t>:</a:t>
                </a:r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Forward analysis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contains maps of the form: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𝑉𝑎𝑟</m:t>
                        </m:r>
                      </m:e>
                    </m:d>
                  </m:oMath>
                </a14:m>
                <a:r>
                  <a:rPr lang="en-US" sz="2800" dirty="0" smtClean="0">
                    <a:latin typeface="+mj-lt"/>
                  </a:rPr>
                  <a:t> (e.g.,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 smtClean="0">
                    <a:latin typeface="+mj-lt"/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Join operator: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⊔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≔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⊔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d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On a = b + c: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: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∪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11180885" cy="4507901"/>
              </a:xfrm>
              <a:prstGeom prst="rect">
                <a:avLst/>
              </a:prstGeom>
              <a:blipFill>
                <a:blip r:embed="rId2"/>
                <a:stretch>
                  <a:fillRect l="-1145" t="-1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736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Abstract Domain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011114" y="1529866"/>
                <a:ext cx="11180885" cy="5369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We define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,⊔,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en-US" sz="2800" dirty="0" smtClean="0"/>
                  <a:t>:</a:t>
                </a:r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Forward analysis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contains maps of the form: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𝑉𝑎𝑟</m:t>
                        </m:r>
                      </m:e>
                    </m:d>
                  </m:oMath>
                </a14:m>
                <a:r>
                  <a:rPr lang="en-US" sz="2800" dirty="0" smtClean="0">
                    <a:latin typeface="+mj-lt"/>
                  </a:rPr>
                  <a:t> (e.g.,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 smtClean="0">
                    <a:latin typeface="+mj-lt"/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Join operator: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⊔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≔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⊔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d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On a = b + c: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: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∪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Initialize with: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 {}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11180885" cy="5369675"/>
              </a:xfrm>
              <a:prstGeom prst="rect">
                <a:avLst/>
              </a:prstGeom>
              <a:blipFill>
                <a:blip r:embed="rId2"/>
                <a:stretch>
                  <a:fillRect l="-1145" t="-1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314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21811" y="583226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21811" y="282814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&gt; 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39861" y="425350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* 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51861" y="425697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+ b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>
            <a:off x="5103259" y="3109442"/>
            <a:ext cx="2118050" cy="11440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4" idx="2"/>
            <a:endCxn id="7" idx="0"/>
          </p:cNvCxnSpPr>
          <p:nvPr/>
        </p:nvCxnSpPr>
        <p:spPr>
          <a:xfrm>
            <a:off x="5103259" y="1949582"/>
            <a:ext cx="0" cy="8785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9" idx="0"/>
          </p:cNvCxnSpPr>
          <p:nvPr/>
        </p:nvCxnSpPr>
        <p:spPr>
          <a:xfrm flipH="1">
            <a:off x="3033309" y="3109442"/>
            <a:ext cx="2069950" cy="11475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21811" y="65703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21811" y="166828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+ 5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/>
          <p:cNvCxnSpPr>
            <a:stCxn id="13" idx="2"/>
            <a:endCxn id="14" idx="0"/>
          </p:cNvCxnSpPr>
          <p:nvPr/>
        </p:nvCxnSpPr>
        <p:spPr>
          <a:xfrm>
            <a:off x="5103259" y="938334"/>
            <a:ext cx="0" cy="7299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  <a:endCxn id="5" idx="0"/>
          </p:cNvCxnSpPr>
          <p:nvPr/>
        </p:nvCxnSpPr>
        <p:spPr>
          <a:xfrm flipH="1">
            <a:off x="5103259" y="4534799"/>
            <a:ext cx="2118050" cy="12974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  <a:endCxn id="5" idx="0"/>
          </p:cNvCxnSpPr>
          <p:nvPr/>
        </p:nvCxnSpPr>
        <p:spPr>
          <a:xfrm>
            <a:off x="3033309" y="4538270"/>
            <a:ext cx="2069950" cy="1293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79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21811" y="583226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21811" y="282814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&gt; 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39861" y="425350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* 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51861" y="425697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+ b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>
            <a:off x="5103259" y="3109442"/>
            <a:ext cx="2118050" cy="11440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4" idx="2"/>
            <a:endCxn id="7" idx="0"/>
          </p:cNvCxnSpPr>
          <p:nvPr/>
        </p:nvCxnSpPr>
        <p:spPr>
          <a:xfrm>
            <a:off x="5103259" y="1949582"/>
            <a:ext cx="0" cy="8785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9" idx="0"/>
          </p:cNvCxnSpPr>
          <p:nvPr/>
        </p:nvCxnSpPr>
        <p:spPr>
          <a:xfrm flipH="1">
            <a:off x="3033309" y="3109442"/>
            <a:ext cx="2069950" cy="11475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21811" y="65703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21811" y="166828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+ 5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/>
          <p:cNvCxnSpPr>
            <a:stCxn id="13" idx="2"/>
            <a:endCxn id="14" idx="0"/>
          </p:cNvCxnSpPr>
          <p:nvPr/>
        </p:nvCxnSpPr>
        <p:spPr>
          <a:xfrm>
            <a:off x="5103259" y="938334"/>
            <a:ext cx="0" cy="7299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  <a:endCxn id="5" idx="0"/>
          </p:cNvCxnSpPr>
          <p:nvPr/>
        </p:nvCxnSpPr>
        <p:spPr>
          <a:xfrm flipH="1">
            <a:off x="5103259" y="4534799"/>
            <a:ext cx="2118050" cy="12974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  <a:endCxn id="5" idx="0"/>
          </p:cNvCxnSpPr>
          <p:nvPr/>
        </p:nvCxnSpPr>
        <p:spPr>
          <a:xfrm>
            <a:off x="3033309" y="4538270"/>
            <a:ext cx="2069950" cy="1293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502850" y="640950"/>
            <a:ext cx="276645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x:{}, y:{}, z:{}, b:{}, c:{}, t:{}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02850" y="1639014"/>
            <a:ext cx="2831767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02850" y="2805609"/>
            <a:ext cx="302947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02850" y="5828795"/>
            <a:ext cx="2906413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671394" y="4900499"/>
            <a:ext cx="2726020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02073" y="4900499"/>
            <a:ext cx="27840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</p:spTree>
    <p:extLst>
      <p:ext uri="{BB962C8B-B14F-4D97-AF65-F5344CB8AC3E}">
        <p14:creationId xmlns:p14="http://schemas.microsoft.com/office/powerpoint/2010/main" val="406111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21811" y="583226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21811" y="282814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&gt; 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39861" y="425350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* 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51861" y="425697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+ b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>
            <a:off x="5103259" y="3109442"/>
            <a:ext cx="2118050" cy="11440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4" idx="2"/>
            <a:endCxn id="7" idx="0"/>
          </p:cNvCxnSpPr>
          <p:nvPr/>
        </p:nvCxnSpPr>
        <p:spPr>
          <a:xfrm>
            <a:off x="5103259" y="1949582"/>
            <a:ext cx="0" cy="8785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9" idx="0"/>
          </p:cNvCxnSpPr>
          <p:nvPr/>
        </p:nvCxnSpPr>
        <p:spPr>
          <a:xfrm flipH="1">
            <a:off x="3033309" y="3109442"/>
            <a:ext cx="2069950" cy="11475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21811" y="657037"/>
            <a:ext cx="2562896" cy="281297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21811" y="166828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+ 5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/>
          <p:cNvCxnSpPr>
            <a:stCxn id="13" idx="2"/>
            <a:endCxn id="14" idx="0"/>
          </p:cNvCxnSpPr>
          <p:nvPr/>
        </p:nvCxnSpPr>
        <p:spPr>
          <a:xfrm>
            <a:off x="5103259" y="938334"/>
            <a:ext cx="0" cy="7299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  <a:endCxn id="5" idx="0"/>
          </p:cNvCxnSpPr>
          <p:nvPr/>
        </p:nvCxnSpPr>
        <p:spPr>
          <a:xfrm flipH="1">
            <a:off x="5103259" y="4534799"/>
            <a:ext cx="2118050" cy="12974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  <a:endCxn id="5" idx="0"/>
          </p:cNvCxnSpPr>
          <p:nvPr/>
        </p:nvCxnSpPr>
        <p:spPr>
          <a:xfrm>
            <a:off x="3033309" y="4538270"/>
            <a:ext cx="2069950" cy="1293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502850" y="640950"/>
            <a:ext cx="276645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x:{}, y:{t}, z:{}, b:{}, c:{}, t:{}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02850" y="1639014"/>
            <a:ext cx="2831767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02850" y="2805609"/>
            <a:ext cx="302947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02850" y="5828795"/>
            <a:ext cx="2906413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671394" y="4900499"/>
            <a:ext cx="2726020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02073" y="4900499"/>
            <a:ext cx="27840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</p:spTree>
    <p:extLst>
      <p:ext uri="{BB962C8B-B14F-4D97-AF65-F5344CB8AC3E}">
        <p14:creationId xmlns:p14="http://schemas.microsoft.com/office/powerpoint/2010/main" val="134395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All the variable names start with </a:t>
            </a:r>
            <a:r>
              <a:rPr lang="en-US" sz="2800" i="1" dirty="0" smtClean="0">
                <a:latin typeface="+mj-lt"/>
              </a:rPr>
              <a:t>x</a:t>
            </a:r>
            <a:r>
              <a:rPr lang="en-US" sz="2800" dirty="0" smtClean="0">
                <a:latin typeface="+mj-lt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5720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21811" y="583226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21811" y="282814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&gt; 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39861" y="425350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* 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51861" y="425697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+ b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>
            <a:off x="5103259" y="3109442"/>
            <a:ext cx="2118050" cy="11440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4" idx="2"/>
            <a:endCxn id="7" idx="0"/>
          </p:cNvCxnSpPr>
          <p:nvPr/>
        </p:nvCxnSpPr>
        <p:spPr>
          <a:xfrm>
            <a:off x="5103259" y="1949582"/>
            <a:ext cx="0" cy="8785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9" idx="0"/>
          </p:cNvCxnSpPr>
          <p:nvPr/>
        </p:nvCxnSpPr>
        <p:spPr>
          <a:xfrm flipH="1">
            <a:off x="3033309" y="3109442"/>
            <a:ext cx="2069950" cy="11475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21811" y="65703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21811" y="1668285"/>
            <a:ext cx="2562896" cy="281297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+ 5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/>
          <p:cNvCxnSpPr>
            <a:stCxn id="13" idx="2"/>
            <a:endCxn id="14" idx="0"/>
          </p:cNvCxnSpPr>
          <p:nvPr/>
        </p:nvCxnSpPr>
        <p:spPr>
          <a:xfrm>
            <a:off x="5103259" y="938334"/>
            <a:ext cx="0" cy="7299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  <a:endCxn id="5" idx="0"/>
          </p:cNvCxnSpPr>
          <p:nvPr/>
        </p:nvCxnSpPr>
        <p:spPr>
          <a:xfrm flipH="1">
            <a:off x="5103259" y="4534799"/>
            <a:ext cx="2118050" cy="12974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  <a:endCxn id="5" idx="0"/>
          </p:cNvCxnSpPr>
          <p:nvPr/>
        </p:nvCxnSpPr>
        <p:spPr>
          <a:xfrm>
            <a:off x="3033309" y="4538270"/>
            <a:ext cx="2069950" cy="1293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502850" y="640950"/>
            <a:ext cx="276645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x:{}, y:{t}, z:{}, b:{}, c:{}, t:{}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02850" y="1639014"/>
            <a:ext cx="2831767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c:{}, t:{} }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02850" y="2805609"/>
            <a:ext cx="302947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02850" y="5828795"/>
            <a:ext cx="2906413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671394" y="4900499"/>
            <a:ext cx="2726020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02073" y="4900499"/>
            <a:ext cx="27840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</p:spTree>
    <p:extLst>
      <p:ext uri="{BB962C8B-B14F-4D97-AF65-F5344CB8AC3E}">
        <p14:creationId xmlns:p14="http://schemas.microsoft.com/office/powerpoint/2010/main" val="189083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21811" y="583226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21811" y="2828145"/>
            <a:ext cx="2562896" cy="281297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&gt; 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39861" y="425350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* 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51861" y="425697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+ b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>
            <a:off x="5103259" y="3109442"/>
            <a:ext cx="2118050" cy="11440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4" idx="2"/>
            <a:endCxn id="7" idx="0"/>
          </p:cNvCxnSpPr>
          <p:nvPr/>
        </p:nvCxnSpPr>
        <p:spPr>
          <a:xfrm>
            <a:off x="5103259" y="1949582"/>
            <a:ext cx="0" cy="8785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9" idx="0"/>
          </p:cNvCxnSpPr>
          <p:nvPr/>
        </p:nvCxnSpPr>
        <p:spPr>
          <a:xfrm flipH="1">
            <a:off x="3033309" y="3109442"/>
            <a:ext cx="2069950" cy="11475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21811" y="65703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21811" y="166828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+ 5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/>
          <p:cNvCxnSpPr>
            <a:stCxn id="13" idx="2"/>
            <a:endCxn id="14" idx="0"/>
          </p:cNvCxnSpPr>
          <p:nvPr/>
        </p:nvCxnSpPr>
        <p:spPr>
          <a:xfrm>
            <a:off x="5103259" y="938334"/>
            <a:ext cx="0" cy="7299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  <a:endCxn id="5" idx="0"/>
          </p:cNvCxnSpPr>
          <p:nvPr/>
        </p:nvCxnSpPr>
        <p:spPr>
          <a:xfrm flipH="1">
            <a:off x="5103259" y="4534799"/>
            <a:ext cx="2118050" cy="12974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  <a:endCxn id="5" idx="0"/>
          </p:cNvCxnSpPr>
          <p:nvPr/>
        </p:nvCxnSpPr>
        <p:spPr>
          <a:xfrm>
            <a:off x="3033309" y="4538270"/>
            <a:ext cx="2069950" cy="1293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502850" y="640950"/>
            <a:ext cx="276645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x:{}, y:{t}, z:{}, b:{}, c:{}, t:{}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02850" y="1639014"/>
            <a:ext cx="2831767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c:{}, t:{} }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02850" y="2805609"/>
            <a:ext cx="302947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c:{}, t:{} 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02850" y="5828795"/>
            <a:ext cx="2906413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671394" y="4900499"/>
            <a:ext cx="2726020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02073" y="4900499"/>
            <a:ext cx="27840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</p:spTree>
    <p:extLst>
      <p:ext uri="{BB962C8B-B14F-4D97-AF65-F5344CB8AC3E}">
        <p14:creationId xmlns:p14="http://schemas.microsoft.com/office/powerpoint/2010/main" val="347719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21811" y="583226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21811" y="282814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&gt; 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39861" y="4253502"/>
            <a:ext cx="2562896" cy="281297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y * 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51861" y="425697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+ b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>
            <a:off x="5103259" y="3109442"/>
            <a:ext cx="2118050" cy="11440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4" idx="2"/>
            <a:endCxn id="7" idx="0"/>
          </p:cNvCxnSpPr>
          <p:nvPr/>
        </p:nvCxnSpPr>
        <p:spPr>
          <a:xfrm>
            <a:off x="5103259" y="1949582"/>
            <a:ext cx="0" cy="8785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9" idx="0"/>
          </p:cNvCxnSpPr>
          <p:nvPr/>
        </p:nvCxnSpPr>
        <p:spPr>
          <a:xfrm flipH="1">
            <a:off x="3033309" y="3109442"/>
            <a:ext cx="2069950" cy="11475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21811" y="65703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21811" y="166828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+ 5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/>
          <p:cNvCxnSpPr>
            <a:stCxn id="13" idx="2"/>
            <a:endCxn id="14" idx="0"/>
          </p:cNvCxnSpPr>
          <p:nvPr/>
        </p:nvCxnSpPr>
        <p:spPr>
          <a:xfrm>
            <a:off x="5103259" y="938334"/>
            <a:ext cx="0" cy="7299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  <a:endCxn id="5" idx="0"/>
          </p:cNvCxnSpPr>
          <p:nvPr/>
        </p:nvCxnSpPr>
        <p:spPr>
          <a:xfrm flipH="1">
            <a:off x="5103259" y="4534799"/>
            <a:ext cx="2118050" cy="12974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  <a:endCxn id="5" idx="0"/>
          </p:cNvCxnSpPr>
          <p:nvPr/>
        </p:nvCxnSpPr>
        <p:spPr>
          <a:xfrm>
            <a:off x="3033309" y="4538270"/>
            <a:ext cx="2069950" cy="1293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502850" y="640950"/>
            <a:ext cx="276645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x:{}, y:{t}, z:{}, b:{}, c:{}, t:{}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02850" y="1639014"/>
            <a:ext cx="2831767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c:{}, t:{} }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02850" y="2805609"/>
            <a:ext cx="302947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c:{}, t:{} 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02850" y="5828795"/>
            <a:ext cx="2906413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671394" y="4900499"/>
            <a:ext cx="3058810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:{y,z},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c:{}, t:{} }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02073" y="4900499"/>
            <a:ext cx="27840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</p:spTree>
    <p:extLst>
      <p:ext uri="{BB962C8B-B14F-4D97-AF65-F5344CB8AC3E}">
        <p14:creationId xmlns:p14="http://schemas.microsoft.com/office/powerpoint/2010/main" val="214627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21811" y="583226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21811" y="282814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&gt; 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39861" y="425350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* 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51861" y="4256973"/>
            <a:ext cx="2562896" cy="281297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y + b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>
            <a:off x="5103259" y="3109442"/>
            <a:ext cx="2118050" cy="11440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4" idx="2"/>
            <a:endCxn id="7" idx="0"/>
          </p:cNvCxnSpPr>
          <p:nvPr/>
        </p:nvCxnSpPr>
        <p:spPr>
          <a:xfrm>
            <a:off x="5103259" y="1949582"/>
            <a:ext cx="0" cy="8785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9" idx="0"/>
          </p:cNvCxnSpPr>
          <p:nvPr/>
        </p:nvCxnSpPr>
        <p:spPr>
          <a:xfrm flipH="1">
            <a:off x="3033309" y="3109442"/>
            <a:ext cx="2069950" cy="11475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21811" y="65703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21811" y="166828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+ 5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/>
          <p:cNvCxnSpPr>
            <a:stCxn id="13" idx="2"/>
            <a:endCxn id="14" idx="0"/>
          </p:cNvCxnSpPr>
          <p:nvPr/>
        </p:nvCxnSpPr>
        <p:spPr>
          <a:xfrm>
            <a:off x="5103259" y="938334"/>
            <a:ext cx="0" cy="7299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  <a:endCxn id="5" idx="0"/>
          </p:cNvCxnSpPr>
          <p:nvPr/>
        </p:nvCxnSpPr>
        <p:spPr>
          <a:xfrm flipH="1">
            <a:off x="5103259" y="4534799"/>
            <a:ext cx="2118050" cy="12974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  <a:endCxn id="5" idx="0"/>
          </p:cNvCxnSpPr>
          <p:nvPr/>
        </p:nvCxnSpPr>
        <p:spPr>
          <a:xfrm>
            <a:off x="3033309" y="4538270"/>
            <a:ext cx="2069950" cy="1293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502850" y="640950"/>
            <a:ext cx="276645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x:{}, y:{t}, z:{}, b:{}, c:{}, t:{}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02850" y="1639014"/>
            <a:ext cx="2831767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c:{}, t:{} }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02850" y="2805609"/>
            <a:ext cx="302947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c:{}, t:{} 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02850" y="5828795"/>
            <a:ext cx="2906413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671394" y="4900499"/>
            <a:ext cx="3058810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:{y,z},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c:{}, t:{} }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7910" y="4900499"/>
            <a:ext cx="3256385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:{y,b,z},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c:{}, t:{} }</a:t>
            </a:r>
          </a:p>
        </p:txBody>
      </p:sp>
    </p:spTree>
    <p:extLst>
      <p:ext uri="{BB962C8B-B14F-4D97-AF65-F5344CB8AC3E}">
        <p14:creationId xmlns:p14="http://schemas.microsoft.com/office/powerpoint/2010/main" val="36285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21811" y="5832266"/>
            <a:ext cx="2562896" cy="281297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21811" y="282814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&gt; 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39861" y="425350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* 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51861" y="425697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+ b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>
            <a:off x="5103259" y="3109442"/>
            <a:ext cx="2118050" cy="11440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4" idx="2"/>
            <a:endCxn id="7" idx="0"/>
          </p:cNvCxnSpPr>
          <p:nvPr/>
        </p:nvCxnSpPr>
        <p:spPr>
          <a:xfrm>
            <a:off x="5103259" y="1949582"/>
            <a:ext cx="0" cy="8785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9" idx="0"/>
          </p:cNvCxnSpPr>
          <p:nvPr/>
        </p:nvCxnSpPr>
        <p:spPr>
          <a:xfrm flipH="1">
            <a:off x="3033309" y="3109442"/>
            <a:ext cx="2069950" cy="11475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21811" y="65703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21811" y="166828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+ 5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/>
          <p:cNvCxnSpPr>
            <a:stCxn id="13" idx="2"/>
            <a:endCxn id="14" idx="0"/>
          </p:cNvCxnSpPr>
          <p:nvPr/>
        </p:nvCxnSpPr>
        <p:spPr>
          <a:xfrm>
            <a:off x="5103259" y="938334"/>
            <a:ext cx="0" cy="7299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  <a:endCxn id="5" idx="0"/>
          </p:cNvCxnSpPr>
          <p:nvPr/>
        </p:nvCxnSpPr>
        <p:spPr>
          <a:xfrm flipH="1">
            <a:off x="5103259" y="4534799"/>
            <a:ext cx="2118050" cy="12974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  <a:endCxn id="5" idx="0"/>
          </p:cNvCxnSpPr>
          <p:nvPr/>
        </p:nvCxnSpPr>
        <p:spPr>
          <a:xfrm>
            <a:off x="3033309" y="4538270"/>
            <a:ext cx="2069950" cy="1293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502850" y="640950"/>
            <a:ext cx="276645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x:{}, y:{t}, z:{}, b:{}, c:{}, t:{}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02850" y="1639014"/>
            <a:ext cx="2831767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c:{}, t:{} }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02850" y="2805609"/>
            <a:ext cx="302947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c:{}, t:{} 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02850" y="5828795"/>
            <a:ext cx="465656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:{y,b,z},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:{x,y,b,z},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t:{} }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671394" y="4900499"/>
            <a:ext cx="3058810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:{y,z},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c:{}, t:{} }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7910" y="4900499"/>
            <a:ext cx="3256385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:{y,b,z},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c:{}, t:{} }</a:t>
            </a:r>
          </a:p>
        </p:txBody>
      </p:sp>
    </p:spTree>
    <p:extLst>
      <p:ext uri="{BB962C8B-B14F-4D97-AF65-F5344CB8AC3E}">
        <p14:creationId xmlns:p14="http://schemas.microsoft.com/office/powerpoint/2010/main" val="121167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Add support for detecting accesses to uninitialized local variables.</a:t>
            </a:r>
          </a:p>
          <a:p>
            <a:r>
              <a:rPr lang="en-US" sz="2800" dirty="0" smtClean="0">
                <a:latin typeface="+mj-lt"/>
              </a:rPr>
              <a:t>Describe the required changes in the code generation step.</a:t>
            </a:r>
            <a:endParaRPr lang="en-US" sz="2800" dirty="0">
              <a:latin typeface="+mj-lt"/>
            </a:endParaRP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For example: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636299" y="3451114"/>
            <a:ext cx="4313382" cy="3154959"/>
          </a:xfrm>
          <a:prstGeom prst="roundRect">
            <a:avLst>
              <a:gd name="adj" fmla="val 484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(y &gt; 10)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 := 100;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843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Solution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High level idea:</a:t>
            </a:r>
          </a:p>
          <a:p>
            <a:endParaRPr lang="en-US" sz="2800" dirty="0" smtClean="0">
              <a:latin typeface="+mj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862336" y="2514627"/>
            <a:ext cx="2269734" cy="2907258"/>
            <a:chOff x="8647316" y="2459175"/>
            <a:chExt cx="2269734" cy="2907258"/>
          </a:xfrm>
        </p:grpSpPr>
        <p:sp>
          <p:nvSpPr>
            <p:cNvPr id="10" name="Rectangle 9"/>
            <p:cNvSpPr/>
            <p:nvPr/>
          </p:nvSpPr>
          <p:spPr>
            <a:xfrm>
              <a:off x="8647316" y="3036504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647316" y="3620704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647316" y="2459175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arguments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647316" y="4201478"/>
              <a:ext cx="2269066" cy="584200"/>
            </a:xfrm>
            <a:prstGeom prst="rect">
              <a:avLst/>
            </a:prstGeom>
            <a:solidFill>
              <a:srgbClr val="FFC00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register backup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647984" y="47822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vars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419454" y="2483973"/>
            <a:ext cx="2269066" cy="2921087"/>
            <a:chOff x="6467731" y="3198608"/>
            <a:chExt cx="2269066" cy="2921087"/>
          </a:xfrm>
        </p:grpSpPr>
        <p:sp>
          <p:nvSpPr>
            <p:cNvPr id="17" name="Rectangle 16"/>
            <p:cNvSpPr/>
            <p:nvPr/>
          </p:nvSpPr>
          <p:spPr>
            <a:xfrm>
              <a:off x="6467731" y="3198608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67731" y="3782808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flag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467731" y="43670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467731" y="49512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flag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67731" y="55354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2" name="Left Brace 21"/>
          <p:cNvSpPr/>
          <p:nvPr/>
        </p:nvSpPr>
        <p:spPr>
          <a:xfrm>
            <a:off x="6774025" y="2500798"/>
            <a:ext cx="484258" cy="2921087"/>
          </a:xfrm>
          <a:prstGeom prst="leftBrace">
            <a:avLst>
              <a:gd name="adj1" fmla="val 69990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16" idx="3"/>
          </p:cNvCxnSpPr>
          <p:nvPr/>
        </p:nvCxnSpPr>
        <p:spPr>
          <a:xfrm flipV="1">
            <a:off x="5132070" y="3968256"/>
            <a:ext cx="1520657" cy="11615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74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Solution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Initialize each variable flag to zero on function entry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writing to a local variable, set its flag to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reading a local variable, check if its flag is 1</a:t>
            </a:r>
            <a:endParaRPr lang="en-US" sz="2800" dirty="0"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200419" y="3435695"/>
            <a:ext cx="2269066" cy="2921087"/>
            <a:chOff x="6467731" y="3198608"/>
            <a:chExt cx="2269066" cy="2921087"/>
          </a:xfrm>
        </p:grpSpPr>
        <p:sp>
          <p:nvSpPr>
            <p:cNvPr id="17" name="Rectangle 16"/>
            <p:cNvSpPr/>
            <p:nvPr/>
          </p:nvSpPr>
          <p:spPr>
            <a:xfrm>
              <a:off x="6467731" y="3198608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67731" y="3782808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flag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467731" y="43670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467731" y="49512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flag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67731" y="55354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058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Solution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Initialize each variable flag to zero on function entry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writing to a local variable, set its flag to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reading a local variable, check if its flag is 1</a:t>
            </a:r>
            <a:endParaRPr lang="en-US" sz="2800" dirty="0"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200419" y="3435695"/>
            <a:ext cx="2269066" cy="2921087"/>
            <a:chOff x="6467731" y="3198608"/>
            <a:chExt cx="2269066" cy="2921087"/>
          </a:xfrm>
        </p:grpSpPr>
        <p:sp>
          <p:nvSpPr>
            <p:cNvPr id="17" name="Rectangle 16"/>
            <p:cNvSpPr/>
            <p:nvPr/>
          </p:nvSpPr>
          <p:spPr>
            <a:xfrm>
              <a:off x="6467731" y="3198608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67731" y="3782808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flag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467731" y="43670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467731" y="49512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flag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67731" y="55354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11114" y="3095789"/>
            <a:ext cx="63973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prologue: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$s0, 0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$s0, local_1_flag_offset($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$s0, 0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$s0,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local_2_flag_offset($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7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Solution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Initialize each variable flag to zero on function entry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When writing to a local variable, set its flag to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reading a local variable, check if its flag is 1</a:t>
            </a:r>
            <a:endParaRPr lang="en-US" sz="2800" dirty="0"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200419" y="3435695"/>
            <a:ext cx="2269066" cy="2921087"/>
            <a:chOff x="6467731" y="3198608"/>
            <a:chExt cx="2269066" cy="2921087"/>
          </a:xfrm>
        </p:grpSpPr>
        <p:sp>
          <p:nvSpPr>
            <p:cNvPr id="17" name="Rectangle 16"/>
            <p:cNvSpPr/>
            <p:nvPr/>
          </p:nvSpPr>
          <p:spPr>
            <a:xfrm>
              <a:off x="6467731" y="3198608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67731" y="3782808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flag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467731" y="43670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467731" y="49512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flag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67731" y="55354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170363" y="4849795"/>
            <a:ext cx="50105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$t0,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x_offset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$s0, 1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$s0,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x_flag_offset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170363" y="3521734"/>
            <a:ext cx="2407310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02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All the variable names start with </a:t>
            </a:r>
            <a:r>
              <a:rPr lang="en-US" sz="2800" i="1" dirty="0" smtClean="0">
                <a:latin typeface="+mj-lt"/>
              </a:rPr>
              <a:t>x</a:t>
            </a:r>
            <a:r>
              <a:rPr lang="en-US" sz="2800" dirty="0" smtClean="0">
                <a:latin typeface="+mj-lt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495114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342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Solution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Initialize each variable flag to zero on function entry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writing to a local variable, set its flag to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When reading a local variable, check if its flag is 1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200419" y="3435695"/>
            <a:ext cx="2269066" cy="2921087"/>
            <a:chOff x="6467731" y="3198608"/>
            <a:chExt cx="2269066" cy="2921087"/>
          </a:xfrm>
        </p:grpSpPr>
        <p:sp>
          <p:nvSpPr>
            <p:cNvPr id="17" name="Rectangle 16"/>
            <p:cNvSpPr/>
            <p:nvPr/>
          </p:nvSpPr>
          <p:spPr>
            <a:xfrm>
              <a:off x="6467731" y="3198608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67731" y="3782808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flag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467731" y="43670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467731" y="49512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flag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67731" y="55354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170363" y="4849795"/>
            <a:ext cx="50105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$s0,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x_flag_offset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$s0, 0, abort</a:t>
            </a: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$t0,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x_offset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170363" y="3521734"/>
            <a:ext cx="2407310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28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Apply the register allocation algorithm with 3 registers (R1,R2,R3)</a:t>
            </a:r>
          </a:p>
          <a:p>
            <a:r>
              <a:rPr lang="en-US" sz="2800" dirty="0" smtClean="0">
                <a:latin typeface="+mj-lt"/>
              </a:rPr>
              <a:t>R1 can’t hold a result of a multiplication operation.</a:t>
            </a:r>
            <a:endParaRPr lang="en-US" sz="2800" dirty="0" smtClean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2371" y="2877922"/>
            <a:ext cx="2655188" cy="2487180"/>
          </a:xfrm>
          <a:prstGeom prst="roundRect">
            <a:avLst>
              <a:gd name="adj" fmla="val 991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2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t2 * 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t3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t1 + t0</a:t>
            </a:r>
          </a:p>
          <a:p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56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/>
          <p:cNvSpPr/>
          <p:nvPr/>
        </p:nvSpPr>
        <p:spPr>
          <a:xfrm>
            <a:off x="4698885" y="351586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t1, t0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698885" y="22006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263946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306498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920759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2481957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3346279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132969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7684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1610994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2049796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14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13161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4698885" y="351586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t1, t0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698885" y="22006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263946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306498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920759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2481957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3346279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132969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7684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1610994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2049796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132815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001074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33399" y="774934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774934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3602939" y="4805265"/>
            <a:ext cx="4754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+mj-lt"/>
              </a:rPr>
              <a:t>initialization</a:t>
            </a:r>
            <a:endParaRPr lang="en-US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3195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13161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t0,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4698885" y="351586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t1, t0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698885" y="22006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263946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306498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920759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2481957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3346279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132969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7684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1610994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2049796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132815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33399" y="774934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774934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3602939" y="4805265"/>
            <a:ext cx="4754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+mj-lt"/>
              </a:rPr>
              <a:t>first iteration</a:t>
            </a:r>
            <a:endParaRPr lang="en-US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7213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13161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t1, t3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t0,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4698885" y="351586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t1, t0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698885" y="22006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263946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306498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920759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2481957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3346279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132969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7684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1610994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2049796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132815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33399" y="774934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774934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3602939" y="4805265"/>
            <a:ext cx="4754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+mj-lt"/>
              </a:rPr>
              <a:t>first iteration</a:t>
            </a:r>
            <a:endParaRPr lang="en-US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30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13161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t1, 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t1, t3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t0,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4698885" y="351586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t1, t0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698885" y="22006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263946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306498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920759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2481957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3346279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132969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7684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1610994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2049796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132815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t1, t3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33399" y="774934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774934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3602939" y="4805265"/>
            <a:ext cx="4754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+mj-lt"/>
              </a:rPr>
              <a:t>first iteration</a:t>
            </a:r>
            <a:endParaRPr lang="en-US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6276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13161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t1, 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t1, t3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t0,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4698885" y="351586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t1, t0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698885" y="22006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263946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306498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920759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2481957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3346279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132969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7684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1610994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2049796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132815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t1, 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t1, t3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33399" y="774934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774934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3602939" y="4805265"/>
            <a:ext cx="4754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+mj-lt"/>
              </a:rPr>
              <a:t>first iteration</a:t>
            </a:r>
            <a:endParaRPr lang="en-US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6122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13161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649858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t0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t1, 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t1, t3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t0,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4698885" y="351586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t1, t0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698885" y="22006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263946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306498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920759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2481957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3346279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132969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7684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1610994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2049796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132815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t1, 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t1, t3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33399" y="774934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774934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3602939" y="4805265"/>
            <a:ext cx="4754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+mj-lt"/>
              </a:rPr>
              <a:t>first iteration</a:t>
            </a:r>
            <a:endParaRPr lang="en-US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3642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13161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t0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t1, 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t1, t3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t0,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4698885" y="351586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t1, t0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698885" y="22006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263946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306498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920759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2481957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3346279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132969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7684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1610994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2049796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132815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t1, 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t1, t3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33399" y="774934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774934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3602939" y="4805265"/>
            <a:ext cx="4754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+mj-lt"/>
              </a:rPr>
              <a:t>first iteration</a:t>
            </a:r>
            <a:endParaRPr lang="en-US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746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program contains a nested loop.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9538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13161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t0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t1, 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t1, t3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t0,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4698885" y="351586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t1, t0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698885" y="22006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263946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306498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920759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2481957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3346279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132969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7684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1610994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2049796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132815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t1, 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t1, t3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33399" y="774934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774934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3602939" y="4805265"/>
            <a:ext cx="4754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+mj-lt"/>
              </a:rPr>
              <a:t>second iteration…</a:t>
            </a:r>
            <a:endParaRPr lang="en-US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9644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t2,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t3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5344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t2,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t3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0690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t2,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t3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278288" y="3820313"/>
            <a:ext cx="2655188" cy="2487180"/>
          </a:xfrm>
          <a:prstGeom prst="roundRect">
            <a:avLst>
              <a:gd name="adj" fmla="val 991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2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t2 * 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t3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t1 + t0</a:t>
            </a:r>
          </a:p>
          <a:p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310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t2,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t3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278288" y="3820313"/>
            <a:ext cx="2655188" cy="2487180"/>
          </a:xfrm>
          <a:prstGeom prst="roundRect">
            <a:avLst>
              <a:gd name="adj" fmla="val 991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2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t2 * 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t3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t1 + t0</a:t>
            </a:r>
          </a:p>
          <a:p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2" name="Straight Connector 31"/>
          <p:cNvCxnSpPr>
            <a:stCxn id="28" idx="0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73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7732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t3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8371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t0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t3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6916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t0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t1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t3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5079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t0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t1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t2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t3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5592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program contains a nested loop.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6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t0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t1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t3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3083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t0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t1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t3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504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t0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t3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40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t0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t3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8724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t3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482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t3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4449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4645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955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20671</TotalTime>
  <Words>3199</Words>
  <Application>Microsoft Office PowerPoint</Application>
  <PresentationFormat>Widescreen</PresentationFormat>
  <Paragraphs>1258</Paragraphs>
  <Slides>97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103" baseType="lpstr">
      <vt:lpstr>Arial</vt:lpstr>
      <vt:lpstr>Calibri</vt:lpstr>
      <vt:lpstr>Calibri Light</vt:lpstr>
      <vt:lpstr>Cambria Math</vt:lpstr>
      <vt:lpstr>Courier New</vt:lpstr>
      <vt:lpstr>Retrospect</vt:lpstr>
      <vt:lpstr>Exam 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862</cp:revision>
  <dcterms:created xsi:type="dcterms:W3CDTF">2019-10-24T09:01:20Z</dcterms:created>
  <dcterms:modified xsi:type="dcterms:W3CDTF">2022-01-08T20:25:29Z</dcterms:modified>
</cp:coreProperties>
</file>