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3"/>
  </p:notesMasterIdLst>
  <p:sldIdLst>
    <p:sldId id="417" r:id="rId2"/>
    <p:sldId id="575" r:id="rId3"/>
    <p:sldId id="674" r:id="rId4"/>
    <p:sldId id="681" r:id="rId5"/>
    <p:sldId id="673" r:id="rId6"/>
    <p:sldId id="578" r:id="rId7"/>
    <p:sldId id="580" r:id="rId8"/>
    <p:sldId id="682" r:id="rId9"/>
    <p:sldId id="683" r:id="rId10"/>
    <p:sldId id="684" r:id="rId11"/>
    <p:sldId id="685" r:id="rId12"/>
    <p:sldId id="686" r:id="rId13"/>
    <p:sldId id="576" r:id="rId14"/>
    <p:sldId id="676" r:id="rId15"/>
    <p:sldId id="598" r:id="rId16"/>
    <p:sldId id="670" r:id="rId17"/>
    <p:sldId id="581" r:id="rId18"/>
    <p:sldId id="583" r:id="rId19"/>
    <p:sldId id="585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615" r:id="rId32"/>
    <p:sldId id="617" r:id="rId33"/>
    <p:sldId id="601" r:id="rId34"/>
    <p:sldId id="614" r:id="rId35"/>
    <p:sldId id="600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609" r:id="rId44"/>
    <p:sldId id="610" r:id="rId45"/>
    <p:sldId id="611" r:id="rId46"/>
    <p:sldId id="612" r:id="rId47"/>
    <p:sldId id="613" r:id="rId48"/>
    <p:sldId id="616" r:id="rId49"/>
    <p:sldId id="687" r:id="rId50"/>
    <p:sldId id="677" r:id="rId51"/>
    <p:sldId id="620" r:id="rId52"/>
    <p:sldId id="621" r:id="rId53"/>
    <p:sldId id="622" r:id="rId54"/>
    <p:sldId id="623" r:id="rId55"/>
    <p:sldId id="624" r:id="rId56"/>
    <p:sldId id="625" r:id="rId57"/>
    <p:sldId id="626" r:id="rId58"/>
    <p:sldId id="627" r:id="rId59"/>
    <p:sldId id="628" r:id="rId60"/>
    <p:sldId id="629" r:id="rId61"/>
    <p:sldId id="630" r:id="rId62"/>
    <p:sldId id="688" r:id="rId63"/>
    <p:sldId id="577" r:id="rId64"/>
    <p:sldId id="675" r:id="rId65"/>
    <p:sldId id="632" r:id="rId66"/>
    <p:sldId id="633" r:id="rId67"/>
    <p:sldId id="636" r:id="rId68"/>
    <p:sldId id="637" r:id="rId69"/>
    <p:sldId id="638" r:id="rId70"/>
    <p:sldId id="639" r:id="rId71"/>
    <p:sldId id="641" r:id="rId72"/>
    <p:sldId id="643" r:id="rId73"/>
    <p:sldId id="642" r:id="rId74"/>
    <p:sldId id="644" r:id="rId75"/>
    <p:sldId id="645" r:id="rId76"/>
    <p:sldId id="647" r:id="rId77"/>
    <p:sldId id="648" r:id="rId78"/>
    <p:sldId id="680" r:id="rId79"/>
    <p:sldId id="649" r:id="rId80"/>
    <p:sldId id="650" r:id="rId81"/>
    <p:sldId id="651" r:id="rId82"/>
    <p:sldId id="652" r:id="rId83"/>
    <p:sldId id="653" r:id="rId84"/>
    <p:sldId id="654" r:id="rId85"/>
    <p:sldId id="655" r:id="rId86"/>
    <p:sldId id="656" r:id="rId87"/>
    <p:sldId id="657" r:id="rId88"/>
    <p:sldId id="658" r:id="rId89"/>
    <p:sldId id="659" r:id="rId90"/>
    <p:sldId id="660" r:id="rId91"/>
    <p:sldId id="661" r:id="rId92"/>
    <p:sldId id="662" r:id="rId93"/>
    <p:sldId id="663" r:id="rId94"/>
    <p:sldId id="664" r:id="rId95"/>
    <p:sldId id="665" r:id="rId96"/>
    <p:sldId id="666" r:id="rId97"/>
    <p:sldId id="667" r:id="rId98"/>
    <p:sldId id="689" r:id="rId99"/>
    <p:sldId id="668" r:id="rId100"/>
    <p:sldId id="669" r:id="rId101"/>
    <p:sldId id="69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t8,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t10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t10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-48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-48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33457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Determine live variables at each program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live</a:t>
                </a:r>
                <a:r>
                  <a:rPr lang="en-US" sz="2800" dirty="0" smtClean="0">
                    <a:latin typeface="+mj-lt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read before it’s overwritten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blipFill>
                <a:blip r:embed="rId2"/>
                <a:stretch>
                  <a:fillRect l="-106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77560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7560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7560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+ t2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7095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7095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7095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+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1707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7713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4677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live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5142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dead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1: Initialize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and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to empty sets for each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2: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Assuming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j-lt"/>
                  </a:rPr>
                  <a:t> is the instruction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each successor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3: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at least one node was changed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Go to step 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blipFill>
                <a:blip r:embed="rId2"/>
                <a:stretch>
                  <a:fillRect l="-1064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Typically more </a:t>
            </a:r>
            <a:r>
              <a:rPr lang="en-US" sz="2800" dirty="0" smtClean="0">
                <a:latin typeface="+mj-lt"/>
              </a:rPr>
              <a:t>IR variables than CPU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Reduce </a:t>
            </a:r>
            <a:r>
              <a:rPr lang="en-US" sz="2800" dirty="0" smtClean="0">
                <a:latin typeface="+mj-lt"/>
              </a:rPr>
              <a:t>the number of IR </a:t>
            </a:r>
            <a:r>
              <a:rPr lang="en-US" sz="2800" dirty="0" smtClean="0">
                <a:latin typeface="+mj-lt"/>
              </a:rPr>
              <a:t>variables: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Without affecting the </a:t>
            </a:r>
            <a:r>
              <a:rPr lang="en-US" sz="2800" b="1" dirty="0" smtClean="0">
                <a:latin typeface="+mj-lt"/>
              </a:rPr>
              <a:t>behavior of the program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3281" y="341653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281" y="388632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t2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3281" y="4356119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t10</a:t>
            </a:r>
            <a:endParaRPr lang="en-US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3281" y="4825913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t30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3281" y="5295707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t100</a:t>
            </a:r>
            <a:endParaRPr lang="en-US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8758" y="341653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t0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8758" y="388632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t1</a:t>
            </a:r>
            <a:endParaRPr lang="en-US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8758" y="4356119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t2</a:t>
            </a:r>
            <a:endParaRPr lang="en-US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1" y="576550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…</a:t>
            </a:r>
            <a:endParaRPr 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3281" y="623529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t200</a:t>
            </a:r>
            <a:endParaRPr lang="en-US" b="1" dirty="0">
              <a:latin typeface="+mj-lt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1604357" y="8312"/>
            <a:ext cx="16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3"/>
            <a:endCxn id="11" idx="1"/>
          </p:cNvCxnSpPr>
          <p:nvPr/>
        </p:nvCxnSpPr>
        <p:spPr>
          <a:xfrm>
            <a:off x="4139739" y="3601197"/>
            <a:ext cx="2189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2" idx="1"/>
          </p:cNvCxnSpPr>
          <p:nvPr/>
        </p:nvCxnSpPr>
        <p:spPr>
          <a:xfrm>
            <a:off x="4139739" y="4070991"/>
            <a:ext cx="2189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</p:cNvCxnSpPr>
          <p:nvPr/>
        </p:nvCxnSpPr>
        <p:spPr>
          <a:xfrm flipV="1">
            <a:off x="4139739" y="4171453"/>
            <a:ext cx="2189019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3" idx="1"/>
          </p:cNvCxnSpPr>
          <p:nvPr/>
        </p:nvCxnSpPr>
        <p:spPr>
          <a:xfrm flipV="1">
            <a:off x="4139739" y="4540785"/>
            <a:ext cx="2189019" cy="46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</p:cNvCxnSpPr>
          <p:nvPr/>
        </p:nvCxnSpPr>
        <p:spPr>
          <a:xfrm flipV="1">
            <a:off x="4139739" y="3701660"/>
            <a:ext cx="2189019" cy="271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</p:cNvCxnSpPr>
          <p:nvPr/>
        </p:nvCxnSpPr>
        <p:spPr>
          <a:xfrm flipV="1">
            <a:off x="4139739" y="4641246"/>
            <a:ext cx="2189019" cy="83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>
            <a:off x="2967646" y="3416531"/>
            <a:ext cx="423949" cy="3188096"/>
          </a:xfrm>
          <a:prstGeom prst="leftBrace">
            <a:avLst>
              <a:gd name="adj1" fmla="val 632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0800000">
            <a:off x="6941125" y="3416531"/>
            <a:ext cx="314497" cy="1308920"/>
          </a:xfrm>
          <a:prstGeom prst="leftBrace">
            <a:avLst>
              <a:gd name="adj1" fmla="val 632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55622" y="3601197"/>
            <a:ext cx="157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CPU registers</a:t>
            </a:r>
            <a:endParaRPr lang="en-US" sz="28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34873" y="4526266"/>
            <a:ext cx="157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IR variables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75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16738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21403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an instruction and its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branch is conditional, connect to it’s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0677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variable (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 appear </a:t>
            </a:r>
            <a:r>
              <a:rPr lang="en-US" sz="2800" dirty="0">
                <a:latin typeface="+mj-lt"/>
              </a:rPr>
              <a:t>together in one of the liveness </a:t>
            </a:r>
            <a:r>
              <a:rPr lang="en-US" sz="2800" dirty="0" smtClean="0">
                <a:latin typeface="+mj-lt"/>
              </a:rPr>
              <a:t>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749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3334588" cy="2016269"/>
          </a:xfrm>
          <a:prstGeom prst="roundRect">
            <a:avLst>
              <a:gd name="adj" fmla="val 51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* (y – z)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7166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60891" y="3743852"/>
            <a:ext cx="1611086" cy="172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Compute a </a:t>
            </a:r>
            <a:r>
              <a:rPr lang="en-US" sz="2800" b="1" i="1" dirty="0" smtClean="0">
                <a:solidFill>
                  <a:srgbClr val="C00000"/>
                </a:solidFill>
                <a:latin typeface="+mj-lt"/>
              </a:rPr>
              <a:t>k-coloring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825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Graph coloring is hard (NP-complete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a heuristic…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Chaitin’s</a:t>
            </a:r>
            <a:r>
              <a:rPr lang="en-US" sz="2800" dirty="0" smtClean="0">
                <a:latin typeface="+mj-lt"/>
              </a:rPr>
              <a:t> Algorithm for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(simplified):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there is a node with less than k neighbors: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Remove it and it’s edges from the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Push it on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entire graph was removed, then it’s k-colorable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 stack is not empty: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Pop a node from the stack and assign it 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0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15904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16178</TotalTime>
  <Words>7231</Words>
  <Application>Microsoft Office PowerPoint</Application>
  <PresentationFormat>Widescreen</PresentationFormat>
  <Paragraphs>2587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1250</cp:revision>
  <dcterms:created xsi:type="dcterms:W3CDTF">2019-10-24T09:01:20Z</dcterms:created>
  <dcterms:modified xsi:type="dcterms:W3CDTF">2021-12-29T17:50:16Z</dcterms:modified>
</cp:coreProperties>
</file>