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69"/>
  </p:notesMasterIdLst>
  <p:sldIdLst>
    <p:sldId id="417" r:id="rId2"/>
    <p:sldId id="524" r:id="rId3"/>
    <p:sldId id="721" r:id="rId4"/>
    <p:sldId id="725" r:id="rId5"/>
    <p:sldId id="574" r:id="rId6"/>
    <p:sldId id="722" r:id="rId7"/>
    <p:sldId id="575" r:id="rId8"/>
    <p:sldId id="732" r:id="rId9"/>
    <p:sldId id="736" r:id="rId10"/>
    <p:sldId id="733" r:id="rId11"/>
    <p:sldId id="737" r:id="rId12"/>
    <p:sldId id="734" r:id="rId13"/>
    <p:sldId id="738" r:id="rId14"/>
    <p:sldId id="735" r:id="rId15"/>
    <p:sldId id="739" r:id="rId16"/>
    <p:sldId id="579" r:id="rId17"/>
    <p:sldId id="724" r:id="rId18"/>
    <p:sldId id="742" r:id="rId19"/>
    <p:sldId id="743" r:id="rId20"/>
    <p:sldId id="744" r:id="rId21"/>
    <p:sldId id="745" r:id="rId22"/>
    <p:sldId id="746" r:id="rId23"/>
    <p:sldId id="751" r:id="rId24"/>
    <p:sldId id="750" r:id="rId25"/>
    <p:sldId id="747" r:id="rId26"/>
    <p:sldId id="748" r:id="rId27"/>
    <p:sldId id="749" r:id="rId28"/>
    <p:sldId id="754" r:id="rId29"/>
    <p:sldId id="755" r:id="rId30"/>
    <p:sldId id="756" r:id="rId31"/>
    <p:sldId id="757" r:id="rId32"/>
    <p:sldId id="758" r:id="rId33"/>
    <p:sldId id="759" r:id="rId34"/>
    <p:sldId id="765" r:id="rId35"/>
    <p:sldId id="760" r:id="rId36"/>
    <p:sldId id="761" r:id="rId37"/>
    <p:sldId id="762" r:id="rId38"/>
    <p:sldId id="763" r:id="rId39"/>
    <p:sldId id="666" r:id="rId40"/>
    <p:sldId id="551" r:id="rId41"/>
    <p:sldId id="767" r:id="rId42"/>
    <p:sldId id="581" r:id="rId43"/>
    <p:sldId id="768" r:id="rId44"/>
    <p:sldId id="582" r:id="rId45"/>
    <p:sldId id="769" r:id="rId46"/>
    <p:sldId id="583" r:id="rId47"/>
    <p:sldId id="770" r:id="rId48"/>
    <p:sldId id="584" r:id="rId49"/>
    <p:sldId id="771" r:id="rId50"/>
    <p:sldId id="604" r:id="rId51"/>
    <p:sldId id="772" r:id="rId52"/>
    <p:sldId id="605" r:id="rId53"/>
    <p:sldId id="773" r:id="rId54"/>
    <p:sldId id="606" r:id="rId55"/>
    <p:sldId id="774" r:id="rId56"/>
    <p:sldId id="588" r:id="rId57"/>
    <p:sldId id="775" r:id="rId58"/>
    <p:sldId id="589" r:id="rId59"/>
    <p:sldId id="776" r:id="rId60"/>
    <p:sldId id="590" r:id="rId61"/>
    <p:sldId id="777" r:id="rId62"/>
    <p:sldId id="591" r:id="rId63"/>
    <p:sldId id="778" r:id="rId64"/>
    <p:sldId id="592" r:id="rId65"/>
    <p:sldId id="779" r:id="rId66"/>
    <p:sldId id="593" r:id="rId67"/>
    <p:sldId id="780" r:id="rId68"/>
    <p:sldId id="594" r:id="rId69"/>
    <p:sldId id="781" r:id="rId70"/>
    <p:sldId id="595" r:id="rId71"/>
    <p:sldId id="782" r:id="rId72"/>
    <p:sldId id="596" r:id="rId73"/>
    <p:sldId id="783" r:id="rId74"/>
    <p:sldId id="597" r:id="rId75"/>
    <p:sldId id="784" r:id="rId76"/>
    <p:sldId id="598" r:id="rId77"/>
    <p:sldId id="785" r:id="rId78"/>
    <p:sldId id="599" r:id="rId79"/>
    <p:sldId id="786" r:id="rId80"/>
    <p:sldId id="600" r:id="rId81"/>
    <p:sldId id="787" r:id="rId82"/>
    <p:sldId id="609" r:id="rId83"/>
    <p:sldId id="788" r:id="rId84"/>
    <p:sldId id="611" r:id="rId85"/>
    <p:sldId id="789" r:id="rId86"/>
    <p:sldId id="612" r:id="rId87"/>
    <p:sldId id="790" r:id="rId88"/>
    <p:sldId id="613" r:id="rId89"/>
    <p:sldId id="791" r:id="rId90"/>
    <p:sldId id="633" r:id="rId91"/>
    <p:sldId id="792" r:id="rId92"/>
    <p:sldId id="665" r:id="rId93"/>
    <p:sldId id="793" r:id="rId94"/>
    <p:sldId id="635" r:id="rId95"/>
    <p:sldId id="794" r:id="rId96"/>
    <p:sldId id="636" r:id="rId97"/>
    <p:sldId id="795" r:id="rId98"/>
    <p:sldId id="637" r:id="rId99"/>
    <p:sldId id="796" r:id="rId100"/>
    <p:sldId id="638" r:id="rId101"/>
    <p:sldId id="797" r:id="rId102"/>
    <p:sldId id="663" r:id="rId103"/>
    <p:sldId id="798" r:id="rId104"/>
    <p:sldId id="639" r:id="rId105"/>
    <p:sldId id="799" r:id="rId106"/>
    <p:sldId id="640" r:id="rId107"/>
    <p:sldId id="800" r:id="rId108"/>
    <p:sldId id="641" r:id="rId109"/>
    <p:sldId id="801" r:id="rId110"/>
    <p:sldId id="643" r:id="rId111"/>
    <p:sldId id="802" r:id="rId112"/>
    <p:sldId id="644" r:id="rId113"/>
    <p:sldId id="803" r:id="rId114"/>
    <p:sldId id="645" r:id="rId115"/>
    <p:sldId id="804" r:id="rId116"/>
    <p:sldId id="646" r:id="rId117"/>
    <p:sldId id="805" r:id="rId118"/>
    <p:sldId id="647" r:id="rId119"/>
    <p:sldId id="806" r:id="rId120"/>
    <p:sldId id="648" r:id="rId121"/>
    <p:sldId id="807" r:id="rId122"/>
    <p:sldId id="650" r:id="rId123"/>
    <p:sldId id="808" r:id="rId124"/>
    <p:sldId id="652" r:id="rId125"/>
    <p:sldId id="809" r:id="rId126"/>
    <p:sldId id="657" r:id="rId127"/>
    <p:sldId id="810" r:id="rId128"/>
    <p:sldId id="658" r:id="rId129"/>
    <p:sldId id="811" r:id="rId130"/>
    <p:sldId id="659" r:id="rId131"/>
    <p:sldId id="812" r:id="rId132"/>
    <p:sldId id="661" r:id="rId133"/>
    <p:sldId id="813" r:id="rId134"/>
    <p:sldId id="667" r:id="rId135"/>
    <p:sldId id="669" r:id="rId136"/>
    <p:sldId id="668" r:id="rId137"/>
    <p:sldId id="766" r:id="rId138"/>
    <p:sldId id="670" r:id="rId139"/>
    <p:sldId id="671" r:id="rId140"/>
    <p:sldId id="703" r:id="rId141"/>
    <p:sldId id="704" r:id="rId142"/>
    <p:sldId id="705" r:id="rId143"/>
    <p:sldId id="706" r:id="rId144"/>
    <p:sldId id="712" r:id="rId145"/>
    <p:sldId id="707" r:id="rId146"/>
    <p:sldId id="708" r:id="rId147"/>
    <p:sldId id="709" r:id="rId148"/>
    <p:sldId id="710" r:id="rId149"/>
    <p:sldId id="713" r:id="rId150"/>
    <p:sldId id="711" r:id="rId151"/>
    <p:sldId id="686" r:id="rId152"/>
    <p:sldId id="687" r:id="rId153"/>
    <p:sldId id="688" r:id="rId154"/>
    <p:sldId id="689" r:id="rId155"/>
    <p:sldId id="699" r:id="rId156"/>
    <p:sldId id="702" r:id="rId157"/>
    <p:sldId id="674" r:id="rId158"/>
    <p:sldId id="691" r:id="rId159"/>
    <p:sldId id="714" r:id="rId160"/>
    <p:sldId id="715" r:id="rId161"/>
    <p:sldId id="716" r:id="rId162"/>
    <p:sldId id="695" r:id="rId163"/>
    <p:sldId id="696" r:id="rId164"/>
    <p:sldId id="717" r:id="rId165"/>
    <p:sldId id="718" r:id="rId166"/>
    <p:sldId id="719" r:id="rId167"/>
    <p:sldId id="720" r:id="rId1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83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9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0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0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8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5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0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6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2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7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3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61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76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87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9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09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84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84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25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921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10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93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5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947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10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66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288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93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47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93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61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00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85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62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7028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67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98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25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36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63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018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430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7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49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217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9542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0991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612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34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32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881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624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return </a:t>
            </a:r>
            <a:r>
              <a:rPr lang="en-US" sz="2800" b="1" dirty="0" smtClean="0">
                <a:latin typeface="+mj-lt"/>
              </a:rPr>
              <a:t>first</a:t>
            </a:r>
            <a:r>
              <a:rPr lang="en-US" sz="2800" dirty="0" smtClean="0">
                <a:latin typeface="+mj-lt"/>
              </a:rPr>
              <a:t> match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0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0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9728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760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1"/>
            <a:ext cx="4097028" cy="289798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8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1"/>
            <a:ext cx="4097028" cy="289798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4925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71138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</a:t>
            </a:r>
            <a:r>
              <a:rPr lang="en-US" sz="2800" dirty="0">
                <a:latin typeface="+mj-lt"/>
              </a:rPr>
              <a:t>return </a:t>
            </a:r>
            <a:r>
              <a:rPr lang="en-US" sz="2800" b="1" dirty="0">
                <a:latin typeface="+mj-lt"/>
              </a:rPr>
              <a:t>first</a:t>
            </a:r>
            <a:r>
              <a:rPr lang="en-US" sz="2800" dirty="0">
                <a:latin typeface="+mj-lt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7260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363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1149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3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6077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a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3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a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36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4168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800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53597"/>
              </p:ext>
            </p:extLst>
          </p:nvPr>
        </p:nvGraphicFramePr>
        <p:xfrm>
          <a:off x="7977967" y="436672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>
            <a:stCxn id="23" idx="0"/>
            <a:endCxn id="11" idx="0"/>
          </p:cNvCxnSpPr>
          <p:nvPr/>
        </p:nvCxnSpPr>
        <p:spPr>
          <a:xfrm rot="5400000" flipH="1" flipV="1">
            <a:off x="7593332" y="2647778"/>
            <a:ext cx="6350" cy="3444237"/>
          </a:xfrm>
          <a:prstGeom prst="curvedConnector3">
            <a:avLst>
              <a:gd name="adj1" fmla="val 658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0525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4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API: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 the skeleton it’s called </a:t>
            </a:r>
            <a:r>
              <a:rPr lang="en-US" sz="2800" i="1" dirty="0" err="1" smtClean="0">
                <a:latin typeface="+mj-lt"/>
              </a:rPr>
              <a:t>semantMe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While analyzing the AST, we can extend it with useful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0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10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04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28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369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3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75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38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056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4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58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from 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83040" y="58320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214445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00865" y="483723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169461" y="3557314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9461" y="1961516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69461" y="2724309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33040" y="196151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97431" y="1961516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7231346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231345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231345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8790820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8790819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8790819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33040" y="271808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33040" y="3557314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197431" y="2727920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197431" y="3589271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- 0x04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 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1"/>
          </p:cNvCxnSpPr>
          <p:nvPr/>
        </p:nvCxnSpPr>
        <p:spPr>
          <a:xfrm>
            <a:off x="8410831" y="1726703"/>
            <a:ext cx="540668" cy="19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36217" y="299911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flipH="1">
            <a:off x="7220624" y="1726703"/>
            <a:ext cx="1190207" cy="1272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8410831" y="4627727"/>
            <a:ext cx="366286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7256053" y="4627727"/>
            <a:ext cx="401845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01960" y="409765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3" idx="4"/>
            <a:endCxn id="18" idx="7"/>
          </p:cNvCxnSpPr>
          <p:nvPr/>
        </p:nvCxnSpPr>
        <p:spPr>
          <a:xfrm flipH="1">
            <a:off x="6864499" y="3621387"/>
            <a:ext cx="356125" cy="48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7" idx="0"/>
          </p:cNvCxnSpPr>
          <p:nvPr/>
        </p:nvCxnSpPr>
        <p:spPr>
          <a:xfrm>
            <a:off x="7220624" y="3621387"/>
            <a:ext cx="813741" cy="476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23648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4712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6341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>
            <a:off x="11207334" y="4119988"/>
            <a:ext cx="342209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51331" y="4119988"/>
            <a:ext cx="303070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98463" y="358991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7188" y="347135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9766059" y="3339934"/>
            <a:ext cx="434689" cy="25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00748" y="3339934"/>
            <a:ext cx="630120" cy="2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18926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17138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0330" y="183035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4"/>
            <a:endCxn id="27" idx="1"/>
          </p:cNvCxnSpPr>
          <p:nvPr/>
        </p:nvCxnSpPr>
        <p:spPr>
          <a:xfrm>
            <a:off x="9364737" y="2452625"/>
            <a:ext cx="422773" cy="356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 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1"/>
          </p:cNvCxnSpPr>
          <p:nvPr/>
        </p:nvCxnSpPr>
        <p:spPr>
          <a:xfrm>
            <a:off x="8410831" y="1726703"/>
            <a:ext cx="540668" cy="19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36217" y="299911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flipH="1">
            <a:off x="7220624" y="1726703"/>
            <a:ext cx="1190207" cy="1272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8410831" y="4627727"/>
            <a:ext cx="366286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7256053" y="4627727"/>
            <a:ext cx="401845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01960" y="409765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3" idx="4"/>
            <a:endCxn id="18" idx="7"/>
          </p:cNvCxnSpPr>
          <p:nvPr/>
        </p:nvCxnSpPr>
        <p:spPr>
          <a:xfrm flipH="1">
            <a:off x="6864499" y="3621387"/>
            <a:ext cx="356125" cy="48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7" idx="0"/>
          </p:cNvCxnSpPr>
          <p:nvPr/>
        </p:nvCxnSpPr>
        <p:spPr>
          <a:xfrm>
            <a:off x="7220624" y="3621387"/>
            <a:ext cx="813741" cy="476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23648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4712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1638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58174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78743" y="482986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6341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>
            <a:off x="11207334" y="4119988"/>
            <a:ext cx="342209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51331" y="4119988"/>
            <a:ext cx="303070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98463" y="358991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7188" y="347135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9766059" y="3339934"/>
            <a:ext cx="434689" cy="25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00748" y="3339934"/>
            <a:ext cx="630120" cy="2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18926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17138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25112" y="5614357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27951" y="428288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0330" y="183035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4"/>
            <a:endCxn id="27" idx="1"/>
          </p:cNvCxnSpPr>
          <p:nvPr/>
        </p:nvCxnSpPr>
        <p:spPr>
          <a:xfrm>
            <a:off x="9364737" y="2452625"/>
            <a:ext cx="422773" cy="356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03374" y="5097764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738947" y="4958483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6413861" y="4372403"/>
            <a:ext cx="975369" cy="586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37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 Construction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visiting a new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leaving a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Exit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20452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1833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</a:t>
            </a:r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5312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27758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16511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4912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60053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4257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76122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Perform various checks: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</a:t>
            </a:r>
            <a:r>
              <a:rPr lang="en-US" sz="2800" dirty="0" smtClean="0">
                <a:latin typeface="+mj-lt"/>
              </a:rPr>
              <a:t>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4851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9" idx="4"/>
            <a:endCxn id="20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21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19" idx="3"/>
            <a:endCxn id="26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9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268426" y="98415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0908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4" idx="4"/>
            <a:endCxn id="26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29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3"/>
            <a:endCxn id="33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4"/>
            <a:endCxn id="24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268426" y="130637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6807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20334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22" idx="4"/>
            <a:endCxn id="38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49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920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3787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0" idx="4"/>
            <a:endCxn id="5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2" idx="4"/>
            <a:endCxn id="56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6" idx="4"/>
            <a:endCxn id="5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60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1796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24" idx="4"/>
            <a:endCxn id="12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14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24" idx="4"/>
            <a:endCxn id="17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22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68426" y="1985649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041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0" idx="4"/>
            <a:endCxn id="4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4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52" idx="4"/>
            <a:endCxn id="44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2" idx="4"/>
            <a:endCxn id="45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2" idx="4"/>
            <a:endCxn id="48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4"/>
            <a:endCxn id="51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5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0" cy="3939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Goals: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correctness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type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Performed using: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pPr/>
                <a:r>
                  <a:rPr lang="en-US" sz="2800" dirty="0" smtClean="0"/>
                  <a:t>	… 	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dirty="0">
                    <a:latin typeface="+mj-lt"/>
                  </a:rPr>
                  <a:t>	</a:t>
                </a:r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blipFill>
                <a:blip r:embed="rId2"/>
                <a:stretch>
                  <a:fillRect l="-1636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557893" y="1682973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9" idx="0"/>
          </p:cNvCxnSpPr>
          <p:nvPr/>
        </p:nvCxnSpPr>
        <p:spPr>
          <a:xfrm flipH="1">
            <a:off x="8702019" y="2150301"/>
            <a:ext cx="950148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10" idx="0"/>
          </p:cNvCxnSpPr>
          <p:nvPr/>
        </p:nvCxnSpPr>
        <p:spPr>
          <a:xfrm>
            <a:off x="10107360" y="2150301"/>
            <a:ext cx="1072501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380148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57990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45666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6" idx="4"/>
            <a:endCxn id="11" idx="0"/>
          </p:cNvCxnSpPr>
          <p:nvPr/>
        </p:nvCxnSpPr>
        <p:spPr>
          <a:xfrm flipH="1">
            <a:off x="9667537" y="2230482"/>
            <a:ext cx="212227" cy="472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64222" y="259388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0105" y="5445177"/>
            <a:ext cx="312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n</a:t>
            </a:r>
            <a:r>
              <a:rPr lang="en-US" sz="3600" b="1" dirty="0" smtClean="0">
                <a:latin typeface="+mj-lt"/>
              </a:rPr>
              <a:t>ode specific</a:t>
            </a:r>
            <a:endParaRPr lang="en-US" sz="3600" b="1" dirty="0">
              <a:latin typeface="+mj-lt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4907206" y="3340566"/>
            <a:ext cx="287382" cy="3744841"/>
          </a:xfrm>
          <a:prstGeom prst="leftBrace">
            <a:avLst>
              <a:gd name="adj1" fmla="val 3325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10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Perform computations over tree-like data structures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node</a:t>
                </a:r>
                <a:endParaRPr lang="en-US" sz="28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US" sz="2800" dirty="0" smtClean="0"/>
              </a:p>
              <a:p>
                <a:pPr/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/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/>
                <a:r>
                  <a:rPr lang="en-US" sz="28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 smtClean="0"/>
              </a:p>
              <a:p>
                <a:pPr/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blipFill>
                <a:blip r:embed="rId2"/>
                <a:stretch>
                  <a:fillRect l="-1636" t="-1536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131471" y="206243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19" idx="0"/>
          </p:cNvCxnSpPr>
          <p:nvPr/>
        </p:nvCxnSpPr>
        <p:spPr>
          <a:xfrm flipH="1">
            <a:off x="9726823" y="2529765"/>
            <a:ext cx="498922" cy="37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20" idx="0"/>
          </p:cNvCxnSpPr>
          <p:nvPr/>
        </p:nvCxnSpPr>
        <p:spPr>
          <a:xfrm>
            <a:off x="10680938" y="2529765"/>
            <a:ext cx="498923" cy="37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404952" y="2909205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57990" y="2909204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04952" y="3821759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4"/>
            <a:endCxn id="21" idx="0"/>
          </p:cNvCxnSpPr>
          <p:nvPr/>
        </p:nvCxnSpPr>
        <p:spPr>
          <a:xfrm>
            <a:off x="9726823" y="3456714"/>
            <a:ext cx="0" cy="36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40" idx="0"/>
          </p:cNvCxnSpPr>
          <p:nvPr/>
        </p:nvCxnSpPr>
        <p:spPr>
          <a:xfrm>
            <a:off x="11179861" y="3456713"/>
            <a:ext cx="0" cy="36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857990" y="382175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6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30590"/>
              </p:ext>
            </p:extLst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0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5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60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95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4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8489" y="2200252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5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</a:t>
            </a:r>
            <a:r>
              <a:rPr lang="en-US" sz="4800" dirty="0" smtClean="0">
                <a:latin typeface="+mj-lt"/>
              </a:rPr>
              <a:t>Pattern: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Printing the AST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𝑐h𝑖𝑙𝑑𝑟𝑒𝑛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blipFill>
                <a:blip r:embed="rId2"/>
                <a:stretch>
                  <a:fillRect l="-1636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722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900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contains information about identifiers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(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string,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Kind (variable, function, method, …)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66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3233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8501"/>
              </p:ext>
            </p:extLst>
          </p:nvPr>
        </p:nvGraphicFramePr>
        <p:xfrm>
          <a:off x="1124328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void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msg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6"/>
              </p:ext>
            </p:extLst>
          </p:nvPr>
        </p:nvGraphicFramePr>
        <p:xfrm>
          <a:off x="4533730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09929"/>
              </p:ext>
            </p:extLst>
          </p:nvPr>
        </p:nvGraphicFramePr>
        <p:xfrm>
          <a:off x="8683368" y="335552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result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1701715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2" idx="0"/>
            <a:endCxn id="24" idx="0"/>
          </p:cNvCxnSpPr>
          <p:nvPr/>
        </p:nvCxnSpPr>
        <p:spPr>
          <a:xfrm rot="5400000" flipH="1" flipV="1">
            <a:off x="8977591" y="2366330"/>
            <a:ext cx="57245" cy="2035628"/>
          </a:xfrm>
          <a:prstGeom prst="curvedConnector3">
            <a:avLst>
              <a:gd name="adj1" fmla="val 6514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479408" y="3412766"/>
            <a:ext cx="1017981" cy="769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…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2244329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40419" y="2244328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</a:t>
            </a:r>
            <a:r>
              <a:rPr lang="en-US" sz="2400" b="1" dirty="0" smtClean="0">
                <a:latin typeface="+mj-lt"/>
              </a:rPr>
              <a:t>op of stack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2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64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97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Operations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Insert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Lookup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Enter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Exit</a:t>
            </a:r>
            <a:r>
              <a:rPr lang="en-US" sz="2800" dirty="0" smtClean="0">
                <a:latin typeface="+mj-lt"/>
              </a:rPr>
              <a:t> scope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401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29927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4106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</a:p>
        </p:txBody>
      </p:sp>
    </p:spTree>
    <p:extLst>
      <p:ext uri="{BB962C8B-B14F-4D97-AF65-F5344CB8AC3E}">
        <p14:creationId xmlns:p14="http://schemas.microsoft.com/office/powerpoint/2010/main" val="2196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035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597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92778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arr2_t[];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f(a);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77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92778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arr2_t[];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f(a);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1"/>
            <a:ext cx="492778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arr2_t[];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f(a);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06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1"/>
            <a:ext cx="492778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arr2_t[];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f(a);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2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8399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0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424814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90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424814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424814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0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424814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7674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35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10124</TotalTime>
  <Words>8666</Words>
  <Application>Microsoft Office PowerPoint</Application>
  <PresentationFormat>Widescreen</PresentationFormat>
  <Paragraphs>3915</Paragraphs>
  <Slides>167</Slides>
  <Notes>94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167</vt:i4>
      </vt:variant>
    </vt:vector>
  </HeadingPairs>
  <TitlesOfParts>
    <vt:vector size="173" baseType="lpstr">
      <vt:lpstr>Arial</vt:lpstr>
      <vt:lpstr>Calibri</vt:lpstr>
      <vt:lpstr>Calibri Light</vt:lpstr>
      <vt:lpstr>Cambria Math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934</cp:revision>
  <dcterms:created xsi:type="dcterms:W3CDTF">2019-10-24T09:01:20Z</dcterms:created>
  <dcterms:modified xsi:type="dcterms:W3CDTF">2021-11-17T18:36:27Z</dcterms:modified>
</cp:coreProperties>
</file>