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02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792" r:id="rId87"/>
    <p:sldId id="826" r:id="rId88"/>
    <p:sldId id="828" r:id="rId89"/>
    <p:sldId id="824" r:id="rId90"/>
    <p:sldId id="829" r:id="rId91"/>
    <p:sldId id="830" r:id="rId92"/>
    <p:sldId id="635" r:id="rId93"/>
    <p:sldId id="814" r:id="rId94"/>
    <p:sldId id="794" r:id="rId95"/>
    <p:sldId id="815" r:id="rId96"/>
    <p:sldId id="816" r:id="rId97"/>
    <p:sldId id="817" r:id="rId98"/>
    <p:sldId id="636" r:id="rId99"/>
    <p:sldId id="831" r:id="rId100"/>
    <p:sldId id="795" r:id="rId101"/>
    <p:sldId id="637" r:id="rId102"/>
    <p:sldId id="796" r:id="rId103"/>
    <p:sldId id="638" r:id="rId104"/>
    <p:sldId id="797" r:id="rId105"/>
    <p:sldId id="663" r:id="rId106"/>
    <p:sldId id="839" r:id="rId107"/>
    <p:sldId id="798" r:id="rId108"/>
    <p:sldId id="639" r:id="rId109"/>
    <p:sldId id="832" r:id="rId110"/>
    <p:sldId id="799" r:id="rId111"/>
    <p:sldId id="822" r:id="rId112"/>
    <p:sldId id="821" r:id="rId113"/>
    <p:sldId id="833" r:id="rId114"/>
    <p:sldId id="834" r:id="rId115"/>
    <p:sldId id="840" r:id="rId116"/>
    <p:sldId id="835" r:id="rId117"/>
    <p:sldId id="641" r:id="rId118"/>
    <p:sldId id="801" r:id="rId119"/>
    <p:sldId id="643" r:id="rId120"/>
    <p:sldId id="802" r:id="rId121"/>
    <p:sldId id="644" r:id="rId122"/>
    <p:sldId id="803" r:id="rId123"/>
    <p:sldId id="645" r:id="rId124"/>
    <p:sldId id="804" r:id="rId125"/>
    <p:sldId id="646" r:id="rId126"/>
    <p:sldId id="805" r:id="rId127"/>
    <p:sldId id="647" r:id="rId128"/>
    <p:sldId id="806" r:id="rId129"/>
    <p:sldId id="648" r:id="rId130"/>
    <p:sldId id="807" r:id="rId131"/>
    <p:sldId id="658" r:id="rId132"/>
    <p:sldId id="836" r:id="rId133"/>
    <p:sldId id="811" r:id="rId134"/>
    <p:sldId id="659" r:id="rId135"/>
    <p:sldId id="837" r:id="rId136"/>
    <p:sldId id="812" r:id="rId137"/>
    <p:sldId id="661" r:id="rId138"/>
    <p:sldId id="813" r:id="rId139"/>
    <p:sldId id="838" r:id="rId140"/>
    <p:sldId id="667" r:id="rId141"/>
    <p:sldId id="669" r:id="rId142"/>
    <p:sldId id="668" r:id="rId143"/>
    <p:sldId id="766" r:id="rId144"/>
    <p:sldId id="670" r:id="rId145"/>
    <p:sldId id="841" r:id="rId146"/>
    <p:sldId id="671" r:id="rId147"/>
    <p:sldId id="851" r:id="rId148"/>
    <p:sldId id="852" r:id="rId149"/>
    <p:sldId id="856" r:id="rId150"/>
    <p:sldId id="853" r:id="rId151"/>
    <p:sldId id="854" r:id="rId152"/>
    <p:sldId id="703" r:id="rId153"/>
    <p:sldId id="704" r:id="rId154"/>
    <p:sldId id="705" r:id="rId155"/>
    <p:sldId id="706" r:id="rId156"/>
    <p:sldId id="712" r:id="rId157"/>
    <p:sldId id="707" r:id="rId158"/>
    <p:sldId id="708" r:id="rId159"/>
    <p:sldId id="709" r:id="rId160"/>
    <p:sldId id="710" r:id="rId161"/>
    <p:sldId id="713" r:id="rId162"/>
    <p:sldId id="711" r:id="rId163"/>
    <p:sldId id="686" r:id="rId164"/>
    <p:sldId id="687" r:id="rId165"/>
    <p:sldId id="861" r:id="rId166"/>
    <p:sldId id="862" r:id="rId167"/>
    <p:sldId id="865" r:id="rId168"/>
    <p:sldId id="863" r:id="rId169"/>
    <p:sldId id="864" r:id="rId170"/>
    <p:sldId id="866" r:id="rId171"/>
    <p:sldId id="867" r:id="rId172"/>
    <p:sldId id="868" r:id="rId173"/>
    <p:sldId id="688" r:id="rId174"/>
    <p:sldId id="843" r:id="rId175"/>
    <p:sldId id="844" r:id="rId176"/>
    <p:sldId id="845" r:id="rId177"/>
    <p:sldId id="846" r:id="rId178"/>
    <p:sldId id="847" r:id="rId179"/>
    <p:sldId id="850" r:id="rId180"/>
    <p:sldId id="849" r:id="rId181"/>
    <p:sldId id="870" r:id="rId182"/>
    <p:sldId id="871" r:id="rId183"/>
    <p:sldId id="872" r:id="rId184"/>
    <p:sldId id="873" r:id="rId185"/>
    <p:sldId id="874" r:id="rId186"/>
    <p:sldId id="858" r:id="rId187"/>
    <p:sldId id="859" r:id="rId188"/>
    <p:sldId id="848" r:id="rId189"/>
    <p:sldId id="674" r:id="rId190"/>
    <p:sldId id="691" r:id="rId191"/>
    <p:sldId id="714" r:id="rId192"/>
    <p:sldId id="715" r:id="rId193"/>
    <p:sldId id="716" r:id="rId194"/>
    <p:sldId id="695" r:id="rId195"/>
    <p:sldId id="696" r:id="rId196"/>
    <p:sldId id="860" r:id="rId197"/>
    <p:sldId id="717" r:id="rId198"/>
    <p:sldId id="718" r:id="rId199"/>
    <p:sldId id="720" r:id="rId200"/>
    <p:sldId id="875" r:id="rId2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tableStyles" Target="tableStyle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1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5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811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922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42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22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38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89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60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98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09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955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34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981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123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669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69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70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03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0536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73019" y="1909151"/>
            <a:ext cx="3814643" cy="2924105"/>
          </a:xfrm>
          <a:prstGeom prst="roundRect">
            <a:avLst>
              <a:gd name="adj" fmla="val 44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79691"/>
              </p:ext>
            </p:extLst>
          </p:nvPr>
        </p:nvGraphicFramePr>
        <p:xfrm>
          <a:off x="1173020" y="5276803"/>
          <a:ext cx="17443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27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427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6185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8" idx="0"/>
          </p:cNvCxnSpPr>
          <p:nvPr/>
        </p:nvCxnSpPr>
        <p:spPr>
          <a:xfrm rot="5400000" flipH="1" flipV="1">
            <a:off x="3101199" y="4220800"/>
            <a:ext cx="12700" cy="21120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5028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9" name="Curved Connector 28"/>
          <p:cNvCxnSpPr>
            <a:stCxn id="28" idx="0"/>
            <a:endCxn id="31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42266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80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4697" y="233229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4697" y="4024135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26" name="Straight Arrow Connector 25"/>
          <p:cNvCxnSpPr>
            <a:stCxn id="25" idx="0"/>
            <a:endCxn id="2" idx="2"/>
          </p:cNvCxnSpPr>
          <p:nvPr/>
        </p:nvCxnSpPr>
        <p:spPr>
          <a:xfrm flipV="1">
            <a:off x="8019017" y="2855518"/>
            <a:ext cx="0" cy="116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91463" y="3239305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5240" y="1511780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class hierarchy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8343363" y="227536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93242" y="2313205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8343363" y="3942454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67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42223"/>
              </p:ext>
            </p:extLst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8963"/>
              </p:ext>
            </p:extLst>
          </p:nvPr>
        </p:nvGraphicFramePr>
        <p:xfrm>
          <a:off x="3550710" y="5172298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37537"/>
              </p:ext>
            </p:extLst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93255"/>
              </p:ext>
            </p:extLst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95564"/>
              </p:ext>
            </p:extLst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15673"/>
              </p:ext>
            </p:extLst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762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Inheritance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3018" y="1909152"/>
            <a:ext cx="3893751" cy="287185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5266060" y="1915282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31" name="Curved Connector 30"/>
          <p:cNvCxnSpPr>
            <a:stCxn id="30" idx="0"/>
            <a:endCxn id="34" idx="0"/>
          </p:cNvCxnSpPr>
          <p:nvPr/>
        </p:nvCxnSpPr>
        <p:spPr>
          <a:xfrm rot="5400000" flipH="1" flipV="1">
            <a:off x="7429687" y="711545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30" y="298705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9" y="298705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7643751" y="191528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36" name="Curved Connector 35"/>
          <p:cNvCxnSpPr>
            <a:stCxn id="34" idx="0"/>
            <a:endCxn id="39" idx="0"/>
          </p:cNvCxnSpPr>
          <p:nvPr/>
        </p:nvCxnSpPr>
        <p:spPr>
          <a:xfrm rot="5400000" flipH="1" flipV="1">
            <a:off x="9840218" y="702139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282" y="2987050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0093472" y="190893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8355074" y="4606784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A</a:t>
            </a:r>
            <a:endParaRPr lang="en-US" sz="2800" b="1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55074" y="5941568"/>
            <a:ext cx="54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B</a:t>
            </a:r>
            <a:endParaRPr lang="en-US" sz="2800" b="1" dirty="0">
              <a:latin typeface="+mj-lt"/>
            </a:endParaRPr>
          </a:p>
        </p:txBody>
      </p:sp>
      <p:cxnSp>
        <p:nvCxnSpPr>
          <p:cNvPr id="48" name="Straight Arrow Connector 47"/>
          <p:cNvCxnSpPr>
            <a:stCxn id="46" idx="0"/>
            <a:endCxn id="45" idx="2"/>
          </p:cNvCxnSpPr>
          <p:nvPr/>
        </p:nvCxnSpPr>
        <p:spPr>
          <a:xfrm flipV="1">
            <a:off x="8629394" y="5130004"/>
            <a:ext cx="0" cy="81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08290" y="5268918"/>
            <a:ext cx="172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inherits</a:t>
            </a:r>
            <a:endParaRPr lang="en-US" sz="2800" i="1" dirty="0">
              <a:latin typeface="+mj-lt"/>
            </a:endParaRPr>
          </a:p>
        </p:txBody>
      </p:sp>
      <p:sp>
        <p:nvSpPr>
          <p:cNvPr id="51" name="Left Brace 50"/>
          <p:cNvSpPr/>
          <p:nvPr/>
        </p:nvSpPr>
        <p:spPr>
          <a:xfrm>
            <a:off x="8953740" y="4549850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/>
          <p:cNvSpPr/>
          <p:nvPr/>
        </p:nvSpPr>
        <p:spPr>
          <a:xfrm>
            <a:off x="8953740" y="5868598"/>
            <a:ext cx="274320" cy="663141"/>
          </a:xfrm>
          <a:prstGeom prst="leftBrace">
            <a:avLst>
              <a:gd name="adj1" fmla="val 479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59545" y="3339238"/>
            <a:ext cx="388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(scope of class B)</a:t>
            </a:r>
            <a:endParaRPr lang="en-US" sz="2800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28059" y="4604710"/>
            <a:ext cx="173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z : </a:t>
            </a:r>
            <a:r>
              <a:rPr lang="en-US" sz="2800" dirty="0" err="1" smtClean="0">
                <a:latin typeface="+mj-lt"/>
              </a:rPr>
              <a:t>int</a:t>
            </a:r>
            <a:endParaRPr lang="en-US" sz="28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28059" y="5912143"/>
            <a:ext cx="2125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foo : </a:t>
            </a:r>
            <a:r>
              <a:rPr lang="en-US" sz="2800" dirty="0" err="1" smtClean="0">
                <a:latin typeface="+mj-lt"/>
              </a:rPr>
              <a:t>int,void</a:t>
            </a:r>
            <a:endParaRPr lang="en-US" sz="2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23" name="Oval 22"/>
          <p:cNvSpPr/>
          <p:nvPr/>
        </p:nvSpPr>
        <p:spPr>
          <a:xfrm>
            <a:off x="9142383" y="4533646"/>
            <a:ext cx="1211002" cy="707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1173019" y="5172298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4" name="Curved Connector 23"/>
          <p:cNvCxnSpPr>
            <a:stCxn id="22" idx="0"/>
            <a:endCxn id="27" idx="0"/>
          </p:cNvCxnSpPr>
          <p:nvPr/>
        </p:nvCxnSpPr>
        <p:spPr>
          <a:xfrm rot="5400000" flipH="1" flipV="1">
            <a:off x="3336646" y="3968561"/>
            <a:ext cx="12700" cy="240747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24406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24406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550710" y="5172298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7" idx="0"/>
            <a:endCxn id="30" idx="0"/>
          </p:cNvCxnSpPr>
          <p:nvPr/>
        </p:nvCxnSpPr>
        <p:spPr>
          <a:xfrm rot="5400000" flipH="1" flipV="1">
            <a:off x="5747177" y="3959155"/>
            <a:ext cx="6351" cy="2419937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244066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000431" y="5165947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35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1173019" y="5424852"/>
          <a:ext cx="19197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31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089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2857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12868"/>
                  </a:ext>
                </a:extLst>
              </a:tr>
            </a:tbl>
          </a:graphicData>
        </a:graphic>
      </p:graphicFrame>
      <p:cxnSp>
        <p:nvCxnSpPr>
          <p:cNvPr id="37" name="Curved Connector 36"/>
          <p:cNvCxnSpPr>
            <a:stCxn id="36" idx="0"/>
            <a:endCxn id="46" idx="0"/>
          </p:cNvCxnSpPr>
          <p:nvPr/>
        </p:nvCxnSpPr>
        <p:spPr>
          <a:xfrm rot="5400000" flipH="1" flipV="1">
            <a:off x="3336646" y="4221115"/>
            <a:ext cx="12700" cy="2407475"/>
          </a:xfrm>
          <a:prstGeom prst="curvedConnector3">
            <a:avLst>
              <a:gd name="adj1" fmla="val 13885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550710" y="542485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48" name="Curved Connector 47"/>
          <p:cNvCxnSpPr>
            <a:stCxn id="46" idx="0"/>
            <a:endCxn id="50" idx="0"/>
          </p:cNvCxnSpPr>
          <p:nvPr/>
        </p:nvCxnSpPr>
        <p:spPr>
          <a:xfrm rot="5400000" flipH="1" flipV="1">
            <a:off x="5747177" y="4211709"/>
            <a:ext cx="6351" cy="2419937"/>
          </a:xfrm>
          <a:prstGeom prst="curvedConnector3">
            <a:avLst>
              <a:gd name="adj1" fmla="val 26024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6000431" y="5418501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35372" y="2796291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corresponding 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Annotate the </a:t>
            </a:r>
            <a:r>
              <a:rPr lang="en-US" sz="2800" dirty="0" smtClean="0">
                <a:latin typeface="+mj-lt"/>
              </a:rPr>
              <a:t>AST with information needed for </a:t>
            </a:r>
            <a:r>
              <a:rPr lang="en-US" sz="2800" b="1" dirty="0" smtClean="0">
                <a:latin typeface="+mj-lt"/>
              </a:rPr>
              <a:t>code generation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</a:t>
            </a:r>
            <a:r>
              <a:rPr lang="en-US" sz="2800" dirty="0" smtClean="0">
                <a:latin typeface="+mj-lt"/>
              </a:rPr>
              <a:t>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</a:t>
            </a:r>
            <a:r>
              <a:rPr lang="en-US" sz="2800" dirty="0" smtClean="0">
                <a:latin typeface="+mj-lt"/>
              </a:rPr>
              <a:t>layouts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dirty="0" smtClean="0">
                <a:latin typeface="+mj-lt"/>
              </a:rPr>
              <a:t>sizes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514205" y="1797318"/>
            <a:ext cx="2609406" cy="491533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Memory Layout </a:t>
            </a:r>
            <a:endParaRPr lang="en-US" sz="48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6663" y="1889937"/>
            <a:ext cx="2378979" cy="943411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Stack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26662" y="4200020"/>
            <a:ext cx="2378979" cy="695775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Heap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6661" y="5863669"/>
            <a:ext cx="2378979" cy="755764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Code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26661" y="5002042"/>
            <a:ext cx="2378979" cy="755377"/>
          </a:xfrm>
          <a:prstGeom prst="rect">
            <a:avLst/>
          </a:prstGeom>
          <a:solidFill>
            <a:schemeClr val="bg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Global Data</a:t>
            </a:r>
            <a:endParaRPr lang="en-US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20687" y="1697625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higher addresses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0686" y="6250983"/>
            <a:ext cx="230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low addresses</a:t>
            </a:r>
            <a:endParaRPr lang="en-US" sz="24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712404" y="2965724"/>
            <a:ext cx="207492" cy="33092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5712404" y="3679365"/>
            <a:ext cx="207492" cy="30695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384868" y="1889937"/>
            <a:ext cx="383177" cy="3005858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84867" y="4975916"/>
            <a:ext cx="383177" cy="1643517"/>
          </a:xfrm>
          <a:prstGeom prst="rightBrace">
            <a:avLst>
              <a:gd name="adj1" fmla="val 4397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5462" y="3113769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d</a:t>
            </a:r>
            <a:r>
              <a:rPr lang="en-US" sz="2400" b="1" dirty="0" smtClean="0">
                <a:latin typeface="+mj-lt"/>
              </a:rPr>
              <a:t>ynamic memory</a:t>
            </a:r>
            <a:endParaRPr lang="en-US" sz="2400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85462" y="5546627"/>
            <a:ext cx="236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j-lt"/>
              </a:rPr>
              <a:t>static memory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84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>
              <a:gd name="adj1" fmla="val 5119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MIPS: Instructions Set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 (general purpose)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 (arguments)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v0 (return value)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 (stack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fp</a:t>
            </a:r>
            <a:r>
              <a:rPr lang="en-US" sz="2800" dirty="0" smtClean="0">
                <a:latin typeface="+mj-lt"/>
              </a:rPr>
              <a:t> (frame pointer)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r>
              <a:rPr lang="en-US" sz="2800" dirty="0" smtClean="0">
                <a:latin typeface="+mj-lt"/>
              </a:rPr>
              <a:t> (return address)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1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Setting registers values: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move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smtClean="0">
                <a:latin typeface="+mj-lt"/>
              </a:rPr>
              <a:t>…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$t3,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lw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,-8($t1)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MIPS: Instructions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s</a:t>
            </a:r>
            <a:r>
              <a:rPr lang="en-US" sz="2800" dirty="0" err="1" smtClean="0">
                <a:latin typeface="+mj-lt"/>
              </a:rPr>
              <a:t>w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4930" y="2794717"/>
            <a:ext cx="4284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t0,0($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t0,12($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,-8($t1)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36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to </a:t>
            </a:r>
            <a:r>
              <a:rPr lang="en-US" sz="2800" dirty="0" smtClean="0">
                <a:latin typeface="+mj-lt"/>
              </a:rPr>
              <a:t>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Oval 20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22" idx="4"/>
            <a:endCxn id="26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21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1" idx="4"/>
            <a:endCxn id="28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6" idx="4"/>
            <a:endCxn id="30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4" idx="5"/>
            <a:endCxn id="3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3"/>
            <a:endCxn id="3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34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0" idx="4"/>
            <a:endCxn id="4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548071"/>
              </p:ext>
            </p:extLst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33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3" idx="4"/>
            <a:endCxn id="30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0" idx="4"/>
            <a:endCxn id="35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/>
          <p:cNvCxnSpPr>
            <a:stCxn id="33" idx="4"/>
            <a:endCxn id="37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1" idx="5"/>
            <a:endCxn id="48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1" idx="3"/>
            <a:endCxn id="45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42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4"/>
            <a:endCxn id="41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37" idx="4"/>
            <a:endCxn id="50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50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50726"/>
              </p:ext>
            </p:extLst>
          </p:nvPr>
        </p:nvGraphicFramePr>
        <p:xfrm>
          <a:off x="3550710" y="4911042"/>
          <a:ext cx="197934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7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98356"/>
              </p:ext>
            </p:extLst>
          </p:nvPr>
        </p:nvGraphicFramePr>
        <p:xfrm>
          <a:off x="3550710" y="4911042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4231"/>
              </p:ext>
            </p:extLst>
          </p:nvPr>
        </p:nvGraphicFramePr>
        <p:xfrm>
          <a:off x="3550710" y="4911042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35" idx="4"/>
            <a:endCxn id="45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659531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2" name="Curved Connector 21"/>
          <p:cNvCxnSpPr>
            <a:stCxn id="21" idx="0"/>
            <a:endCxn id="23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7" idx="4"/>
            <a:endCxn id="3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1" idx="4"/>
            <a:endCxn id="26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1" idx="4"/>
            <a:endCxn id="35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9" idx="5"/>
            <a:endCxn id="44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43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5" idx="4"/>
            <a:endCxn id="40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5" idx="4"/>
            <a:endCxn id="3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35" idx="4"/>
            <a:endCxn id="54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5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548518" y="4669502"/>
            <a:ext cx="530976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8385736" y="4669502"/>
            <a:ext cx="409849" cy="5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39647" y="4139431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104030" y="402086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0"/>
          </p:cNvCxnSpPr>
          <p:nvPr/>
        </p:nvCxnSpPr>
        <p:spPr>
          <a:xfrm flipH="1">
            <a:off x="7636435" y="3680950"/>
            <a:ext cx="149230" cy="33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1386387" cy="458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853331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547089" y="524915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940691" y="607587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667294" y="609070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4960" y="4859143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1173019" y="4911042"/>
          <a:ext cx="2049153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60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138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84407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27" name="Curved Connector 26"/>
          <p:cNvCxnSpPr>
            <a:stCxn id="26" idx="0"/>
            <a:endCxn id="28" idx="0"/>
          </p:cNvCxnSpPr>
          <p:nvPr/>
        </p:nvCxnSpPr>
        <p:spPr>
          <a:xfrm rot="5400000" flipH="1" flipV="1">
            <a:off x="3368989" y="3739648"/>
            <a:ext cx="12700" cy="234278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3006"/>
              </p:ext>
            </p:extLst>
          </p:nvPr>
        </p:nvGraphicFramePr>
        <p:xfrm>
          <a:off x="3550710" y="4911042"/>
          <a:ext cx="19793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7569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75" y="6270208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64" y="6270208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5975011" y="4116199"/>
            <a:ext cx="908491" cy="66748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4"/>
            <a:endCxn id="31" idx="0"/>
          </p:cNvCxnSpPr>
          <p:nvPr/>
        </p:nvCxnSpPr>
        <p:spPr>
          <a:xfrm flipH="1">
            <a:off x="6429257" y="3680950"/>
            <a:ext cx="1356408" cy="43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4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52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226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24667"/>
            <a:ext cx="4087198" cy="2135542"/>
          </a:xfrm>
          <a:prstGeom prst="roundRect">
            <a:avLst>
              <a:gd name="adj" fmla="val 4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49324" y="1924667"/>
            <a:ext cx="313883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56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Oval 22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3" idx="4"/>
            <a:endCxn id="49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9" idx="3"/>
            <a:endCxn id="3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7" idx="5"/>
            <a:endCxn id="39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3"/>
            <a:endCxn id="38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3" idx="5"/>
            <a:endCxn id="48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3"/>
            <a:endCxn id="47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40" idx="4"/>
            <a:endCxn id="44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3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49" idx="5"/>
            <a:endCxn id="40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40" idx="4"/>
            <a:endCxn id="56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8660"/>
              </p:ext>
            </p:extLst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829809"/>
              </p:ext>
            </p:extLst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2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0" idx="3"/>
            <a:endCxn id="17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5"/>
            <a:endCxn id="27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27" idx="4"/>
            <a:endCxn id="38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38087" y="4851163"/>
          <a:ext cx="153176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42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5791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571712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2" idx="0"/>
          </p:cNvCxnSpPr>
          <p:nvPr/>
        </p:nvCxnSpPr>
        <p:spPr>
          <a:xfrm rot="5400000" flipH="1" flipV="1">
            <a:off x="2031089" y="3924044"/>
            <a:ext cx="12700" cy="185423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2072268" y="4851163"/>
          <a:ext cx="1771880" cy="99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0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6562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1191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4461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50" y="600191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4085857" y="4851163"/>
          <a:ext cx="1757596" cy="66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7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42155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05365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00132"/>
                  </a:ext>
                </a:extLst>
              </a:tr>
            </a:tbl>
          </a:graphicData>
        </a:graphic>
      </p:graphicFrame>
      <p:cxnSp>
        <p:nvCxnSpPr>
          <p:cNvPr id="58" name="Curved Connector 57"/>
          <p:cNvCxnSpPr>
            <a:stCxn id="42" idx="0"/>
            <a:endCxn id="45" idx="0"/>
          </p:cNvCxnSpPr>
          <p:nvPr/>
        </p:nvCxnSpPr>
        <p:spPr>
          <a:xfrm rot="5400000" flipH="1" flipV="1">
            <a:off x="3961431" y="3847940"/>
            <a:ext cx="12700" cy="200644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79" y="6001911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35" y="6001910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2063133"/>
          </a:xfrm>
          <a:prstGeom prst="roundRect">
            <a:avLst>
              <a:gd name="adj" fmla="val 294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&gt;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y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73018" y="6050808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73018" y="4455010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73018" y="5217803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36597" y="445501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200988" y="4455010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2234903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2234902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2234902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794377" y="4681668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794376" y="5431579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794376" y="62486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6597" y="5211580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636597" y="6050808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00988" y="5221414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00988" y="6082765"/>
            <a:ext cx="910943" cy="508820"/>
          </a:xfrm>
          <a:prstGeom prst="rect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4" idx="4"/>
            <a:endCxn id="71" idx="0"/>
          </p:cNvCxnSpPr>
          <p:nvPr/>
        </p:nvCxnSpPr>
        <p:spPr>
          <a:xfrm flipH="1">
            <a:off x="8410830" y="1726703"/>
            <a:ext cx="1" cy="25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1" idx="3"/>
            <a:endCxn id="59" idx="0"/>
          </p:cNvCxnSpPr>
          <p:nvPr/>
        </p:nvCxnSpPr>
        <p:spPr>
          <a:xfrm flipH="1">
            <a:off x="7510547" y="2509727"/>
            <a:ext cx="487045" cy="1087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9" idx="5"/>
            <a:endCxn id="61" idx="0"/>
          </p:cNvCxnSpPr>
          <p:nvPr/>
        </p:nvCxnSpPr>
        <p:spPr>
          <a:xfrm>
            <a:off x="7887013" y="4127096"/>
            <a:ext cx="357578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9" idx="3"/>
            <a:endCxn id="60" idx="0"/>
          </p:cNvCxnSpPr>
          <p:nvPr/>
        </p:nvCxnSpPr>
        <p:spPr>
          <a:xfrm flipH="1">
            <a:off x="6758358" y="4127096"/>
            <a:ext cx="375722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978142" y="359702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6225953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712186" y="451658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9659886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65" idx="5"/>
            <a:endCxn id="70" idx="0"/>
          </p:cNvCxnSpPr>
          <p:nvPr/>
        </p:nvCxnSpPr>
        <p:spPr>
          <a:xfrm flipH="1">
            <a:off x="11593088" y="4212578"/>
            <a:ext cx="35711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5" idx="3"/>
            <a:endCxn id="69" idx="0"/>
          </p:cNvCxnSpPr>
          <p:nvPr/>
        </p:nvCxnSpPr>
        <p:spPr>
          <a:xfrm flipH="1">
            <a:off x="10194876" y="4212578"/>
            <a:ext cx="680990" cy="1016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9928" y="368250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92727" y="356394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7" name="Straight Arrow Connector 66"/>
          <p:cNvCxnSpPr>
            <a:stCxn id="62" idx="4"/>
            <a:endCxn id="66" idx="0"/>
          </p:cNvCxnSpPr>
          <p:nvPr/>
        </p:nvCxnSpPr>
        <p:spPr>
          <a:xfrm flipH="1">
            <a:off x="10025132" y="3339934"/>
            <a:ext cx="219161" cy="224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4"/>
            <a:endCxn id="65" idx="0"/>
          </p:cNvCxnSpPr>
          <p:nvPr/>
        </p:nvCxnSpPr>
        <p:spPr>
          <a:xfrm>
            <a:off x="10244293" y="3339934"/>
            <a:ext cx="1008040" cy="342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662471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1060683" y="52295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7826423" y="197858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/>
          <p:cNvCxnSpPr>
            <a:stCxn id="71" idx="5"/>
            <a:endCxn id="62" idx="1"/>
          </p:cNvCxnSpPr>
          <p:nvPr/>
        </p:nvCxnSpPr>
        <p:spPr>
          <a:xfrm>
            <a:off x="8824068" y="2509727"/>
            <a:ext cx="1006987" cy="299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420218" y="3703481"/>
            <a:ext cx="866894" cy="57906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/>
          <p:cNvCxnSpPr>
            <a:stCxn id="62" idx="4"/>
            <a:endCxn id="73" idx="0"/>
          </p:cNvCxnSpPr>
          <p:nvPr/>
        </p:nvCxnSpPr>
        <p:spPr>
          <a:xfrm flipH="1">
            <a:off x="8853665" y="3339934"/>
            <a:ext cx="1390628" cy="363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314681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5724" y="535726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634861" y="441235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768657" y="60555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Storing Values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our language, values can be stored in 32-bit </a:t>
            </a:r>
            <a:r>
              <a:rPr lang="en-US" sz="2800" dirty="0" smtClean="0">
                <a:latin typeface="+mj-lt"/>
              </a:rPr>
              <a:t>registers: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err="1" smtClean="0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(4 bytes)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</a:t>
            </a:r>
            <a:r>
              <a:rPr lang="en-US" sz="2800" b="1" dirty="0" smtClean="0">
                <a:latin typeface="+mj-lt"/>
              </a:rPr>
              <a:t>string </a:t>
            </a:r>
            <a:r>
              <a:rPr lang="en-US" sz="2800" dirty="0" smtClean="0">
                <a:latin typeface="+mj-lt"/>
              </a:rPr>
              <a:t>(4 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(4 bytes 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classes (4 </a:t>
            </a:r>
            <a:r>
              <a:rPr lang="en-US" sz="2800" dirty="0">
                <a:latin typeface="+mj-lt"/>
              </a:rPr>
              <a:t>bytes pointer)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vtable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13579" y="5579921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6749152" y="5440640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16" idx="2"/>
          </p:cNvCxnSpPr>
          <p:nvPr/>
        </p:nvCxnSpPr>
        <p:spPr>
          <a:xfrm flipH="1" flipV="1">
            <a:off x="6749152" y="4302034"/>
            <a:ext cx="674914" cy="1138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76080"/>
              </p:ext>
            </p:extLst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65006"/>
              </p:ext>
            </p:extLst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0xbb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offset </a:t>
            </a:r>
            <a:r>
              <a:rPr lang="en-US" dirty="0" smtClean="0">
                <a:solidFill>
                  <a:srgbClr val="0070C0"/>
                </a:solidFill>
              </a:rPr>
              <a:t>8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1120765" y="5773189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cxnSp>
        <p:nvCxnSpPr>
          <p:cNvPr id="43" name="Curved Connector 42"/>
          <p:cNvCxnSpPr>
            <a:stCxn id="42" idx="0"/>
            <a:endCxn id="46" idx="0"/>
          </p:cNvCxnSpPr>
          <p:nvPr/>
        </p:nvCxnSpPr>
        <p:spPr>
          <a:xfrm rot="5400000" flipH="1" flipV="1">
            <a:off x="3272312" y="4581532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35" y="6365986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94" y="636598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450135" y="5773189"/>
          <a:ext cx="202766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Point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1098205" y="2220748"/>
            <a:ext cx="3726344" cy="3161149"/>
          </a:xfrm>
          <a:prstGeom prst="roundRect">
            <a:avLst>
              <a:gd name="adj" fmla="val 281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659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2769262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98205" y="1907241"/>
            <a:ext cx="4423030" cy="3918794"/>
          </a:xfrm>
          <a:prstGeom prst="roundRect">
            <a:avLst>
              <a:gd name="adj" fmla="val 32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{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object;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5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" name="Oval 48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2" idx="3"/>
            <a:endCxn id="50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53" name="Straight Arrow Connector 52"/>
          <p:cNvCxnSpPr>
            <a:stCxn id="52" idx="5"/>
            <a:endCxn id="49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14588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2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Oval 34"/>
          <p:cNvSpPr/>
          <p:nvPr/>
        </p:nvSpPr>
        <p:spPr>
          <a:xfrm>
            <a:off x="6420676" y="28470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13481" y="406982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9178125" y="2284518"/>
            <a:ext cx="1" cy="3874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16" idx="0"/>
            <a:endCxn id="20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3502389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6" idx="4"/>
            <a:endCxn id="35" idx="0"/>
          </p:cNvCxnSpPr>
          <p:nvPr/>
        </p:nvCxnSpPr>
        <p:spPr>
          <a:xfrm>
            <a:off x="7145886" y="2293226"/>
            <a:ext cx="0" cy="553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4" idx="3"/>
            <a:endCxn id="36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5" name="Straight Arrow Connector 44"/>
          <p:cNvCxnSpPr>
            <a:stCxn id="44" idx="5"/>
            <a:endCxn id="30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>
            <a:off x="7145886" y="3636732"/>
            <a:ext cx="0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216158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781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3572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007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6" name="Curved Connector 45"/>
          <p:cNvCxnSpPr>
            <a:stCxn id="43" idx="0"/>
            <a:endCxn id="50" idx="0"/>
          </p:cNvCxnSpPr>
          <p:nvPr/>
        </p:nvCxnSpPr>
        <p:spPr>
          <a:xfrm rot="5400000" flipH="1" flipV="1">
            <a:off x="3445978" y="3832080"/>
            <a:ext cx="12700" cy="238433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92" y="6096014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024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3624310" y="5024246"/>
          <a:ext cx="20276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1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4419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4114510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3052412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4114510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4114510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3052412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50351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228244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49349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7712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7864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629438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4114510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4114510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3861954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Oval 30"/>
          <p:cNvSpPr/>
          <p:nvPr/>
        </p:nvSpPr>
        <p:spPr>
          <a:xfrm>
            <a:off x="6564199" y="1503517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9" idx="3"/>
            <a:endCxn id="31" idx="0"/>
          </p:cNvCxnSpPr>
          <p:nvPr/>
        </p:nvCxnSpPr>
        <p:spPr>
          <a:xfrm flipH="1">
            <a:off x="7145886" y="1151231"/>
            <a:ext cx="623615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598362" y="530923"/>
            <a:ext cx="1168613" cy="726736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42" name="Straight Arrow Connector 41"/>
          <p:cNvCxnSpPr>
            <a:stCxn id="39" idx="5"/>
            <a:endCxn id="37" idx="0"/>
          </p:cNvCxnSpPr>
          <p:nvPr/>
        </p:nvCxnSpPr>
        <p:spPr>
          <a:xfrm>
            <a:off x="8595836" y="1151231"/>
            <a:ext cx="582291" cy="352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50619"/>
              </p:ext>
            </p:extLst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24566" y="3832589"/>
            <a:ext cx="12700" cy="238331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2108"/>
              </p:ext>
            </p:extLst>
          </p:nvPr>
        </p:nvGraphicFramePr>
        <p:xfrm>
          <a:off x="3502389" y="5024246"/>
          <a:ext cx="202766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8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546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2911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125288"/>
              </p:ext>
            </p:extLst>
          </p:nvPr>
        </p:nvGraphicFramePr>
        <p:xfrm>
          <a:off x="5978963" y="5024246"/>
          <a:ext cx="191978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5727538" y="3812931"/>
            <a:ext cx="12700" cy="242263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733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7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1173019" y="5024246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4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46146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2748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1" idx="0"/>
            <a:endCxn id="26" idx="0"/>
          </p:cNvCxnSpPr>
          <p:nvPr/>
        </p:nvCxnSpPr>
        <p:spPr>
          <a:xfrm rot="5400000" flipH="1" flipV="1">
            <a:off x="3351538" y="3805617"/>
            <a:ext cx="12700" cy="2437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789" y="6096015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048" y="6096014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37010"/>
              </p:ext>
            </p:extLst>
          </p:nvPr>
        </p:nvGraphicFramePr>
        <p:xfrm>
          <a:off x="3550710" y="5024246"/>
          <a:ext cx="197934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26" idx="0"/>
            <a:endCxn id="34" idx="0"/>
          </p:cNvCxnSpPr>
          <p:nvPr/>
        </p:nvCxnSpPr>
        <p:spPr>
          <a:xfrm rot="5400000" flipH="1" flipV="1">
            <a:off x="5809968" y="3778096"/>
            <a:ext cx="6351" cy="2485950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41" y="6096014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49427"/>
              </p:ext>
            </p:extLst>
          </p:nvPr>
        </p:nvGraphicFramePr>
        <p:xfrm>
          <a:off x="6000431" y="5017895"/>
          <a:ext cx="191978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16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9681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stCxn id="41" idx="4"/>
            <a:endCxn id="44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1" idx="4"/>
            <a:endCxn id="43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44" idx="4"/>
            <a:endCxn id="5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2" idx="4"/>
            <a:endCxn id="53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7" idx="4"/>
            <a:endCxn id="47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6" idx="4"/>
            <a:endCxn id="52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36" idx="4"/>
            <a:endCxn id="41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4"/>
            <a:endCxn id="5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8" name="Oval 5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57" idx="4"/>
            <a:endCxn id="5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9" name="Straight Arrow Connector 48"/>
          <p:cNvCxnSpPr>
            <a:stCxn id="56" idx="4"/>
            <a:endCxn id="58" idx="0"/>
          </p:cNvCxnSpPr>
          <p:nvPr/>
        </p:nvCxnSpPr>
        <p:spPr>
          <a:xfrm>
            <a:off x="1025965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6" idx="4"/>
            <a:endCxn id="57" idx="0"/>
          </p:cNvCxnSpPr>
          <p:nvPr/>
        </p:nvCxnSpPr>
        <p:spPr>
          <a:xfrm flipH="1">
            <a:off x="913111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846067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8" idx="4"/>
            <a:endCxn id="67" idx="0"/>
          </p:cNvCxnSpPr>
          <p:nvPr/>
        </p:nvCxnSpPr>
        <p:spPr>
          <a:xfrm>
            <a:off x="10762090" y="4008905"/>
            <a:ext cx="0" cy="243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4"/>
            <a:endCxn id="64" idx="0"/>
          </p:cNvCxnSpPr>
          <p:nvPr/>
        </p:nvCxnSpPr>
        <p:spPr>
          <a:xfrm flipH="1">
            <a:off x="766494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953444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859870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984349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771774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>
            <a:stCxn id="67" idx="4"/>
            <a:endCxn id="59" idx="0"/>
          </p:cNvCxnSpPr>
          <p:nvPr/>
        </p:nvCxnSpPr>
        <p:spPr>
          <a:xfrm flipH="1">
            <a:off x="10304179" y="4873706"/>
            <a:ext cx="457911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63" idx="7"/>
          </p:cNvCxnSpPr>
          <p:nvPr/>
        </p:nvCxnSpPr>
        <p:spPr>
          <a:xfrm flipH="1">
            <a:off x="817774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93973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13253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2" idx="4"/>
            <a:endCxn id="56" idx="1"/>
          </p:cNvCxnSpPr>
          <p:nvPr/>
        </p:nvCxnSpPr>
        <p:spPr>
          <a:xfrm>
            <a:off x="904235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7" idx="4"/>
            <a:endCxn id="68" idx="0"/>
          </p:cNvCxnSpPr>
          <p:nvPr/>
        </p:nvCxnSpPr>
        <p:spPr>
          <a:xfrm>
            <a:off x="10762090" y="4873706"/>
            <a:ext cx="740805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229685" y="42526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68" name="Oval 67"/>
          <p:cNvSpPr/>
          <p:nvPr/>
        </p:nvSpPr>
        <p:spPr>
          <a:xfrm>
            <a:off x="10970490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566157" y="55047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>
            <a:stCxn id="67" idx="4"/>
            <a:endCxn id="69" idx="0"/>
          </p:cNvCxnSpPr>
          <p:nvPr/>
        </p:nvCxnSpPr>
        <p:spPr>
          <a:xfrm flipH="1">
            <a:off x="9098562" y="4873706"/>
            <a:ext cx="1663528" cy="631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8396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97442"/>
              </p:ext>
            </p:extLst>
          </p:nvPr>
        </p:nvGraphicFramePr>
        <p:xfrm>
          <a:off x="1173019" y="5276803"/>
          <a:ext cx="184528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7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21074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0314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class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02167"/>
                  </a:ext>
                </a:extLst>
              </a:tr>
            </a:tbl>
          </a:graphicData>
        </a:graphic>
      </p:graphicFrame>
      <p:cxnSp>
        <p:nvCxnSpPr>
          <p:cNvPr id="41" name="Curved Connector 40"/>
          <p:cNvCxnSpPr>
            <a:stCxn id="40" idx="0"/>
            <a:endCxn id="45" idx="0"/>
          </p:cNvCxnSpPr>
          <p:nvPr/>
        </p:nvCxnSpPr>
        <p:spPr>
          <a:xfrm rot="5400000" flipH="1" flipV="1">
            <a:off x="3126433" y="4246033"/>
            <a:ext cx="12700" cy="206154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43" y="6270189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83" y="6270189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522821"/>
              </p:ext>
            </p:extLst>
          </p:nvPr>
        </p:nvGraphicFramePr>
        <p:xfrm>
          <a:off x="3167529" y="5276803"/>
          <a:ext cx="197934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4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105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06976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bar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…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>
            <a:stCxn id="45" idx="0"/>
            <a:endCxn id="49" idx="0"/>
          </p:cNvCxnSpPr>
          <p:nvPr/>
        </p:nvCxnSpPr>
        <p:spPr>
          <a:xfrm rot="5400000" flipH="1" flipV="1">
            <a:off x="5153681" y="4273975"/>
            <a:ext cx="6351" cy="1999306"/>
          </a:xfrm>
          <a:prstGeom prst="curvedConnector3">
            <a:avLst>
              <a:gd name="adj1" fmla="val 3699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29" y="6270189"/>
                <a:ext cx="1158240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6499"/>
              </p:ext>
            </p:extLst>
          </p:nvPr>
        </p:nvGraphicFramePr>
        <p:xfrm>
          <a:off x="5321165" y="5270452"/>
          <a:ext cx="167068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79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602750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678139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13156</TotalTime>
  <Words>10599</Words>
  <Application>Microsoft Office PowerPoint</Application>
  <PresentationFormat>Widescreen</PresentationFormat>
  <Paragraphs>5043</Paragraphs>
  <Slides>200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1000</cp:revision>
  <dcterms:created xsi:type="dcterms:W3CDTF">2019-10-24T09:01:20Z</dcterms:created>
  <dcterms:modified xsi:type="dcterms:W3CDTF">2021-12-02T11:32:23Z</dcterms:modified>
</cp:coreProperties>
</file>