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28"/>
  </p:notesMasterIdLst>
  <p:sldIdLst>
    <p:sldId id="417" r:id="rId2"/>
    <p:sldId id="260" r:id="rId3"/>
    <p:sldId id="496" r:id="rId4"/>
    <p:sldId id="584" r:id="rId5"/>
    <p:sldId id="497" r:id="rId6"/>
    <p:sldId id="591" r:id="rId7"/>
    <p:sldId id="495" r:id="rId8"/>
    <p:sldId id="498" r:id="rId9"/>
    <p:sldId id="500" r:id="rId10"/>
    <p:sldId id="592" r:id="rId11"/>
    <p:sldId id="501" r:id="rId12"/>
    <p:sldId id="502" r:id="rId13"/>
    <p:sldId id="505" r:id="rId14"/>
    <p:sldId id="503" r:id="rId15"/>
    <p:sldId id="504" r:id="rId16"/>
    <p:sldId id="506" r:id="rId17"/>
    <p:sldId id="507" r:id="rId18"/>
    <p:sldId id="508" r:id="rId19"/>
    <p:sldId id="509" r:id="rId20"/>
    <p:sldId id="510" r:id="rId21"/>
    <p:sldId id="511" r:id="rId22"/>
    <p:sldId id="512" r:id="rId23"/>
    <p:sldId id="513" r:id="rId24"/>
    <p:sldId id="587" r:id="rId25"/>
    <p:sldId id="514" r:id="rId26"/>
    <p:sldId id="545" r:id="rId27"/>
    <p:sldId id="588" r:id="rId28"/>
    <p:sldId id="546" r:id="rId29"/>
    <p:sldId id="518" r:id="rId30"/>
    <p:sldId id="519" r:id="rId31"/>
    <p:sldId id="543" r:id="rId32"/>
    <p:sldId id="544" r:id="rId33"/>
    <p:sldId id="517" r:id="rId34"/>
    <p:sldId id="523" r:id="rId35"/>
    <p:sldId id="524" r:id="rId36"/>
    <p:sldId id="525" r:id="rId37"/>
    <p:sldId id="526" r:id="rId38"/>
    <p:sldId id="527" r:id="rId39"/>
    <p:sldId id="528" r:id="rId40"/>
    <p:sldId id="529" r:id="rId41"/>
    <p:sldId id="530" r:id="rId42"/>
    <p:sldId id="531" r:id="rId43"/>
    <p:sldId id="533" r:id="rId44"/>
    <p:sldId id="532" r:id="rId45"/>
    <p:sldId id="534" r:id="rId46"/>
    <p:sldId id="535" r:id="rId47"/>
    <p:sldId id="536" r:id="rId48"/>
    <p:sldId id="539" r:id="rId49"/>
    <p:sldId id="537" r:id="rId50"/>
    <p:sldId id="542" r:id="rId51"/>
    <p:sldId id="541" r:id="rId52"/>
    <p:sldId id="564" r:id="rId53"/>
    <p:sldId id="566" r:id="rId54"/>
    <p:sldId id="567" r:id="rId55"/>
    <p:sldId id="568" r:id="rId56"/>
    <p:sldId id="569" r:id="rId57"/>
    <p:sldId id="570" r:id="rId58"/>
    <p:sldId id="572" r:id="rId59"/>
    <p:sldId id="590" r:id="rId60"/>
    <p:sldId id="589" r:id="rId61"/>
    <p:sldId id="573" r:id="rId62"/>
    <p:sldId id="574" r:id="rId63"/>
    <p:sldId id="575" r:id="rId64"/>
    <p:sldId id="576" r:id="rId65"/>
    <p:sldId id="577" r:id="rId66"/>
    <p:sldId id="578" r:id="rId67"/>
    <p:sldId id="579" r:id="rId68"/>
    <p:sldId id="580" r:id="rId69"/>
    <p:sldId id="581" r:id="rId70"/>
    <p:sldId id="582" r:id="rId71"/>
    <p:sldId id="583" r:id="rId72"/>
    <p:sldId id="547" r:id="rId73"/>
    <p:sldId id="549" r:id="rId74"/>
    <p:sldId id="548" r:id="rId75"/>
    <p:sldId id="593" r:id="rId76"/>
    <p:sldId id="550" r:id="rId77"/>
    <p:sldId id="551" r:id="rId78"/>
    <p:sldId id="553" r:id="rId79"/>
    <p:sldId id="552" r:id="rId80"/>
    <p:sldId id="554" r:id="rId81"/>
    <p:sldId id="555" r:id="rId82"/>
    <p:sldId id="556" r:id="rId83"/>
    <p:sldId id="557" r:id="rId84"/>
    <p:sldId id="558" r:id="rId85"/>
    <p:sldId id="559" r:id="rId86"/>
    <p:sldId id="560" r:id="rId87"/>
    <p:sldId id="561" r:id="rId88"/>
    <p:sldId id="596" r:id="rId89"/>
    <p:sldId id="594" r:id="rId90"/>
    <p:sldId id="595" r:id="rId91"/>
    <p:sldId id="562" r:id="rId92"/>
    <p:sldId id="599" r:id="rId93"/>
    <p:sldId id="598" r:id="rId94"/>
    <p:sldId id="597" r:id="rId95"/>
    <p:sldId id="600" r:id="rId96"/>
    <p:sldId id="585" r:id="rId97"/>
    <p:sldId id="605" r:id="rId98"/>
    <p:sldId id="603" r:id="rId99"/>
    <p:sldId id="604" r:id="rId100"/>
    <p:sldId id="606" r:id="rId101"/>
    <p:sldId id="616" r:id="rId102"/>
    <p:sldId id="617" r:id="rId103"/>
    <p:sldId id="615" r:id="rId104"/>
    <p:sldId id="607" r:id="rId105"/>
    <p:sldId id="618" r:id="rId106"/>
    <p:sldId id="619" r:id="rId107"/>
    <p:sldId id="620" r:id="rId108"/>
    <p:sldId id="614" r:id="rId109"/>
    <p:sldId id="613" r:id="rId110"/>
    <p:sldId id="609" r:id="rId111"/>
    <p:sldId id="633" r:id="rId112"/>
    <p:sldId id="610" r:id="rId113"/>
    <p:sldId id="621" r:id="rId114"/>
    <p:sldId id="622" r:id="rId115"/>
    <p:sldId id="623" r:id="rId116"/>
    <p:sldId id="624" r:id="rId117"/>
    <p:sldId id="625" r:id="rId118"/>
    <p:sldId id="626" r:id="rId119"/>
    <p:sldId id="627" r:id="rId120"/>
    <p:sldId id="628" r:id="rId121"/>
    <p:sldId id="629" r:id="rId122"/>
    <p:sldId id="630" r:id="rId123"/>
    <p:sldId id="631" r:id="rId124"/>
    <p:sldId id="632" r:id="rId125"/>
    <p:sldId id="611" r:id="rId126"/>
    <p:sldId id="612" r:id="rId1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3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2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2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3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78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3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52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24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70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29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0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34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6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02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57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6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4.png"/><Relationship Id="rId7" Type="http://schemas.openxmlformats.org/officeDocument/2006/relationships/image" Target="../media/image121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28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0.png"/><Relationship Id="rId7" Type="http://schemas.openxmlformats.org/officeDocument/2006/relationships/image" Target="../media/image121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6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0.png"/><Relationship Id="rId7" Type="http://schemas.openxmlformats.org/officeDocument/2006/relationships/image" Target="../media/image121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3.png"/><Relationship Id="rId7" Type="http://schemas.openxmlformats.org/officeDocument/2006/relationships/image" Target="../media/image13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36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9.png"/><Relationship Id="rId4" Type="http://schemas.openxmlformats.org/officeDocument/2006/relationships/image" Target="../media/image118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7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26.png"/><Relationship Id="rId4" Type="http://schemas.openxmlformats.org/officeDocument/2006/relationships/image" Target="../media/image118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25.png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41.png"/><Relationship Id="rId7" Type="http://schemas.openxmlformats.org/officeDocument/2006/relationships/image" Target="../media/image121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3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70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49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55.png"/><Relationship Id="rId14" Type="http://schemas.openxmlformats.org/officeDocument/2006/relationships/image" Target="../media/image5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57.png"/><Relationship Id="rId15" Type="http://schemas.openxmlformats.org/officeDocument/2006/relationships/image" Target="../media/image5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5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7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49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2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3.png"/><Relationship Id="rId5" Type="http://schemas.openxmlformats.org/officeDocument/2006/relationships/image" Target="../media/image8.png"/><Relationship Id="rId15" Type="http://schemas.openxmlformats.org/officeDocument/2006/relationships/image" Target="../media/image63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540.png"/><Relationship Id="rId10" Type="http://schemas.openxmlformats.org/officeDocument/2006/relationships/image" Target="../media/image14.png"/><Relationship Id="rId4" Type="http://schemas.openxmlformats.org/officeDocument/2006/relationships/image" Target="../media/image56.png"/><Relationship Id="rId9" Type="http://schemas.openxmlformats.org/officeDocument/2006/relationships/image" Target="../media/image13.png"/><Relationship Id="rId14" Type="http://schemas.openxmlformats.org/officeDocument/2006/relationships/image" Target="../media/image61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5.png"/><Relationship Id="rId10" Type="http://schemas.openxmlformats.org/officeDocument/2006/relationships/image" Target="../media/image6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6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6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67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80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1.png"/><Relationship Id="rId3" Type="http://schemas.openxmlformats.org/officeDocument/2006/relationships/image" Target="../media/image43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6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6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Bottom Up Parsing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6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can be followed </a:t>
                </a:r>
                <a:r>
                  <a:rPr lang="en-US" sz="2800" dirty="0" smtClean="0">
                    <a:latin typeface="+mj-lt"/>
                  </a:rPr>
                  <a:t>only by: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2"/>
                <a:stretch>
                  <a:fillRect l="-1082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8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Solve shift-reduce conflicts using the look-ahead token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𝑖𝑟𝑠𝑡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 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reduce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Otherwise, apply the </a:t>
                </a:r>
                <a:r>
                  <a:rPr lang="en-US" sz="2800" b="1" dirty="0" smtClean="0">
                    <a:solidFill>
                      <a:srgbClr val="C00000"/>
                    </a:solidFill>
                    <a:latin typeface="+mj-lt"/>
                  </a:rPr>
                  <a:t>shift</a:t>
                </a:r>
                <a:endParaRPr lang="en-US" sz="2800" b="1" dirty="0" smtClean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0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{+$}</m:t>
                      </m:r>
                    </m:oMath>
                  </m:oMathPara>
                </a14:m>
                <a:endParaRPr lang="en-US" sz="2000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0070C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{+$}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 r="-1445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6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SLR(1)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534232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8" y="534232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3047976"/>
                <a:ext cx="2068995" cy="82804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66" y="4170939"/>
                <a:ext cx="2091448" cy="1101011"/>
              </a:xfrm>
              <a:prstGeom prst="roundRect">
                <a:avLst/>
              </a:prstGeom>
              <a:blipFill>
                <a:blip r:embed="rId5"/>
                <a:stretch>
                  <a:fillRect b="-5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58" y="3047976"/>
                <a:ext cx="2068995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0" y="3047976"/>
                <a:ext cx="2156761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>
            <a:stCxn id="22" idx="3"/>
            <a:endCxn id="42" idx="0"/>
          </p:cNvCxnSpPr>
          <p:nvPr/>
        </p:nvCxnSpPr>
        <p:spPr>
          <a:xfrm>
            <a:off x="3067995" y="1546683"/>
            <a:ext cx="1794461" cy="1501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33" idx="3"/>
            <a:endCxn id="33" idx="0"/>
          </p:cNvCxnSpPr>
          <p:nvPr/>
        </p:nvCxnSpPr>
        <p:spPr>
          <a:xfrm flipH="1" flipV="1">
            <a:off x="7602416" y="534232"/>
            <a:ext cx="1034497" cy="852559"/>
          </a:xfrm>
          <a:prstGeom prst="curvedConnector4">
            <a:avLst>
              <a:gd name="adj1" fmla="val -22098"/>
              <a:gd name="adj2" fmla="val 12681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42046" y="2915348"/>
            <a:ext cx="547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8" name="Straight Arrow Connector 37"/>
          <p:cNvCxnSpPr>
            <a:stCxn id="22" idx="3"/>
            <a:endCxn id="33" idx="1"/>
          </p:cNvCxnSpPr>
          <p:nvPr/>
        </p:nvCxnSpPr>
        <p:spPr>
          <a:xfrm flipV="1">
            <a:off x="3067995" y="1386791"/>
            <a:ext cx="3499923" cy="159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710" y="3047976"/>
                <a:ext cx="2068995" cy="82804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33" idx="3"/>
            <a:endCxn id="44" idx="0"/>
          </p:cNvCxnSpPr>
          <p:nvPr/>
        </p:nvCxnSpPr>
        <p:spPr>
          <a:xfrm>
            <a:off x="8636913" y="1386791"/>
            <a:ext cx="2032295" cy="1661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ounded Rectangle 48"/>
              <p:cNvSpPr/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17" y="4421598"/>
                <a:ext cx="2068995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93" y="5766316"/>
                <a:ext cx="2068995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>
            <a:stCxn id="41" idx="2"/>
            <a:endCxn id="52" idx="0"/>
          </p:cNvCxnSpPr>
          <p:nvPr/>
        </p:nvCxnSpPr>
        <p:spPr>
          <a:xfrm>
            <a:off x="1991390" y="5271950"/>
            <a:ext cx="1" cy="494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0" idx="2"/>
            <a:endCxn id="49" idx="0"/>
          </p:cNvCxnSpPr>
          <p:nvPr/>
        </p:nvCxnSpPr>
        <p:spPr>
          <a:xfrm>
            <a:off x="7602415" y="3876017"/>
            <a:ext cx="0" cy="5455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3" idx="2"/>
            <a:endCxn id="40" idx="0"/>
          </p:cNvCxnSpPr>
          <p:nvPr/>
        </p:nvCxnSpPr>
        <p:spPr>
          <a:xfrm flipH="1">
            <a:off x="7602415" y="2239349"/>
            <a:ext cx="1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>
            <a:off x="1991391" y="2559134"/>
            <a:ext cx="0" cy="4888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3" idx="2"/>
            <a:endCxn id="42" idx="0"/>
          </p:cNvCxnSpPr>
          <p:nvPr/>
        </p:nvCxnSpPr>
        <p:spPr>
          <a:xfrm flipH="1">
            <a:off x="4862456" y="2239349"/>
            <a:ext cx="2739960" cy="8086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137288" y="53385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668992" y="23922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876854" y="195456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2" name="Curved Connector 31"/>
          <p:cNvCxnSpPr>
            <a:stCxn id="22" idx="1"/>
            <a:endCxn id="41" idx="1"/>
          </p:cNvCxnSpPr>
          <p:nvPr/>
        </p:nvCxnSpPr>
        <p:spPr>
          <a:xfrm rot="10800000" flipH="1" flipV="1">
            <a:off x="914786" y="1546683"/>
            <a:ext cx="30880" cy="3174762"/>
          </a:xfrm>
          <a:prstGeom prst="curvedConnector3">
            <a:avLst>
              <a:gd name="adj1" fmla="val -740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1892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043118" y="53134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24802" y="10666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75093" y="202701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986406" y="219918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668992" y="38881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SLR(1) Conflict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conflict occurs when the next token is: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1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Relying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𝐹𝑜𝑙𝑙𝑜𝑤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Considers all the occurrences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in </a:t>
                </a:r>
                <a:r>
                  <a:rPr lang="en-US" sz="2800" b="1" dirty="0" smtClean="0">
                    <a:latin typeface="+mj-lt"/>
                  </a:rPr>
                  <a:t>all the states / grammar</a:t>
                </a: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8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800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{$}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$}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393" y="4693298"/>
                <a:ext cx="2967140" cy="157925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𝑎𝑋𝑏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3938473"/>
                <a:ext cx="6096000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5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Maintain items with </a:t>
                </a:r>
                <a:r>
                  <a:rPr lang="en-US" sz="2800" b="1" dirty="0" smtClean="0">
                    <a:latin typeface="+mj-lt"/>
                  </a:rPr>
                  <a:t>more precise </a:t>
                </a:r>
                <a:r>
                  <a:rPr lang="en-US" sz="2800" dirty="0" smtClean="0">
                    <a:latin typeface="+mj-lt"/>
                  </a:rPr>
                  <a:t>follow sets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>
                    <a:latin typeface="+mj-lt"/>
                  </a:rPr>
                  <a:t>item</a:t>
                </a:r>
                <a:r>
                  <a:rPr lang="en-US" sz="2800" dirty="0">
                    <a:latin typeface="+mj-lt"/>
                  </a:rPr>
                  <a:t> is of the form: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+mj-lt"/>
                  </a:rPr>
                  <a:t>(terminals)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06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LR(1) </a:t>
                </a:r>
                <a:r>
                  <a:rPr lang="en-US" sz="2800" b="1" dirty="0" smtClean="0">
                    <a:latin typeface="+mj-lt"/>
                  </a:rPr>
                  <a:t>closure set </a:t>
                </a:r>
                <a:r>
                  <a:rPr lang="en-US" sz="2800" dirty="0" smtClean="0">
                    <a:latin typeface="+mj-lt"/>
                  </a:rPr>
                  <a:t>of an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lvl="2"/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Definition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not </a:t>
                </a:r>
                <a:r>
                  <a:rPr lang="en-US" sz="2800" dirty="0" err="1" smtClean="0">
                    <a:latin typeface="+mj-lt"/>
                  </a:rPr>
                  <a:t>nullable</a:t>
                </a:r>
                <a:r>
                  <a:rPr lang="en-US" sz="2800" dirty="0">
                    <a:latin typeface="+mj-lt"/>
                  </a:rPr>
                  <a:t>:</a:t>
                </a:r>
                <a:endParaRPr lang="en-US" sz="2800" dirty="0" smtClean="0">
                  <a:latin typeface="+mj-lt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Otherwise: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𝐹𝑖𝑟𝑠𝑡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832092"/>
              </a:xfrm>
              <a:prstGeom prst="rect">
                <a:avLst/>
              </a:prstGeom>
              <a:blipFill>
                <a:blip r:embed="rId2"/>
                <a:stretch>
                  <a:fillRect l="-126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68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LR(1) </a:t>
            </a:r>
            <a:r>
              <a:rPr lang="en-US" sz="4800" dirty="0" smtClean="0">
                <a:latin typeface="+mj-lt"/>
              </a:rPr>
              <a:t>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</a:t>
                </a:r>
                <a:r>
                  <a:rPr lang="en-US" sz="2800" dirty="0" smtClean="0">
                    <a:latin typeface="+mj-lt"/>
                  </a:rPr>
                  <a:t>LR(1) </a:t>
                </a:r>
                <a:r>
                  <a:rPr lang="en-US" sz="2800" dirty="0" smtClean="0">
                    <a:latin typeface="+mj-lt"/>
                  </a:rPr>
                  <a:t>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01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210622"/>
                <a:ext cx="2156761" cy="82804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ounded Rectangle 16"/>
              <p:cNvSpPr/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𝒂𝑿𝒃</m:t>
                    </m:r>
                  </m:oMath>
                </a14:m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{$}</m:t>
                    </m:r>
                  </m:oMath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61" y="1367760"/>
                <a:ext cx="215320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4" y="1521858"/>
                <a:ext cx="2068995" cy="1705117"/>
              </a:xfrm>
              <a:prstGeom prst="roundRect">
                <a:avLst>
                  <a:gd name="adj" fmla="val 7911"/>
                </a:avLst>
              </a:prstGeom>
              <a:blipFill>
                <a:blip r:embed="rId5"/>
                <a:stretch>
                  <a:fillRect b="-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ounded Rectangle 22"/>
              <p:cNvSpPr/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ounded 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3740013"/>
                <a:ext cx="2156761" cy="82804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solidFill>
                <a:srgbClr val="0070C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4763219"/>
                <a:ext cx="2156761" cy="984434"/>
              </a:xfrm>
              <a:prstGeom prst="roundRect">
                <a:avLst>
                  <a:gd name="adj" fmla="val 10508"/>
                </a:avLst>
              </a:prstGeom>
              <a:blipFill>
                <a:blip r:embed="rId7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17" idx="3"/>
            <a:endCxn id="19" idx="1"/>
          </p:cNvCxnSpPr>
          <p:nvPr/>
        </p:nvCxnSpPr>
        <p:spPr>
          <a:xfrm flipV="1">
            <a:off x="3194270" y="2374417"/>
            <a:ext cx="1547815" cy="5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20" idx="1"/>
          </p:cNvCxnSpPr>
          <p:nvPr/>
        </p:nvCxnSpPr>
        <p:spPr>
          <a:xfrm>
            <a:off x="6811080" y="2374417"/>
            <a:ext cx="15395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6" y="3833621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8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19" idx="2"/>
            <a:endCxn id="34" idx="0"/>
          </p:cNvCxnSpPr>
          <p:nvPr/>
        </p:nvCxnSpPr>
        <p:spPr>
          <a:xfrm>
            <a:off x="5776583" y="3226975"/>
            <a:ext cx="1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ounded Rectangle 38"/>
              <p:cNvSpPr/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Rounded 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5084828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9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4" idx="2"/>
            <a:endCxn id="39" idx="0"/>
          </p:cNvCxnSpPr>
          <p:nvPr/>
        </p:nvCxnSpPr>
        <p:spPr>
          <a:xfrm flipH="1">
            <a:off x="5776583" y="4577080"/>
            <a:ext cx="1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ounded Rectangle 43"/>
              <p:cNvSpPr/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3833621"/>
                <a:ext cx="2068995" cy="743459"/>
              </a:xfrm>
              <a:prstGeom prst="roundRect">
                <a:avLst>
                  <a:gd name="adj" fmla="val 19206"/>
                </a:avLst>
              </a:prstGeom>
              <a:blipFill>
                <a:blip r:embed="rId10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>
            <a:stCxn id="20" idx="2"/>
            <a:endCxn id="44" idx="0"/>
          </p:cNvCxnSpPr>
          <p:nvPr/>
        </p:nvCxnSpPr>
        <p:spPr>
          <a:xfrm flipH="1">
            <a:off x="9385160" y="3226975"/>
            <a:ext cx="2" cy="606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4" idx="2"/>
            <a:endCxn id="52" idx="0"/>
          </p:cNvCxnSpPr>
          <p:nvPr/>
        </p:nvCxnSpPr>
        <p:spPr>
          <a:xfrm>
            <a:off x="9385160" y="4577080"/>
            <a:ext cx="0" cy="507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ounded Rectangle 51"/>
              <p:cNvSpPr/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𝒂𝑿𝒃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662" y="5084828"/>
                <a:ext cx="2068995" cy="743459"/>
              </a:xfrm>
              <a:prstGeom prst="roundRect">
                <a:avLst>
                  <a:gd name="adj" fmla="val 17951"/>
                </a:avLst>
              </a:prstGeom>
              <a:blipFill>
                <a:blip r:embed="rId11"/>
                <a:stretch>
                  <a:fillRect b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ounded Rectangle 52"/>
              <p:cNvSpPr/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ounded 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085" y="210622"/>
                <a:ext cx="2068995" cy="82804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ounded Rectangle 60"/>
              <p:cNvSpPr/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ounded 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108" y="210622"/>
                <a:ext cx="2072549" cy="82804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/>
          <p:cNvCxnSpPr>
            <a:stCxn id="20" idx="0"/>
            <a:endCxn id="61" idx="2"/>
          </p:cNvCxnSpPr>
          <p:nvPr/>
        </p:nvCxnSpPr>
        <p:spPr>
          <a:xfrm flipH="1" flipV="1">
            <a:off x="9383383" y="1038663"/>
            <a:ext cx="1779" cy="483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ounded Rectangle 68"/>
              <p:cNvSpPr/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𝒄𝒃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{$}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Rounded 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85" y="5898550"/>
                <a:ext cx="2156761" cy="828041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Curved Connector 79"/>
          <p:cNvCxnSpPr>
            <a:stCxn id="17" idx="1"/>
            <a:endCxn id="24" idx="1"/>
          </p:cNvCxnSpPr>
          <p:nvPr/>
        </p:nvCxnSpPr>
        <p:spPr>
          <a:xfrm rot="10800000" flipV="1">
            <a:off x="1039285" y="2380210"/>
            <a:ext cx="1776" cy="2875225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/>
          <p:cNvCxnSpPr>
            <a:stCxn id="24" idx="1"/>
            <a:endCxn id="69" idx="1"/>
          </p:cNvCxnSpPr>
          <p:nvPr/>
        </p:nvCxnSpPr>
        <p:spPr>
          <a:xfrm rot="10800000" flipV="1">
            <a:off x="1039285" y="5255435"/>
            <a:ext cx="12700" cy="105713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32557" y="554562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32556" y="35623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91" name="Curved Connector 90"/>
          <p:cNvCxnSpPr>
            <a:stCxn id="17" idx="3"/>
            <a:endCxn id="23" idx="3"/>
          </p:cNvCxnSpPr>
          <p:nvPr/>
        </p:nvCxnSpPr>
        <p:spPr>
          <a:xfrm>
            <a:off x="3194270" y="2380211"/>
            <a:ext cx="1776" cy="1773823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3474829" y="30754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771480" y="192138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57422" y="183736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855206" y="332946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832567" y="4638954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436888" y="331107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X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443285" y="4606063"/>
            <a:ext cx="510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069290" y="99414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950936" y="162391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5" name="Straight Arrow Connector 104"/>
          <p:cNvCxnSpPr>
            <a:stCxn id="20" idx="1"/>
            <a:endCxn id="53" idx="3"/>
          </p:cNvCxnSpPr>
          <p:nvPr/>
        </p:nvCxnSpPr>
        <p:spPr>
          <a:xfrm flipH="1" flipV="1">
            <a:off x="6811080" y="624643"/>
            <a:ext cx="1539584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19" idx="3"/>
            <a:endCxn id="61" idx="1"/>
          </p:cNvCxnSpPr>
          <p:nvPr/>
        </p:nvCxnSpPr>
        <p:spPr>
          <a:xfrm flipV="1">
            <a:off x="6811080" y="624643"/>
            <a:ext cx="1536028" cy="17497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900721" y="16086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c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3" name="Curved Connector 112"/>
          <p:cNvCxnSpPr>
            <a:stCxn id="20" idx="3"/>
            <a:endCxn id="20" idx="0"/>
          </p:cNvCxnSpPr>
          <p:nvPr/>
        </p:nvCxnSpPr>
        <p:spPr>
          <a:xfrm flipH="1" flipV="1">
            <a:off x="9385162" y="1521858"/>
            <a:ext cx="1034497" cy="852559"/>
          </a:xfrm>
          <a:prstGeom prst="curvedConnector4">
            <a:avLst>
              <a:gd name="adj1" fmla="val -68999"/>
              <a:gd name="adj2" fmla="val 13228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1193403" y="154802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24" name="Curved Connector 123"/>
          <p:cNvCxnSpPr>
            <a:stCxn id="17" idx="1"/>
            <a:endCxn id="48" idx="1"/>
          </p:cNvCxnSpPr>
          <p:nvPr/>
        </p:nvCxnSpPr>
        <p:spPr>
          <a:xfrm rot="10800000">
            <a:off x="1039285" y="624643"/>
            <a:ext cx="1776" cy="1755568"/>
          </a:xfrm>
          <a:prstGeom prst="curvedConnector3">
            <a:avLst>
              <a:gd name="adj1" fmla="val 129716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57537" y="137935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7" name="Curved Connector 136"/>
          <p:cNvCxnSpPr>
            <a:stCxn id="19" idx="1"/>
            <a:endCxn id="53" idx="1"/>
          </p:cNvCxnSpPr>
          <p:nvPr/>
        </p:nvCxnSpPr>
        <p:spPr>
          <a:xfrm rot="10800000">
            <a:off x="4742085" y="624643"/>
            <a:ext cx="12700" cy="1749774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4158560" y="126345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Y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06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5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539430"/>
              </a:xfrm>
              <a:prstGeom prst="rect">
                <a:avLst/>
              </a:prstGeom>
              <a:blipFill>
                <a:blip r:embed="rId2"/>
                <a:stretch>
                  <a:fillRect l="-1263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When resolving using the </a:t>
            </a:r>
            <a:r>
              <a:rPr lang="en-US" sz="2800" b="1" dirty="0" smtClean="0">
                <a:latin typeface="+mj-lt"/>
              </a:rPr>
              <a:t>reduce</a:t>
            </a:r>
            <a:r>
              <a:rPr lang="en-US" sz="2800" dirty="0" smtClean="0">
                <a:latin typeface="+mj-lt"/>
              </a:rPr>
              <a:t> item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Left associative </a:t>
            </a:r>
            <a:endParaRPr lang="en-US" sz="2800" b="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27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92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89606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1" name="Straight Arrow Connector 40"/>
          <p:cNvCxnSpPr>
            <a:stCxn id="39" idx="4"/>
            <a:endCxn id="40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41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cxnSp>
        <p:nvCxnSpPr>
          <p:cNvPr id="42" name="Straight Arrow Connector 41"/>
          <p:cNvCxnSpPr>
            <a:stCxn id="39" idx="4"/>
            <a:endCxn id="40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823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2" name="Oval 41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4" name="Straight Arrow Connector 43"/>
          <p:cNvCxnSpPr>
            <a:stCxn id="39" idx="4"/>
            <a:endCxn id="41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67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771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2" name="Straight Arrow Connector 41"/>
          <p:cNvCxnSpPr>
            <a:stCxn id="39" idx="5"/>
            <a:endCxn id="41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3"/>
            <a:endCxn id="40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47" name="Oval 46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49" name="Straight Arrow Connector 48"/>
          <p:cNvCxnSpPr>
            <a:stCxn id="40" idx="4"/>
            <a:endCxn id="46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1" idx="4"/>
            <a:endCxn id="47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8" name="Straight Arrow Connector 57"/>
          <p:cNvCxnSpPr>
            <a:stCxn id="39" idx="4"/>
            <a:endCxn id="53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02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19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65" name="Straight Arrow Connector 64"/>
          <p:cNvCxnSpPr>
            <a:stCxn id="59" idx="5"/>
            <a:endCxn id="64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59" idx="3"/>
            <a:endCxn id="63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0" name="Straight Arrow Connector 69"/>
          <p:cNvCxnSpPr>
            <a:stCxn id="63" idx="4"/>
            <a:endCxn id="68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4" idx="4"/>
            <a:endCxn id="69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9270113" y="2291181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4" name="Straight Arrow Connector 73"/>
          <p:cNvCxnSpPr>
            <a:stCxn id="59" idx="4"/>
            <a:endCxn id="72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5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6" name="Oval 95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7" name="Straight Arrow Connector 96"/>
          <p:cNvCxnSpPr>
            <a:stCxn id="93" idx="5"/>
            <a:endCxn id="96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3" idx="3"/>
            <a:endCxn id="95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453879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1" name="Oval 100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2" name="Straight Arrow Connector 101"/>
          <p:cNvCxnSpPr>
            <a:stCxn id="95" idx="4"/>
            <a:endCxn id="100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6" idx="4"/>
            <a:endCxn id="101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70113" y="2291181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/>
          <p:cNvCxnSpPr>
            <a:stCxn id="93" idx="4"/>
            <a:endCxn id="105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1" name="Oval 90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2" name="Oval 91"/>
          <p:cNvSpPr/>
          <p:nvPr/>
        </p:nvSpPr>
        <p:spPr>
          <a:xfrm>
            <a:off x="10453879" y="2313273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3" name="Oval 92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7" name="Straight Arrow Connector 96"/>
          <p:cNvCxnSpPr>
            <a:stCxn id="91" idx="5"/>
            <a:endCxn id="94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1" idx="3"/>
            <a:endCxn id="93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453879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101" name="Oval 100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2" name="Straight Arrow Connector 101"/>
          <p:cNvCxnSpPr>
            <a:stCxn id="93" idx="4"/>
            <a:endCxn id="100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4"/>
            <a:endCxn id="101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92" idx="4"/>
            <a:endCxn id="99" idx="0"/>
          </p:cNvCxnSpPr>
          <p:nvPr/>
        </p:nvCxnSpPr>
        <p:spPr>
          <a:xfrm>
            <a:off x="10833325" y="2980589"/>
            <a:ext cx="0" cy="29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270113" y="2291181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7" name="Straight Arrow Connector 106"/>
          <p:cNvCxnSpPr>
            <a:stCxn id="91" idx="4"/>
            <a:endCxn id="105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0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0453879" y="2313273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79" name="Straight Arrow Connector 78"/>
          <p:cNvCxnSpPr>
            <a:stCxn id="74" idx="3"/>
            <a:endCxn id="75" idx="7"/>
          </p:cNvCxnSpPr>
          <p:nvPr/>
        </p:nvCxnSpPr>
        <p:spPr>
          <a:xfrm flipH="1">
            <a:off x="8739215" y="1951128"/>
            <a:ext cx="642035" cy="456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5"/>
            <a:endCxn id="76" idx="1"/>
          </p:cNvCxnSpPr>
          <p:nvPr/>
        </p:nvCxnSpPr>
        <p:spPr>
          <a:xfrm>
            <a:off x="9917868" y="1951128"/>
            <a:ext cx="647148" cy="45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5" idx="5"/>
            <a:endCxn id="78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5" idx="3"/>
            <a:endCxn id="77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453879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86" name="Oval 85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7" name="Straight Arrow Connector 86"/>
          <p:cNvCxnSpPr>
            <a:stCxn id="77" idx="4"/>
            <a:endCxn id="85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8" idx="4"/>
            <a:endCxn id="86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4"/>
            <a:endCxn id="84" idx="0"/>
          </p:cNvCxnSpPr>
          <p:nvPr/>
        </p:nvCxnSpPr>
        <p:spPr>
          <a:xfrm>
            <a:off x="10833325" y="2980589"/>
            <a:ext cx="0" cy="29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9270113" y="2291181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2" name="Straight Arrow Connector 91"/>
          <p:cNvCxnSpPr>
            <a:stCxn id="75" idx="4"/>
            <a:endCxn id="90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4" idx="4"/>
            <a:endCxn id="91" idx="0"/>
          </p:cNvCxnSpPr>
          <p:nvPr/>
        </p:nvCxnSpPr>
        <p:spPr>
          <a:xfrm>
            <a:off x="9649559" y="2048854"/>
            <a:ext cx="0" cy="24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9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/>
              <p:cNvSpPr/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27" y="5415731"/>
                <a:ext cx="4675308" cy="565807"/>
              </a:xfrm>
              <a:prstGeom prst="rect">
                <a:avLst/>
              </a:prstGeom>
              <a:blipFill>
                <a:blip r:embed="rId2"/>
                <a:stretch>
                  <a:fillRect l="-1558" b="-93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/>
              <p:cNvSpPr/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849" y="6038707"/>
                <a:ext cx="4675308" cy="565807"/>
              </a:xfrm>
              <a:prstGeom prst="rect">
                <a:avLst/>
              </a:prstGeom>
              <a:blipFill>
                <a:blip r:embed="rId3"/>
                <a:stretch>
                  <a:fillRect l="-1558" b="-94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ounded Rectangle 18"/>
              <p:cNvSpPr/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6" y="1326775"/>
                <a:ext cx="2153209" cy="1092397"/>
              </a:xfrm>
              <a:prstGeom prst="roundRect">
                <a:avLst>
                  <a:gd name="adj" fmla="val 11529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ounded Rectangle 19"/>
              <p:cNvSpPr/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4" y="3076860"/>
                <a:ext cx="2156761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  <a:endCxn id="20" idx="0"/>
          </p:cNvCxnSpPr>
          <p:nvPr/>
        </p:nvCxnSpPr>
        <p:spPr>
          <a:xfrm flipH="1">
            <a:off x="1989615" y="2419172"/>
            <a:ext cx="1776" cy="657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24167" y="258160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ounded Rectangle 23"/>
              <p:cNvSpPr/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30" y="1326569"/>
                <a:ext cx="2153209" cy="838133"/>
              </a:xfrm>
              <a:prstGeom prst="roundRect">
                <a:avLst>
                  <a:gd name="adj" fmla="val 16423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ounded Rectangle 24"/>
              <p:cNvSpPr/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9" y="2739255"/>
                <a:ext cx="2153209" cy="1394206"/>
              </a:xfrm>
              <a:prstGeom prst="roundRect">
                <a:avLst>
                  <a:gd name="adj" fmla="val 975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ed Rectangle 25"/>
              <p:cNvSpPr/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628" y="4660286"/>
                <a:ext cx="2153209" cy="1162016"/>
              </a:xfrm>
              <a:prstGeom prst="roundRect">
                <a:avLst>
                  <a:gd name="adj" fmla="val 11222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19" idx="3"/>
            <a:endCxn id="24" idx="1"/>
          </p:cNvCxnSpPr>
          <p:nvPr/>
        </p:nvCxnSpPr>
        <p:spPr>
          <a:xfrm flipV="1">
            <a:off x="3067995" y="1745636"/>
            <a:ext cx="1031635" cy="127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 flipH="1">
            <a:off x="5176234" y="2164702"/>
            <a:ext cx="1" cy="5745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5" idx="2"/>
            <a:endCxn id="26" idx="0"/>
          </p:cNvCxnSpPr>
          <p:nvPr/>
        </p:nvCxnSpPr>
        <p:spPr>
          <a:xfrm flipH="1">
            <a:off x="5176233" y="4133461"/>
            <a:ext cx="1" cy="526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86350" y="138270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04225" y="227617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9014" y="4196433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>
            <a:stCxn id="25" idx="1"/>
            <a:endCxn id="20" idx="3"/>
          </p:cNvCxnSpPr>
          <p:nvPr/>
        </p:nvCxnSpPr>
        <p:spPr>
          <a:xfrm flipH="1">
            <a:off x="3067995" y="3436358"/>
            <a:ext cx="1031634" cy="54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521806" y="3064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9270113" y="138153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091460" y="2310114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0453879" y="2313273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7217433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94573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E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52" name="Straight Arrow Connector 51"/>
          <p:cNvCxnSpPr>
            <a:stCxn id="2" idx="3"/>
            <a:endCxn id="44" idx="7"/>
          </p:cNvCxnSpPr>
          <p:nvPr/>
        </p:nvCxnSpPr>
        <p:spPr>
          <a:xfrm flipH="1">
            <a:off x="8739215" y="1951128"/>
            <a:ext cx="642035" cy="456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" idx="5"/>
            <a:endCxn id="46" idx="1"/>
          </p:cNvCxnSpPr>
          <p:nvPr/>
        </p:nvCxnSpPr>
        <p:spPr>
          <a:xfrm>
            <a:off x="9917868" y="1951128"/>
            <a:ext cx="647148" cy="459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4" idx="5"/>
            <a:endCxn id="49" idx="1"/>
          </p:cNvCxnSpPr>
          <p:nvPr/>
        </p:nvCxnSpPr>
        <p:spPr>
          <a:xfrm>
            <a:off x="8739215" y="2879704"/>
            <a:ext cx="317652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4" idx="3"/>
            <a:endCxn id="47" idx="7"/>
          </p:cNvCxnSpPr>
          <p:nvPr/>
        </p:nvCxnSpPr>
        <p:spPr>
          <a:xfrm flipH="1">
            <a:off x="7865188" y="2879704"/>
            <a:ext cx="337409" cy="4941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0453879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217433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+mj-lt"/>
              </a:rPr>
              <a:t>N</a:t>
            </a:r>
          </a:p>
        </p:txBody>
      </p:sp>
      <p:sp>
        <p:nvSpPr>
          <p:cNvPr id="69" name="Oval 68"/>
          <p:cNvSpPr/>
          <p:nvPr/>
        </p:nvSpPr>
        <p:spPr>
          <a:xfrm>
            <a:off x="8945730" y="4248968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N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94" name="Straight Arrow Connector 93"/>
          <p:cNvCxnSpPr>
            <a:stCxn id="47" idx="4"/>
            <a:endCxn id="68" idx="0"/>
          </p:cNvCxnSpPr>
          <p:nvPr/>
        </p:nvCxnSpPr>
        <p:spPr>
          <a:xfrm>
            <a:off x="7596879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49" idx="4"/>
            <a:endCxn id="69" idx="0"/>
          </p:cNvCxnSpPr>
          <p:nvPr/>
        </p:nvCxnSpPr>
        <p:spPr>
          <a:xfrm>
            <a:off x="9325176" y="3943471"/>
            <a:ext cx="0" cy="305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6" idx="4"/>
            <a:endCxn id="67" idx="0"/>
          </p:cNvCxnSpPr>
          <p:nvPr/>
        </p:nvCxnSpPr>
        <p:spPr>
          <a:xfrm>
            <a:off x="10833325" y="2980589"/>
            <a:ext cx="0" cy="295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8091460" y="3276155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9270113" y="2291181"/>
            <a:ext cx="758892" cy="6673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+</a:t>
            </a:r>
            <a:endParaRPr lang="en-US" sz="28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5" name="Straight Arrow Connector 104"/>
          <p:cNvCxnSpPr>
            <a:stCxn id="44" idx="4"/>
            <a:endCxn id="103" idx="0"/>
          </p:cNvCxnSpPr>
          <p:nvPr/>
        </p:nvCxnSpPr>
        <p:spPr>
          <a:xfrm>
            <a:off x="8470906" y="2977430"/>
            <a:ext cx="0" cy="2987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" idx="4"/>
            <a:endCxn id="104" idx="0"/>
          </p:cNvCxnSpPr>
          <p:nvPr/>
        </p:nvCxnSpPr>
        <p:spPr>
          <a:xfrm>
            <a:off x="9649559" y="2048854"/>
            <a:ext cx="0" cy="242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97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Resolving Conflicts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</a:t>
                </a:r>
                <a:r>
                  <a:rPr lang="en-US" sz="2800" b="1" dirty="0">
                    <a:latin typeface="+mj-lt"/>
                  </a:rPr>
                  <a:t>transition system</a:t>
                </a:r>
                <a:r>
                  <a:rPr lang="en-US" sz="2800" dirty="0">
                    <a:latin typeface="+mj-lt"/>
                  </a:rPr>
                  <a:t> of the SLR(1) parser for this CFG?</a:t>
                </a:r>
              </a:p>
              <a:p>
                <a:pPr lvl="1"/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43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4787" y="1121495"/>
                <a:ext cx="1772430" cy="1336065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87" y="1121495"/>
                <a:ext cx="1772430" cy="1336065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11235" y="3282136"/>
                <a:ext cx="1775980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235" y="3282136"/>
                <a:ext cx="1775980" cy="82804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22" idx="2"/>
            <a:endCxn id="48" idx="0"/>
          </p:cNvCxnSpPr>
          <p:nvPr/>
        </p:nvCxnSpPr>
        <p:spPr>
          <a:xfrm flipH="1">
            <a:off x="1799225" y="2457560"/>
            <a:ext cx="1777" cy="8245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24167" y="269357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/>
              <p:cNvSpPr/>
              <p:nvPr/>
            </p:nvSpPr>
            <p:spPr>
              <a:xfrm>
                <a:off x="3670414" y="1121289"/>
                <a:ext cx="2153209" cy="1099390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Rounded 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1121289"/>
                <a:ext cx="2153209" cy="1099390"/>
              </a:xfrm>
              <a:prstGeom prst="roundRect">
                <a:avLst>
                  <a:gd name="adj" fmla="val 640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ounded Rectangle 34"/>
              <p:cNvSpPr/>
              <p:nvPr/>
            </p:nvSpPr>
            <p:spPr>
              <a:xfrm>
                <a:off x="3670414" y="2935201"/>
                <a:ext cx="2357156" cy="1524833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ounded 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2935201"/>
                <a:ext cx="2357156" cy="1524833"/>
              </a:xfrm>
              <a:prstGeom prst="roundRect">
                <a:avLst>
                  <a:gd name="adj" fmla="val 6404"/>
                </a:avLst>
              </a:prstGeom>
              <a:blipFill>
                <a:blip r:embed="rId5"/>
                <a:stretch>
                  <a:fillRect b="-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ounded Rectangle 35"/>
              <p:cNvSpPr/>
              <p:nvPr/>
            </p:nvSpPr>
            <p:spPr>
              <a:xfrm>
                <a:off x="3670414" y="5089494"/>
                <a:ext cx="2357156" cy="1367290"/>
              </a:xfrm>
              <a:prstGeom prst="roundRect">
                <a:avLst>
                  <a:gd name="adj" fmla="val 640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ounded 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414" y="5089494"/>
                <a:ext cx="2357156" cy="1367290"/>
              </a:xfrm>
              <a:prstGeom prst="roundRect">
                <a:avLst>
                  <a:gd name="adj" fmla="val 640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31" idx="1"/>
          </p:cNvCxnSpPr>
          <p:nvPr/>
        </p:nvCxnSpPr>
        <p:spPr>
          <a:xfrm flipV="1">
            <a:off x="2687217" y="1670984"/>
            <a:ext cx="983197" cy="118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2"/>
            <a:endCxn id="35" idx="0"/>
          </p:cNvCxnSpPr>
          <p:nvPr/>
        </p:nvCxnSpPr>
        <p:spPr>
          <a:xfrm>
            <a:off x="4747019" y="2220679"/>
            <a:ext cx="101973" cy="71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2"/>
            <a:endCxn id="36" idx="0"/>
          </p:cNvCxnSpPr>
          <p:nvPr/>
        </p:nvCxnSpPr>
        <p:spPr>
          <a:xfrm>
            <a:off x="4848992" y="4460034"/>
            <a:ext cx="0" cy="6294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063539" y="134028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04225" y="24161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542247" y="454351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5" idx="1"/>
            <a:endCxn id="48" idx="3"/>
          </p:cNvCxnSpPr>
          <p:nvPr/>
        </p:nvCxnSpPr>
        <p:spPr>
          <a:xfrm flipH="1" flipV="1">
            <a:off x="2687215" y="3696157"/>
            <a:ext cx="983199" cy="1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35549" y="3289330"/>
            <a:ext cx="432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ounded Rectangle 26"/>
              <p:cNvSpPr/>
              <p:nvPr/>
            </p:nvSpPr>
            <p:spPr>
              <a:xfrm>
                <a:off x="6776385" y="2935201"/>
                <a:ext cx="2264981" cy="1524833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85" y="2935201"/>
                <a:ext cx="2264981" cy="1524833"/>
              </a:xfrm>
              <a:prstGeom prst="roundRect">
                <a:avLst>
                  <a:gd name="adj" fmla="val 6404"/>
                </a:avLst>
              </a:prstGeom>
              <a:blipFill>
                <a:blip r:embed="rId7"/>
                <a:stretch>
                  <a:fillRect b="-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31" idx="2"/>
            <a:endCxn id="27" idx="0"/>
          </p:cNvCxnSpPr>
          <p:nvPr/>
        </p:nvCxnSpPr>
        <p:spPr>
          <a:xfrm>
            <a:off x="4747019" y="2220679"/>
            <a:ext cx="3161857" cy="714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575048" y="232804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ounded Rectangle 33"/>
              <p:cNvSpPr/>
              <p:nvPr/>
            </p:nvSpPr>
            <p:spPr>
              <a:xfrm>
                <a:off x="6776385" y="5082515"/>
                <a:ext cx="2264981" cy="1367290"/>
              </a:xfrm>
              <a:prstGeom prst="roundRect">
                <a:avLst>
                  <a:gd name="adj" fmla="val 6404"/>
                </a:avLst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 {+∗$}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ounded 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385" y="5082515"/>
                <a:ext cx="2264981" cy="1367290"/>
              </a:xfrm>
              <a:prstGeom prst="roundRect">
                <a:avLst>
                  <a:gd name="adj" fmla="val 6404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>
            <a:stCxn id="27" idx="2"/>
            <a:endCxn id="34" idx="0"/>
          </p:cNvCxnSpPr>
          <p:nvPr/>
        </p:nvCxnSpPr>
        <p:spPr>
          <a:xfrm>
            <a:off x="7908876" y="4460034"/>
            <a:ext cx="0" cy="622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599199" y="454351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1" name="Curved Connector 60"/>
          <p:cNvCxnSpPr>
            <a:stCxn id="36" idx="1"/>
            <a:endCxn id="35" idx="1"/>
          </p:cNvCxnSpPr>
          <p:nvPr/>
        </p:nvCxnSpPr>
        <p:spPr>
          <a:xfrm rot="10800000">
            <a:off x="3670414" y="3697619"/>
            <a:ext cx="12700" cy="20755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136441" y="448109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6" name="Curved Connector 65"/>
          <p:cNvCxnSpPr>
            <a:stCxn id="34" idx="3"/>
            <a:endCxn id="27" idx="3"/>
          </p:cNvCxnSpPr>
          <p:nvPr/>
        </p:nvCxnSpPr>
        <p:spPr>
          <a:xfrm flipV="1">
            <a:off x="9041366" y="3697618"/>
            <a:ext cx="12700" cy="2068542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18859" y="448109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34" idx="1"/>
            <a:endCxn id="35" idx="3"/>
          </p:cNvCxnSpPr>
          <p:nvPr/>
        </p:nvCxnSpPr>
        <p:spPr>
          <a:xfrm flipH="1" flipV="1">
            <a:off x="6027570" y="3697618"/>
            <a:ext cx="748815" cy="2068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36" idx="3"/>
            <a:endCxn id="27" idx="1"/>
          </p:cNvCxnSpPr>
          <p:nvPr/>
        </p:nvCxnSpPr>
        <p:spPr>
          <a:xfrm flipV="1">
            <a:off x="6027570" y="3697618"/>
            <a:ext cx="748815" cy="20755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9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4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5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576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54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65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38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75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the derivation tree from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First build the children, then connect to the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handle left recursion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Which is common in real-world grammars</a:t>
            </a: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0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2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0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18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01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35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6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95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</a:t>
                </a:r>
                <a:r>
                  <a:rPr lang="en-US" sz="2800" b="1" dirty="0" smtClean="0">
                    <a:latin typeface="+mj-lt"/>
                  </a:rPr>
                  <a:t>LR(0) item</a:t>
                </a:r>
                <a:r>
                  <a:rPr lang="en-US" sz="2800" dirty="0" smtClean="0">
                    <a:latin typeface="+mj-lt"/>
                  </a:rPr>
                  <a:t> is of the form: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dot</a:t>
                </a:r>
                <a:r>
                  <a:rPr lang="en-US" sz="2800" dirty="0" smtClean="0">
                    <a:latin typeface="+mj-lt"/>
                  </a:rPr>
                  <a:t> gives us the current location (a local view).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1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31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9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Which 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0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7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43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;.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2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10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</a:t>
                </a:r>
                <a:r>
                  <a:rPr lang="en-US" sz="2800" dirty="0">
                    <a:latin typeface="+mj-lt"/>
                  </a:rPr>
                  <a:t>is a reduce state.</a:t>
                </a:r>
                <a:endParaRPr lang="en-US" sz="2800" i="1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9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An LR(0) item with the dot at the end is called </a:t>
                </a:r>
                <a:r>
                  <a:rPr lang="en-US" sz="2800" b="1" dirty="0" smtClean="0">
                    <a:latin typeface="+mj-lt"/>
                  </a:rPr>
                  <a:t>reduce</a:t>
                </a:r>
                <a:r>
                  <a:rPr lang="en-US" sz="2800" dirty="0" smtClean="0">
                    <a:latin typeface="+mj-lt"/>
                  </a:rPr>
                  <a:t> 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Otherwise, it’s a </a:t>
                </a:r>
                <a:r>
                  <a:rPr lang="en-US" sz="2800" b="1" dirty="0" smtClean="0">
                    <a:latin typeface="+mj-lt"/>
                  </a:rPr>
                  <a:t>shift </a:t>
                </a:r>
                <a:r>
                  <a:rPr lang="en-US" sz="2800" dirty="0" smtClean="0">
                    <a:latin typeface="+mj-lt"/>
                  </a:rPr>
                  <a:t>item: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677656"/>
              </a:xfrm>
              <a:prstGeom prst="rect">
                <a:avLst/>
              </a:prstGeom>
              <a:blipFill>
                <a:blip r:embed="rId2"/>
                <a:stretch>
                  <a:fillRect l="-126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79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31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16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62979"/>
              </a:xfrm>
              <a:prstGeom prst="rect">
                <a:avLst/>
              </a:prstGeom>
              <a:blipFill>
                <a:blip r:embed="rId2"/>
                <a:stretch>
                  <a:fillRect l="-1263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0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6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2800" dirty="0">
                    <a:latin typeface="+mj-lt"/>
                  </a:rPr>
                  <a:t>w</a:t>
                </a:r>
                <a:r>
                  <a:rPr lang="en-US" sz="2800" dirty="0" smtClean="0">
                    <a:latin typeface="+mj-lt"/>
                  </a:rPr>
                  <a:t>hich was already computed: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9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So the next state (the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smtClean="0">
                    <a:latin typeface="+mj-lt"/>
                  </a:rPr>
                  <a:t>closure)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.$</m:t>
                    </m:r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2246769"/>
              </a:xfrm>
              <a:prstGeom prst="rect">
                <a:avLst/>
              </a:prstGeom>
              <a:blipFill>
                <a:blip r:embed="rId2"/>
                <a:stretch>
                  <a:fillRect l="-1263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3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7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The </a:t>
                </a:r>
                <a:r>
                  <a:rPr lang="en-US" sz="2800" b="1" dirty="0" smtClean="0">
                    <a:latin typeface="+mj-lt"/>
                  </a:rPr>
                  <a:t>LR(0) closure set </a:t>
                </a:r>
                <a:r>
                  <a:rPr lang="en-US" sz="2800" dirty="0" smtClean="0">
                    <a:latin typeface="+mj-lt"/>
                  </a:rPr>
                  <a:t>of an LR(0) item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such that: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b="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for each rule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9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, if we recognized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then the next state will contain: 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$.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>
                    <a:latin typeface="+mj-lt"/>
                  </a:rPr>
                  <a:t>which is a reduce state.</a:t>
                </a:r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9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9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Parser: Running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happen with the following input: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=7;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=3}$</m:t>
                    </m:r>
                  </m:oMath>
                </a14:m>
                <a:endParaRPr lang="en-US" sz="2800" dirty="0"/>
              </a:p>
              <a:p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2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26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9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185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0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756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9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0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5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70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Item Closure Set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example, given the following CFG: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</m:d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the closure set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contains: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80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→.{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07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9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5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37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34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9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𝑰𝑫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𝑰𝑵𝑻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23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80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{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9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8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45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$ 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46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38"/>
          <p:cNvCxnSpPr/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0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ounded Rectangle 47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/>
          <p:cNvCxnSpPr>
            <a:endCxn id="48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solidFill>
                <a:schemeClr val="bg2">
                  <a:lumMod val="50000"/>
                  <a:alpha val="2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Input: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}$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5089159"/>
                <a:ext cx="7123481" cy="565807"/>
              </a:xfrm>
              <a:prstGeom prst="rect">
                <a:avLst/>
              </a:prstGeom>
              <a:blipFill>
                <a:blip r:embed="rId14"/>
                <a:stretch>
                  <a:fillRect l="-102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solidFill>
                <a:srgbClr val="FF0000">
                  <a:alpha val="27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 smtClean="0">
                    <a:solidFill>
                      <a:schemeClr val="tx1"/>
                    </a:solidFill>
                  </a:rPr>
                  <a:t>Stack: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061" y="5712135"/>
                <a:ext cx="7123481" cy="565807"/>
              </a:xfrm>
              <a:prstGeom prst="rect">
                <a:avLst/>
              </a:prstGeom>
              <a:blipFill>
                <a:blip r:embed="rId15"/>
                <a:stretch>
                  <a:fillRect l="-10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2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with CUP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7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Given </a:t>
            </a:r>
            <a:r>
              <a:rPr lang="en-US" sz="2800" dirty="0">
                <a:latin typeface="+mj-lt"/>
              </a:rPr>
              <a:t>a user-specified grammar, generates </a:t>
            </a:r>
            <a:r>
              <a:rPr lang="en-US" sz="2800" dirty="0" smtClean="0">
                <a:latin typeface="+mj-lt"/>
              </a:rPr>
              <a:t>an LALR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Works with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, which provides the parsed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Bison (for C)</a:t>
            </a:r>
          </a:p>
        </p:txBody>
      </p:sp>
    </p:spTree>
    <p:extLst>
      <p:ext uri="{BB962C8B-B14F-4D97-AF65-F5344CB8AC3E}">
        <p14:creationId xmlns:p14="http://schemas.microsoft.com/office/powerpoint/2010/main" val="18178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CUP/</a:t>
            </a:r>
            <a:r>
              <a:rPr lang="en-US" sz="4800" dirty="0" err="1">
                <a:latin typeface="+mj-lt"/>
              </a:rPr>
              <a:t>J</a:t>
            </a:r>
            <a:r>
              <a:rPr lang="en-US" sz="4800" dirty="0" err="1" smtClean="0">
                <a:latin typeface="+mj-lt"/>
              </a:rPr>
              <a:t>Flex</a:t>
            </a:r>
            <a:r>
              <a:rPr lang="en-US" sz="4800" dirty="0" smtClean="0">
                <a:latin typeface="+mj-lt"/>
              </a:rPr>
              <a:t> Workflow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61900" y="1816632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JFlex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</a:t>
            </a:r>
            <a:r>
              <a:rPr lang="en-US" sz="2800" dirty="0" err="1" smtClean="0">
                <a:solidFill>
                  <a:sysClr val="windowText" lastClr="000000"/>
                </a:solidFill>
                <a:latin typeface="+mj-lt"/>
              </a:rPr>
              <a:t>lex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1965875" y="3411562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254122" y="1816631"/>
            <a:ext cx="1771995" cy="1393371"/>
          </a:xfrm>
          <a:prstGeom prst="roundRect">
            <a:avLst/>
          </a:prstGeom>
          <a:solidFill>
            <a:srgbClr val="92D05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CUP Spec</a:t>
            </a:r>
          </a:p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(*.cup)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61901" y="3870272"/>
            <a:ext cx="1771995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81628" y="3870271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Tokens.java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4962" y="3870272"/>
            <a:ext cx="2053652" cy="1393371"/>
          </a:xfrm>
          <a:prstGeom prst="roundRect">
            <a:avLst/>
          </a:prstGeom>
          <a:solidFill>
            <a:srgbClr val="C00000">
              <a:alpha val="4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Parser.java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11" name="Right Arrow 10"/>
          <p:cNvSpPr/>
          <p:nvPr/>
        </p:nvSpPr>
        <p:spPr>
          <a:xfrm rot="7633122">
            <a:off x="5256978" y="3411561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2987993">
            <a:off x="6470250" y="3397743"/>
            <a:ext cx="479121" cy="245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12"/>
          <p:cNvCxnSpPr>
            <a:stCxn id="8" idx="2"/>
            <a:endCxn id="9" idx="2"/>
          </p:cNvCxnSpPr>
          <p:nvPr/>
        </p:nvCxnSpPr>
        <p:spPr>
          <a:xfrm rot="5400000" flipH="1" flipV="1">
            <a:off x="3578175" y="3933365"/>
            <a:ext cx="1" cy="2660555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10" idx="2"/>
            <a:endCxn id="9" idx="2"/>
          </p:cNvCxnSpPr>
          <p:nvPr/>
        </p:nvCxnSpPr>
        <p:spPr>
          <a:xfrm rot="5400000" flipH="1">
            <a:off x="6140120" y="4031976"/>
            <a:ext cx="1" cy="2463334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2"/>
            <a:endCxn id="8" idx="2"/>
          </p:cNvCxnSpPr>
          <p:nvPr/>
        </p:nvCxnSpPr>
        <p:spPr>
          <a:xfrm rot="5400000">
            <a:off x="4809844" y="2701699"/>
            <a:ext cx="12700" cy="5123889"/>
          </a:xfrm>
          <a:prstGeom prst="curvedConnector3">
            <a:avLst>
              <a:gd name="adj1" fmla="val 6381835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931036" y="3870272"/>
            <a:ext cx="2053652" cy="1393371"/>
          </a:xfrm>
          <a:prstGeom prst="roundRect">
            <a:avLst/>
          </a:prstGeom>
          <a:solidFill>
            <a:schemeClr val="bg2">
              <a:lumMod val="50000"/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AST.java</a:t>
            </a:r>
            <a:endParaRPr lang="en-US" sz="28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7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3031229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3527308" y="1658784"/>
            <a:ext cx="2856342" cy="5023263"/>
          </a:xfrm>
          <a:prstGeom prst="roundRect">
            <a:avLst>
              <a:gd name="adj" fmla="val 149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p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arser code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…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:}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scan with {: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:}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terminal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non terminal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tart with …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&lt;derivation rules…&gt;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Right Brace 7"/>
          <p:cNvSpPr/>
          <p:nvPr/>
        </p:nvSpPr>
        <p:spPr>
          <a:xfrm rot="10800000">
            <a:off x="3031228" y="3208074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031228" y="4830712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816" y="2044953"/>
            <a:ext cx="235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p</a:t>
            </a:r>
            <a:r>
              <a:rPr lang="en-US" sz="2800" b="1" dirty="0" smtClean="0">
                <a:latin typeface="+mj-lt"/>
              </a:rPr>
              <a:t>arser setup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015" y="3494123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err="1" smtClean="0">
                <a:latin typeface="+mj-lt"/>
              </a:rPr>
              <a:t>lexer</a:t>
            </a:r>
            <a:r>
              <a:rPr lang="en-US" sz="2800" b="1" dirty="0" smtClean="0">
                <a:latin typeface="+mj-lt"/>
              </a:rPr>
              <a:t> setup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1746" y="5418645"/>
            <a:ext cx="185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grammar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965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Parser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parser code {:	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public Parser(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	{		</a:t>
            </a:r>
          </a:p>
          <a:p>
            <a:r>
              <a:rPr lang="en-US" sz="2800" dirty="0" smtClean="0">
                <a:latin typeface="+mj-lt"/>
              </a:rPr>
              <a:t>		super(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);		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this.lexer</a:t>
            </a:r>
            <a:r>
              <a:rPr lang="en-US" sz="2800" dirty="0" smtClean="0">
                <a:latin typeface="+mj-lt"/>
              </a:rPr>
              <a:t> =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;	</a:t>
            </a:r>
          </a:p>
          <a:p>
            <a:r>
              <a:rPr lang="en-US" sz="2800" dirty="0" smtClean="0">
                <a:latin typeface="+mj-lt"/>
              </a:rPr>
              <a:t>	}	</a:t>
            </a:r>
          </a:p>
          <a:p>
            <a:r>
              <a:rPr lang="en-US" sz="2800" dirty="0" smtClean="0">
                <a:latin typeface="+mj-lt"/>
              </a:rPr>
              <a:t>	public void </a:t>
            </a:r>
            <a:r>
              <a:rPr lang="en-US" sz="2800" dirty="0" err="1" smtClean="0">
                <a:latin typeface="+mj-lt"/>
              </a:rPr>
              <a:t>report_error</a:t>
            </a:r>
            <a:r>
              <a:rPr lang="en-US" sz="2800" dirty="0" smtClean="0">
                <a:latin typeface="+mj-lt"/>
              </a:rPr>
              <a:t>(String message, Object info) 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System.exit</a:t>
            </a:r>
            <a:r>
              <a:rPr lang="en-US" sz="2800" dirty="0" smtClean="0">
                <a:latin typeface="+mj-lt"/>
              </a:rPr>
              <a:t>(0);	</a:t>
            </a: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 smtClean="0">
                <a:latin typeface="+mj-lt"/>
              </a:rPr>
              <a:t>:}</a:t>
            </a:r>
          </a:p>
        </p:txBody>
      </p:sp>
    </p:spTree>
    <p:extLst>
      <p:ext uri="{BB962C8B-B14F-4D97-AF65-F5344CB8AC3E}">
        <p14:creationId xmlns:p14="http://schemas.microsoft.com/office/powerpoint/2010/main" val="26431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</a:t>
            </a:r>
            <a:r>
              <a:rPr lang="en-US" sz="4800" dirty="0" err="1" smtClean="0">
                <a:latin typeface="+mj-lt"/>
              </a:rPr>
              <a:t>Lexer</a:t>
            </a:r>
            <a:r>
              <a:rPr lang="en-US" sz="4800" dirty="0" smtClean="0">
                <a:latin typeface="+mj-lt"/>
              </a:rPr>
              <a:t> Setup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scan with {: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Symbol </a:t>
            </a:r>
            <a:r>
              <a:rPr lang="en-US" sz="2800" dirty="0">
                <a:latin typeface="+mj-lt"/>
              </a:rPr>
              <a:t>s;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s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lexer.</a:t>
            </a:r>
            <a:r>
              <a:rPr lang="en-US" sz="2800" b="1" dirty="0" err="1">
                <a:solidFill>
                  <a:srgbClr val="C00000"/>
                </a:solidFill>
                <a:latin typeface="+mj-lt"/>
              </a:rPr>
              <a:t>next_token</a:t>
            </a:r>
            <a:r>
              <a:rPr lang="en-US" sz="2800" dirty="0" smtClean="0">
                <a:latin typeface="+mj-lt"/>
              </a:rPr>
              <a:t>();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// print token…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:};</a:t>
            </a:r>
          </a:p>
        </p:txBody>
      </p:sp>
    </p:spTree>
    <p:extLst>
      <p:ext uri="{BB962C8B-B14F-4D97-AF65-F5344CB8AC3E}">
        <p14:creationId xmlns:p14="http://schemas.microsoft.com/office/powerpoint/2010/main" val="126746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T1;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T2;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T3;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T4;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8532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AST_NODE_1 E1;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AST_NODE_2 E2;</a:t>
            </a:r>
          </a:p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AST_NODE_3 E3;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92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46" y="759862"/>
                <a:ext cx="2169622" cy="1937693"/>
              </a:xfrm>
              <a:prstGeom prst="roundRect">
                <a:avLst/>
              </a:prstGeom>
              <a:blipFill>
                <a:blip r:embed="rId2"/>
                <a:stretch>
                  <a:fillRect b="-218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22" idx="3"/>
            <a:endCxn id="7" idx="1"/>
          </p:cNvCxnSpPr>
          <p:nvPr/>
        </p:nvCxnSpPr>
        <p:spPr>
          <a:xfrm>
            <a:off x="3061099" y="1728705"/>
            <a:ext cx="682847" cy="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98776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477" y="926116"/>
                <a:ext cx="2169622" cy="16051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ounded Rectangle 24"/>
              <p:cNvSpPr/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.}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Rounded 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607" y="1146827"/>
                <a:ext cx="2169622" cy="116415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7" idx="3"/>
            <a:endCxn id="25" idx="1"/>
          </p:cNvCxnSpPr>
          <p:nvPr/>
        </p:nvCxnSpPr>
        <p:spPr>
          <a:xfrm>
            <a:off x="5913568" y="1728709"/>
            <a:ext cx="707039" cy="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0493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L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/>
              <p:cNvSpPr/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sz="2000" b="1" i="1" dirty="0" smtClean="0">
                  <a:ln>
                    <a:noFill/>
                  </a:ln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→.{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ounded 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0501" y="981528"/>
                <a:ext cx="2169622" cy="14864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25" idx="3"/>
            <a:endCxn id="32" idx="1"/>
          </p:cNvCxnSpPr>
          <p:nvPr/>
        </p:nvCxnSpPr>
        <p:spPr>
          <a:xfrm flipV="1">
            <a:off x="8790229" y="1724760"/>
            <a:ext cx="680272" cy="414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63642" y="1267225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;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8" idx="0"/>
          </p:cNvCxnSpPr>
          <p:nvPr/>
        </p:nvCxnSpPr>
        <p:spPr>
          <a:xfrm>
            <a:off x="1976288" y="2531294"/>
            <a:ext cx="0" cy="64956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65" y="3180862"/>
                <a:ext cx="2665846" cy="63165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/>
              <p:cNvSpPr/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38" y="4218784"/>
                <a:ext cx="2486428" cy="6801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𝑰𝑫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𝑰𝑵𝑻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074" y="5372063"/>
                <a:ext cx="2486428" cy="68014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1972645" y="270490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46" name="Straight Arrow Connector 45"/>
          <p:cNvCxnSpPr>
            <a:stCxn id="38" idx="2"/>
            <a:endCxn id="43" idx="0"/>
          </p:cNvCxnSpPr>
          <p:nvPr/>
        </p:nvCxnSpPr>
        <p:spPr>
          <a:xfrm flipH="1">
            <a:off x="1967052" y="3812518"/>
            <a:ext cx="9236" cy="406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3" idx="2"/>
            <a:endCxn id="44" idx="0"/>
          </p:cNvCxnSpPr>
          <p:nvPr/>
        </p:nvCxnSpPr>
        <p:spPr>
          <a:xfrm>
            <a:off x="1967052" y="4898928"/>
            <a:ext cx="9236" cy="473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003113" y="381009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=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91116" y="4971953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ounded Rectangle 53"/>
              <p:cNvSpPr/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 $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ounded 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839" y="4218784"/>
                <a:ext cx="1724787" cy="68014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7" idx="2"/>
            <a:endCxn id="38" idx="3"/>
          </p:cNvCxnSpPr>
          <p:nvPr/>
        </p:nvCxnSpPr>
        <p:spPr>
          <a:xfrm flipH="1">
            <a:off x="3309211" y="2697555"/>
            <a:ext cx="1519546" cy="79913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678659" y="2762204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ounded Rectangle 58"/>
              <p:cNvSpPr/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ounded 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256" y="3156618"/>
                <a:ext cx="1521002" cy="68014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/>
          <p:cNvCxnSpPr>
            <a:stCxn id="7" idx="2"/>
            <a:endCxn id="59" idx="0"/>
          </p:cNvCxnSpPr>
          <p:nvPr/>
        </p:nvCxnSpPr>
        <p:spPr>
          <a:xfrm>
            <a:off x="4828757" y="2697555"/>
            <a:ext cx="0" cy="4590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/>
              <p:cNvSpPr/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</m:d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ounded 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577" y="3156618"/>
                <a:ext cx="1733096" cy="68014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25" idx="2"/>
            <a:endCxn id="64" idx="0"/>
          </p:cNvCxnSpPr>
          <p:nvPr/>
        </p:nvCxnSpPr>
        <p:spPr>
          <a:xfrm>
            <a:off x="7705418" y="2310977"/>
            <a:ext cx="9707" cy="84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ounded Rectangle 73"/>
              <p:cNvSpPr/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ounded 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8764" y="3156618"/>
                <a:ext cx="1733096" cy="680144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Elbow Connector 75"/>
          <p:cNvCxnSpPr>
            <a:stCxn id="32" idx="0"/>
            <a:endCxn id="7" idx="0"/>
          </p:cNvCxnSpPr>
          <p:nvPr/>
        </p:nvCxnSpPr>
        <p:spPr>
          <a:xfrm rot="16200000" flipV="1">
            <a:off x="7581202" y="-1992583"/>
            <a:ext cx="221666" cy="5726555"/>
          </a:xfrm>
          <a:prstGeom prst="bentConnector3">
            <a:avLst>
              <a:gd name="adj1" fmla="val 223962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500835" y="7129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>
            <a:off x="2974109" y="2467992"/>
            <a:ext cx="1228153" cy="174221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ounded Rectangle 123"/>
              <p:cNvSpPr/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$.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ounded 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11" y="4218784"/>
                <a:ext cx="1724787" cy="680144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/>
          <p:cNvCxnSpPr>
            <a:stCxn id="32" idx="2"/>
            <a:endCxn id="74" idx="0"/>
          </p:cNvCxnSpPr>
          <p:nvPr/>
        </p:nvCxnSpPr>
        <p:spPr>
          <a:xfrm>
            <a:off x="10555312" y="2467992"/>
            <a:ext cx="0" cy="6886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7733596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}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864947" y="27133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0637683" y="267914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33" name="Elbow Connector 132"/>
          <p:cNvCxnSpPr>
            <a:stCxn id="32" idx="0"/>
            <a:endCxn id="38" idx="1"/>
          </p:cNvCxnSpPr>
          <p:nvPr/>
        </p:nvCxnSpPr>
        <p:spPr>
          <a:xfrm rot="16200000" flipH="1" flipV="1">
            <a:off x="4341758" y="-2716865"/>
            <a:ext cx="2515162" cy="9911947"/>
          </a:xfrm>
          <a:prstGeom prst="bentConnector4">
            <a:avLst>
              <a:gd name="adj1" fmla="val -15699"/>
              <a:gd name="adj2" fmla="val 102306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22877" y="180003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ID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031737" y="81187"/>
            <a:ext cx="34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{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61" name="Straight Arrow Connector 160"/>
          <p:cNvCxnSpPr>
            <a:stCxn id="54" idx="3"/>
            <a:endCxn id="124" idx="1"/>
          </p:cNvCxnSpPr>
          <p:nvPr/>
        </p:nvCxnSpPr>
        <p:spPr>
          <a:xfrm>
            <a:off x="5689626" y="4558856"/>
            <a:ext cx="116818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131290" y="4180625"/>
            <a:ext cx="53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$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>
            <a:off x="4004029" y="472061"/>
            <a:ext cx="2598" cy="29878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flipV="1">
            <a:off x="3994793" y="471055"/>
            <a:ext cx="355529" cy="100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4343349" y="480636"/>
            <a:ext cx="0" cy="27922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566397" y="363670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08036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OP1;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OP2;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OP3;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OP4;</a:t>
            </a:r>
          </a:p>
          <a:p>
            <a:r>
              <a:rPr lang="en-US" sz="2800" dirty="0" smtClean="0">
                <a:latin typeface="+mj-lt"/>
              </a:rPr>
              <a:t>…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These are token names…</a:t>
            </a:r>
          </a:p>
        </p:txBody>
      </p:sp>
    </p:spTree>
    <p:extLst>
      <p:ext uri="{BB962C8B-B14F-4D97-AF65-F5344CB8AC3E}">
        <p14:creationId xmlns:p14="http://schemas.microsoft.com/office/powerpoint/2010/main" val="343542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           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AST_NODE_CLASS_1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1</a:t>
            </a:r>
            <a:r>
              <a:rPr lang="en-US" sz="2800" dirty="0" smtClean="0">
                <a:latin typeface="+mj-lt"/>
              </a:rPr>
              <a:t>);  </a:t>
            </a:r>
            <a:r>
              <a:rPr lang="en-US" sz="2800" dirty="0">
                <a:latin typeface="+mj-lt"/>
              </a:rPr>
              <a:t>:} </a:t>
            </a:r>
            <a:r>
              <a:rPr lang="en-US" sz="2800" dirty="0" smtClean="0">
                <a:latin typeface="+mj-lt"/>
              </a:rPr>
              <a:t>;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S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</a:p>
          <a:p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AST_NODE_CLASS_2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v1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v2</a:t>
            </a:r>
            <a:r>
              <a:rPr lang="en-US" sz="2800" dirty="0">
                <a:latin typeface="+mj-lt"/>
              </a:rPr>
              <a:t>);  :}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…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94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Spec: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decide</a:t>
            </a:r>
            <a:r>
              <a:rPr lang="en-US" sz="2800" dirty="0" smtClean="0">
                <a:latin typeface="+mj-lt"/>
              </a:rPr>
              <a:t> which node types we have in our 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need to </a:t>
            </a:r>
            <a:r>
              <a:rPr lang="en-US" sz="2800" b="1" dirty="0" smtClean="0">
                <a:latin typeface="+mj-lt"/>
              </a:rPr>
              <a:t>define</a:t>
            </a:r>
            <a:r>
              <a:rPr lang="en-US" sz="2800" dirty="0" smtClean="0">
                <a:latin typeface="+mj-lt"/>
              </a:rPr>
              <a:t> the classes for these AST nodes</a:t>
            </a:r>
          </a:p>
        </p:txBody>
      </p:sp>
    </p:spTree>
    <p:extLst>
      <p:ext uri="{BB962C8B-B14F-4D97-AF65-F5344CB8AC3E}">
        <p14:creationId xmlns:p14="http://schemas.microsoft.com/office/powerpoint/2010/main" val="23960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 </a:t>
                </a:r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𝐼𝑁𝑇</m:t>
                    </m:r>
                  </m:oMath>
                </a14:m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2"/>
                <a:stretch>
                  <a:fillRect l="-1263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9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Integer INT;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String ID;</a:t>
            </a: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PLUS;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MINUS;</a:t>
            </a:r>
          </a:p>
          <a:p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erminal DOT;</a:t>
            </a:r>
          </a:p>
        </p:txBody>
      </p:sp>
    </p:spTree>
    <p:extLst>
      <p:ext uri="{BB962C8B-B14F-4D97-AF65-F5344CB8AC3E}">
        <p14:creationId xmlns:p14="http://schemas.microsoft.com/office/powerpoint/2010/main" val="357893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Non-Terminals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non terminal </a:t>
            </a:r>
            <a:r>
              <a:rPr lang="en-US" sz="2800" dirty="0" smtClean="0">
                <a:latin typeface="+mj-lt"/>
              </a:rPr>
              <a:t>AST_EXP EXP;</a:t>
            </a:r>
          </a:p>
          <a:p>
            <a:r>
              <a:rPr lang="en-US" sz="2800" dirty="0" smtClean="0">
                <a:latin typeface="+mj-lt"/>
              </a:rPr>
              <a:t>non </a:t>
            </a:r>
            <a:r>
              <a:rPr lang="en-US" sz="2800" dirty="0">
                <a:latin typeface="+mj-lt"/>
              </a:rPr>
              <a:t>terminal </a:t>
            </a:r>
            <a:r>
              <a:rPr lang="en-US" sz="2800" dirty="0" smtClean="0">
                <a:latin typeface="+mj-lt"/>
              </a:rPr>
              <a:t>AST_VAR VAR;</a:t>
            </a:r>
          </a:p>
        </p:txBody>
      </p:sp>
    </p:spTree>
    <p:extLst>
      <p:ext uri="{BB962C8B-B14F-4D97-AF65-F5344CB8AC3E}">
        <p14:creationId xmlns:p14="http://schemas.microsoft.com/office/powerpoint/2010/main" val="155022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Operator Precedence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precedence left </a:t>
            </a:r>
            <a:r>
              <a:rPr lang="en-US" sz="2800" dirty="0" smtClean="0">
                <a:latin typeface="+mj-lt"/>
              </a:rPr>
              <a:t>PLUS;</a:t>
            </a:r>
          </a:p>
          <a:p>
            <a:r>
              <a:rPr lang="en-US" sz="2800" dirty="0" smtClean="0">
                <a:latin typeface="+mj-lt"/>
              </a:rPr>
              <a:t>precedence </a:t>
            </a:r>
            <a:r>
              <a:rPr lang="en-US" sz="2800" dirty="0">
                <a:latin typeface="+mj-lt"/>
              </a:rPr>
              <a:t>left </a:t>
            </a:r>
            <a:r>
              <a:rPr lang="en-US" sz="2800" dirty="0" smtClean="0">
                <a:latin typeface="+mj-lt"/>
              </a:rPr>
              <a:t>MINUS;</a:t>
            </a:r>
          </a:p>
        </p:txBody>
      </p:sp>
    </p:spTree>
    <p:extLst>
      <p:ext uri="{BB962C8B-B14F-4D97-AF65-F5344CB8AC3E}">
        <p14:creationId xmlns:p14="http://schemas.microsoft.com/office/powerpoint/2010/main" val="688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Grammar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4" y="1518980"/>
            <a:ext cx="111808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start with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 ::= 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i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:} |</a:t>
            </a:r>
            <a:endParaRPr lang="en-US" sz="28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0</a:t>
            </a:r>
            <a:r>
              <a:rPr lang="en-US" sz="2800" dirty="0" smtClean="0">
                <a:latin typeface="+mj-lt"/>
              </a:rPr>
              <a:t>); :} |  </a:t>
            </a:r>
          </a:p>
          <a:p>
            <a:r>
              <a:rPr lang="en-US" sz="2800" b="1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  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MINUS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 smtClean="0">
                <a:latin typeface="+mj-lt"/>
              </a:rPr>
              <a:t> {: </a:t>
            </a:r>
            <a:r>
              <a:rPr lang="en-US" sz="2800" dirty="0">
                <a:latin typeface="+mj-lt"/>
              </a:rPr>
              <a:t>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e1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e2</a:t>
            </a:r>
            <a:r>
              <a:rPr lang="en-US" sz="2800" dirty="0">
                <a:latin typeface="+mj-lt"/>
              </a:rPr>
              <a:t>, 1</a:t>
            </a:r>
            <a:r>
              <a:rPr lang="en-US" sz="2800" dirty="0" smtClean="0">
                <a:latin typeface="+mj-lt"/>
              </a:rPr>
              <a:t>); :}; </a:t>
            </a:r>
          </a:p>
          <a:p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::= </a:t>
            </a:r>
            <a:r>
              <a:rPr lang="en-US" sz="2800" dirty="0" smtClean="0">
                <a:latin typeface="+mj-lt"/>
              </a:rPr>
              <a:t> </a:t>
            </a:r>
          </a:p>
          <a:p>
            <a:r>
              <a:rPr lang="en-US" sz="2800" dirty="0" smtClean="0">
                <a:latin typeface="+mj-lt"/>
              </a:rPr>
              <a:t> 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{: RESULT 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name</a:t>
            </a:r>
            <a:r>
              <a:rPr lang="en-US" sz="2800" dirty="0" smtClean="0">
                <a:latin typeface="+mj-lt"/>
              </a:rPr>
              <a:t>); </a:t>
            </a:r>
            <a:r>
              <a:rPr lang="en-US" sz="2800" dirty="0">
                <a:latin typeface="+mj-lt"/>
              </a:rPr>
              <a:t>:} |</a:t>
            </a:r>
          </a:p>
          <a:p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  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VAR</a:t>
            </a:r>
            <a:r>
              <a:rPr lang="en-US" sz="2800" dirty="0" err="1" smtClean="0">
                <a:latin typeface="+mj-lt"/>
              </a:rPr>
              <a:t>: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DOT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ID</a:t>
            </a:r>
            <a:r>
              <a:rPr lang="en-US" sz="2800" dirty="0" err="1">
                <a:latin typeface="+mj-lt"/>
              </a:rPr>
              <a:t>:</a:t>
            </a:r>
            <a:r>
              <a:rPr lang="en-US" sz="2800" dirty="0" err="1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{: RESULT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AST_VAR_FIELD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+mj-lt"/>
              </a:rPr>
              <a:t>v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solidFill>
                  <a:srgbClr val="00B050"/>
                </a:solidFill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); :};</a:t>
            </a: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				</a:t>
            </a:r>
            <a:r>
              <a:rPr lang="en-US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0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8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 smtClean="0">
                <a:latin typeface="+mj-lt"/>
              </a:rPr>
              <a:t>ID:name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AST_VAR_SIMPLE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public String 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AST_VAR_SIMPLE(String name)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this.name </a:t>
            </a:r>
            <a:r>
              <a:rPr lang="en-US" sz="2800" dirty="0">
                <a:latin typeface="+mj-lt"/>
              </a:rPr>
              <a:t>= name</a:t>
            </a:r>
            <a:r>
              <a:rPr lang="en-US" sz="2800" dirty="0" smtClean="0">
                <a:latin typeface="+mj-lt"/>
              </a:rPr>
              <a:t>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7181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We start with the initial LR(0) item (that comes from the initial rule):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-closure</a:t>
                </a:r>
                <a:r>
                  <a:rPr lang="en-US" sz="2800" dirty="0" smtClean="0">
                    <a:latin typeface="+mj-lt"/>
                  </a:rPr>
                  <a:t> of that item, which contains:</a:t>
                </a:r>
                <a:endParaRPr lang="en-US" sz="2800" dirty="0">
                  <a:latin typeface="+mj-lt"/>
                </a:endParaRPr>
              </a:p>
              <a:p>
                <a:pPr lvl="1"/>
                <a:endParaRPr lang="en-US" sz="2800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2"/>
                <a:stretch>
                  <a:fillRect l="-1263" t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  <a:alpha val="4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9127" y="3606881"/>
                <a:ext cx="2253673" cy="2124363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5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VAR ::= </a:t>
            </a:r>
            <a:r>
              <a:rPr lang="en-US" sz="2800" b="1" i="1" dirty="0" err="1">
                <a:latin typeface="+mj-lt"/>
              </a:rPr>
              <a:t>VAR:v</a:t>
            </a:r>
            <a:r>
              <a:rPr lang="en-US" sz="2800" b="1" i="1" dirty="0">
                <a:latin typeface="+mj-lt"/>
              </a:rPr>
              <a:t> DOT </a:t>
            </a:r>
            <a:r>
              <a:rPr lang="en-US" sz="2800" b="1" i="1" dirty="0" err="1">
                <a:latin typeface="+mj-lt"/>
              </a:rPr>
              <a:t>ID:fieldName</a:t>
            </a:r>
            <a:r>
              <a:rPr lang="en-US" sz="2800" b="1" i="1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 smtClean="0">
                <a:latin typeface="+mj-lt"/>
              </a:rPr>
              <a:t>AST_VAR_FIELD </a:t>
            </a:r>
            <a:r>
              <a:rPr lang="en-US" sz="2800" dirty="0" smtClean="0">
                <a:latin typeface="+mj-lt"/>
              </a:rPr>
              <a:t>extends </a:t>
            </a:r>
            <a:r>
              <a:rPr lang="en-US" sz="2800" b="1" dirty="0" smtClean="0">
                <a:latin typeface="+mj-lt"/>
              </a:rPr>
              <a:t>AST_VAR</a:t>
            </a:r>
            <a:r>
              <a:rPr lang="en-US" sz="2800" dirty="0" smtClean="0">
                <a:latin typeface="+mj-lt"/>
              </a:rPr>
              <a:t>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String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AST_VAR_FIELD(AST_VAR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, String </a:t>
            </a:r>
            <a:r>
              <a:rPr lang="en-US" sz="2800" dirty="0" err="1" smtClean="0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this.fieldName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fieldName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405802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non-terminal </a:t>
            </a:r>
            <a:r>
              <a:rPr lang="en-US" sz="2800" b="1" i="1" dirty="0" smtClean="0">
                <a:latin typeface="+mj-lt"/>
              </a:rPr>
              <a:t>EXP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abstract class </a:t>
            </a:r>
            <a:r>
              <a:rPr lang="en-US" sz="2800" b="1" dirty="0">
                <a:latin typeface="+mj-lt"/>
              </a:rPr>
              <a:t>AST_EXP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dirty="0" err="1" smtClean="0">
                <a:latin typeface="+mj-lt"/>
              </a:rPr>
              <a:t>AST_Node</a:t>
            </a:r>
            <a:r>
              <a:rPr lang="en-US" sz="2800" dirty="0" smtClean="0">
                <a:latin typeface="+mj-lt"/>
              </a:rPr>
              <a:t> {</a:t>
            </a:r>
          </a:p>
          <a:p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37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INT:i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AST_EXP_INT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public AST_EXP_INT(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value)	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		</a:t>
            </a:r>
            <a:r>
              <a:rPr lang="en-US" sz="2800" dirty="0" err="1" smtClean="0">
                <a:latin typeface="+mj-lt"/>
              </a:rPr>
              <a:t>this.value</a:t>
            </a:r>
            <a:r>
              <a:rPr lang="en-US" sz="2800" dirty="0" smtClean="0">
                <a:latin typeface="+mj-lt"/>
              </a:rPr>
              <a:t> = value;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}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035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 </a:t>
            </a:r>
            <a:r>
              <a:rPr lang="en-US" sz="2800" b="1" i="1" dirty="0" err="1" smtClean="0">
                <a:latin typeface="+mj-lt"/>
              </a:rPr>
              <a:t>VAR:v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AST_EXP_VAR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AST_VAR </a:t>
            </a:r>
            <a:r>
              <a:rPr lang="en-US" sz="2800" dirty="0" err="1" smtClean="0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AST_EXP_VAR(AST_VAR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this.var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err="1">
                <a:latin typeface="+mj-lt"/>
              </a:rPr>
              <a:t>var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218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AST Nodes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the rule </a:t>
            </a:r>
            <a:r>
              <a:rPr lang="en-US" sz="2800" b="1" i="1" dirty="0" smtClean="0">
                <a:latin typeface="+mj-lt"/>
              </a:rPr>
              <a:t>EXP ::=</a:t>
            </a:r>
            <a:r>
              <a:rPr lang="en-US" sz="2800" b="1" i="1" dirty="0">
                <a:latin typeface="+mj-lt"/>
              </a:rPr>
              <a:t> EXP:e1 </a:t>
            </a:r>
            <a:r>
              <a:rPr lang="en-US" sz="2800" b="1" i="1" dirty="0" smtClean="0">
                <a:latin typeface="+mj-lt"/>
              </a:rPr>
              <a:t>&lt;OP&gt;  </a:t>
            </a:r>
            <a:r>
              <a:rPr lang="en-US" sz="2800" b="1" i="1" dirty="0">
                <a:latin typeface="+mj-lt"/>
              </a:rPr>
              <a:t>EXP:e2</a:t>
            </a:r>
            <a:r>
              <a:rPr lang="en-US" sz="2800" b="1" i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public class </a:t>
            </a:r>
            <a:r>
              <a:rPr lang="en-US" sz="2800" b="1" dirty="0">
                <a:latin typeface="+mj-lt"/>
              </a:rPr>
              <a:t>AST_EXP_BINOP</a:t>
            </a:r>
            <a:r>
              <a:rPr lang="en-US" sz="2800" dirty="0">
                <a:latin typeface="+mj-lt"/>
              </a:rPr>
              <a:t> extends </a:t>
            </a:r>
            <a:r>
              <a:rPr lang="en-US" sz="2800" b="1" dirty="0" smtClean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OP;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left;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 </a:t>
            </a:r>
            <a:r>
              <a:rPr lang="en-US" sz="2800" dirty="0" smtClean="0">
                <a:latin typeface="+mj-lt"/>
              </a:rPr>
              <a:t>right;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AST_EXP_BINOP(AST_EXP left</a:t>
            </a:r>
            <a:r>
              <a:rPr lang="en-US" sz="2800" dirty="0" smtClean="0">
                <a:latin typeface="+mj-lt"/>
              </a:rPr>
              <a:t>, AST_EXP </a:t>
            </a:r>
            <a:r>
              <a:rPr lang="en-US" sz="2800" dirty="0">
                <a:latin typeface="+mj-lt"/>
              </a:rPr>
              <a:t>right</a:t>
            </a:r>
            <a:r>
              <a:rPr lang="en-US" sz="2800" dirty="0" smtClean="0">
                <a:latin typeface="+mj-lt"/>
              </a:rPr>
              <a:t>, </a:t>
            </a:r>
            <a:r>
              <a:rPr lang="en-US" sz="2800" dirty="0" err="1" smtClean="0">
                <a:latin typeface="+mj-lt"/>
              </a:rPr>
              <a:t>int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OP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this.left</a:t>
            </a:r>
            <a:r>
              <a:rPr lang="en-US" sz="2800" dirty="0">
                <a:latin typeface="+mj-lt"/>
              </a:rPr>
              <a:t> = left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	</a:t>
            </a:r>
            <a:r>
              <a:rPr lang="en-US" sz="2800" dirty="0" err="1">
                <a:latin typeface="+mj-lt"/>
              </a:rPr>
              <a:t>this.right</a:t>
            </a:r>
            <a:r>
              <a:rPr lang="en-US" sz="2800" dirty="0">
                <a:latin typeface="+mj-lt"/>
              </a:rPr>
              <a:t> = right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this.OP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= OP;</a:t>
            </a:r>
          </a:p>
          <a:p>
            <a:r>
              <a:rPr lang="en-US" sz="2800" dirty="0" smtClean="0">
                <a:latin typeface="+mj-lt"/>
              </a:rPr>
              <a:t>	}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334662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Class Hierarchy (Inheritance)</a:t>
            </a:r>
            <a:endParaRPr lang="en-US" sz="4800" dirty="0">
              <a:latin typeface="+mj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58908" y="2775095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AST_VAR_SIMPLE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58908" y="19051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AST_VAR_FIELD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9303" y="190513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AST_VAR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3"/>
            <a:endCxn id="9" idx="1"/>
          </p:cNvCxnSpPr>
          <p:nvPr/>
        </p:nvCxnSpPr>
        <p:spPr>
          <a:xfrm>
            <a:off x="3797859" y="2297025"/>
            <a:ext cx="961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1129303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758908" y="4204898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AST_EXP_INT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758908" y="510534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AST_EXP_VAR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758908" y="5954439"/>
            <a:ext cx="2668556" cy="7837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AST_EXP_BINOP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0" idx="3"/>
            <a:endCxn id="3" idx="1"/>
          </p:cNvCxnSpPr>
          <p:nvPr/>
        </p:nvCxnSpPr>
        <p:spPr>
          <a:xfrm>
            <a:off x="3797859" y="2297025"/>
            <a:ext cx="961049" cy="8699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17" idx="1"/>
          </p:cNvCxnSpPr>
          <p:nvPr/>
        </p:nvCxnSpPr>
        <p:spPr>
          <a:xfrm>
            <a:off x="3797859" y="4596785"/>
            <a:ext cx="9610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1"/>
          </p:cNvCxnSpPr>
          <p:nvPr/>
        </p:nvCxnSpPr>
        <p:spPr>
          <a:xfrm>
            <a:off x="3797859" y="4596785"/>
            <a:ext cx="961049" cy="9004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3"/>
            <a:endCxn id="20" idx="1"/>
          </p:cNvCxnSpPr>
          <p:nvPr/>
        </p:nvCxnSpPr>
        <p:spPr>
          <a:xfrm>
            <a:off x="3797859" y="4596785"/>
            <a:ext cx="961049" cy="1749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8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CUP Example: Debugging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We can generate an image of the AST (using the exercise template)</a:t>
            </a:r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For the input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foo + 3 +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obj.field</a:t>
            </a:r>
            <a:r>
              <a:rPr lang="en-US" sz="2800" dirty="0" smtClean="0">
                <a:latin typeface="+mj-lt"/>
              </a:rPr>
              <a:t> we have:</a:t>
            </a:r>
          </a:p>
        </p:txBody>
      </p:sp>
      <p:sp>
        <p:nvSpPr>
          <p:cNvPr id="2" name="Oval 1"/>
          <p:cNvSpPr/>
          <p:nvPr/>
        </p:nvSpPr>
        <p:spPr>
          <a:xfrm>
            <a:off x="8086022" y="2473087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044161" y="3136065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207346" y="4033541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061872" y="5070602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foo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839412" y="4033540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15" name="Straight Arrow Connector 14"/>
          <p:cNvCxnSpPr>
            <a:stCxn id="2" idx="3"/>
            <a:endCxn id="9" idx="7"/>
          </p:cNvCxnSpPr>
          <p:nvPr/>
        </p:nvCxnSpPr>
        <p:spPr>
          <a:xfrm flipH="1">
            <a:off x="7933445" y="3147146"/>
            <a:ext cx="305154" cy="104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" idx="5"/>
            <a:endCxn id="21" idx="1"/>
          </p:cNvCxnSpPr>
          <p:nvPr/>
        </p:nvCxnSpPr>
        <p:spPr>
          <a:xfrm>
            <a:off x="8975306" y="3147146"/>
            <a:ext cx="476951" cy="1087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3"/>
            <a:endCxn id="10" idx="0"/>
          </p:cNvCxnSpPr>
          <p:nvPr/>
        </p:nvCxnSpPr>
        <p:spPr>
          <a:xfrm flipH="1">
            <a:off x="6728277" y="3810124"/>
            <a:ext cx="468461" cy="2234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5"/>
            <a:endCxn id="14" idx="0"/>
          </p:cNvCxnSpPr>
          <p:nvPr/>
        </p:nvCxnSpPr>
        <p:spPr>
          <a:xfrm>
            <a:off x="7933445" y="3810124"/>
            <a:ext cx="426898" cy="223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4"/>
            <a:endCxn id="12" idx="0"/>
          </p:cNvCxnSpPr>
          <p:nvPr/>
        </p:nvCxnSpPr>
        <p:spPr>
          <a:xfrm flipH="1">
            <a:off x="6728276" y="4823250"/>
            <a:ext cx="1" cy="247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9138966" y="4206157"/>
            <a:ext cx="1363288" cy="1167292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FIELD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field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9127883" y="5648705"/>
            <a:ext cx="1385455" cy="924394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</a:p>
          <a:p>
            <a:pPr algn="ctr"/>
            <a:r>
              <a:rPr lang="en-US" dirty="0" err="1" smtClean="0">
                <a:solidFill>
                  <a:srgbClr val="C00000"/>
                </a:solidFill>
              </a:rPr>
              <a:t>obj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>
            <a:stCxn id="18" idx="4"/>
            <a:endCxn id="19" idx="0"/>
          </p:cNvCxnSpPr>
          <p:nvPr/>
        </p:nvCxnSpPr>
        <p:spPr>
          <a:xfrm>
            <a:off x="9820610" y="5373449"/>
            <a:ext cx="1" cy="275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9680" y="3140216"/>
            <a:ext cx="1041861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21" idx="4"/>
            <a:endCxn id="18" idx="0"/>
          </p:cNvCxnSpPr>
          <p:nvPr/>
        </p:nvCxnSpPr>
        <p:spPr>
          <a:xfrm flipH="1">
            <a:off x="9820610" y="3929925"/>
            <a:ext cx="1" cy="27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SLR(1), LR(1)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69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LR(0) Parsing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Consider the following CFG: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b="0" dirty="0" smtClean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 smtClean="0"/>
              </a:p>
              <a:p>
                <a:pPr lvl="1"/>
                <a:endParaRPr lang="en-US" sz="2800" dirty="0" smtClean="0"/>
              </a:p>
              <a:p>
                <a:r>
                  <a:rPr lang="en-US" sz="2800" dirty="0" smtClean="0">
                    <a:latin typeface="+mj-lt"/>
                  </a:rPr>
                  <a:t>What will be the </a:t>
                </a:r>
                <a:r>
                  <a:rPr lang="en-US" sz="2800" b="1" dirty="0" smtClean="0">
                    <a:latin typeface="+mj-lt"/>
                  </a:rPr>
                  <a:t>transition system</a:t>
                </a:r>
                <a:r>
                  <a:rPr lang="en-US" sz="2800" dirty="0" smtClean="0">
                    <a:latin typeface="+mj-lt"/>
                  </a:rPr>
                  <a:t> of the LR(0) parser for this CFG?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970318"/>
              </a:xfrm>
              <a:prstGeom prst="rect">
                <a:avLst/>
              </a:prstGeom>
              <a:blipFill>
                <a:blip r:embed="rId2"/>
                <a:stretch>
                  <a:fillRect l="-1263" t="-1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ounded Rectangle 21"/>
              <p:cNvSpPr/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62" y="926116"/>
                <a:ext cx="1945029" cy="2024902"/>
              </a:xfrm>
              <a:prstGeom prst="roundRect">
                <a:avLst>
                  <a:gd name="adj" fmla="val 6404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22" idx="3"/>
            <a:endCxn id="43" idx="1"/>
          </p:cNvCxnSpPr>
          <p:nvPr/>
        </p:nvCxnSpPr>
        <p:spPr>
          <a:xfrm flipV="1">
            <a:off x="2861591" y="1476621"/>
            <a:ext cx="1516873" cy="4619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ounded Rectangle 42"/>
              <p:cNvSpPr/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Rounded 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926115"/>
                <a:ext cx="2068995" cy="110101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387267" y="129119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ounded Rectangle 32"/>
              <p:cNvSpPr/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2216986"/>
                <a:ext cx="2068995" cy="17051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ounded Rectangle 39"/>
              <p:cNvSpPr/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ounded 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926114"/>
                <a:ext cx="2068995" cy="82804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ounded Rectangle 40"/>
              <p:cNvSpPr/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solidFill>
                <a:schemeClr val="accent1">
                  <a:alpha val="5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∗.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→.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ounded 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2456498"/>
                <a:ext cx="2068995" cy="110101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ounded Rectangle 41"/>
              <p:cNvSpPr/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ounded 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464" y="4041427"/>
                <a:ext cx="2068995" cy="8280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ounded Rectangle 46"/>
              <p:cNvSpPr/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solidFill>
                <a:srgbClr val="C0000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.∗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</m:oMath>
                  </m:oMathPara>
                </a14:m>
                <a:endParaRPr lang="en-US" sz="2000" b="1" dirty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Rounded 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318" y="4533568"/>
                <a:ext cx="2068995" cy="110101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ounded Rectangle 47"/>
              <p:cNvSpPr/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ounded 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3490921"/>
                <a:ext cx="1935417" cy="828041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ounded Rectangle 49"/>
              <p:cNvSpPr/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solidFill>
                <a:srgbClr val="92D050">
                  <a:alpha val="55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82880" rIns="9144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000" b="1" i="1" dirty="0" smtClean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sz="2000" b="1" i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b="1" dirty="0" smtClean="0">
                  <a:ln>
                    <a:noFill/>
                  </a:ln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68" y="4835619"/>
                <a:ext cx="1935417" cy="828041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40" idx="2"/>
            <a:endCxn id="33" idx="0"/>
          </p:cNvCxnSpPr>
          <p:nvPr/>
        </p:nvCxnSpPr>
        <p:spPr>
          <a:xfrm>
            <a:off x="8516816" y="1754155"/>
            <a:ext cx="0" cy="462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568534" y="180557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+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5" name="Straight Arrow Connector 54"/>
          <p:cNvCxnSpPr>
            <a:stCxn id="33" idx="2"/>
            <a:endCxn id="47" idx="0"/>
          </p:cNvCxnSpPr>
          <p:nvPr/>
        </p:nvCxnSpPr>
        <p:spPr>
          <a:xfrm>
            <a:off x="8516816" y="3922103"/>
            <a:ext cx="0" cy="611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568534" y="4044910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T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58" name="Straight Arrow Connector 57"/>
          <p:cNvCxnSpPr>
            <a:stCxn id="47" idx="1"/>
            <a:endCxn id="41" idx="3"/>
          </p:cNvCxnSpPr>
          <p:nvPr/>
        </p:nvCxnSpPr>
        <p:spPr>
          <a:xfrm flipH="1" flipV="1">
            <a:off x="6447459" y="3007004"/>
            <a:ext cx="1034859" cy="2077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43997" y="387283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62" name="Straight Arrow Connector 61"/>
          <p:cNvCxnSpPr>
            <a:stCxn id="43" idx="2"/>
            <a:endCxn id="41" idx="0"/>
          </p:cNvCxnSpPr>
          <p:nvPr/>
        </p:nvCxnSpPr>
        <p:spPr>
          <a:xfrm>
            <a:off x="5412962" y="2027126"/>
            <a:ext cx="0" cy="429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2"/>
            <a:endCxn id="42" idx="0"/>
          </p:cNvCxnSpPr>
          <p:nvPr/>
        </p:nvCxnSpPr>
        <p:spPr>
          <a:xfrm>
            <a:off x="5412962" y="3557509"/>
            <a:ext cx="0" cy="48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40436" y="3580111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449261" y="2092442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*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35" name="Curved Connector 34"/>
          <p:cNvCxnSpPr>
            <a:stCxn id="22" idx="0"/>
            <a:endCxn id="40" idx="0"/>
          </p:cNvCxnSpPr>
          <p:nvPr/>
        </p:nvCxnSpPr>
        <p:spPr>
          <a:xfrm rot="5400000" flipH="1" flipV="1">
            <a:off x="5202945" y="-2387754"/>
            <a:ext cx="2" cy="6627739"/>
          </a:xfrm>
          <a:prstGeom prst="curvedConnector3">
            <a:avLst>
              <a:gd name="adj1" fmla="val 114301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29887" y="309755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E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0" name="Straight Arrow Connector 79"/>
          <p:cNvCxnSpPr>
            <a:stCxn id="22" idx="2"/>
            <a:endCxn id="48" idx="0"/>
          </p:cNvCxnSpPr>
          <p:nvPr/>
        </p:nvCxnSpPr>
        <p:spPr>
          <a:xfrm>
            <a:off x="1889077" y="2951018"/>
            <a:ext cx="0" cy="539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22" idx="1"/>
            <a:endCxn id="50" idx="1"/>
          </p:cNvCxnSpPr>
          <p:nvPr/>
        </p:nvCxnSpPr>
        <p:spPr>
          <a:xfrm rot="10800000" flipH="1" flipV="1">
            <a:off x="916562" y="1938566"/>
            <a:ext cx="4806" cy="3311073"/>
          </a:xfrm>
          <a:prstGeom prst="curvedConnector3">
            <a:avLst>
              <a:gd name="adj1" fmla="val -475655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1927219" y="3005357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23672" y="3315379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88" name="Straight Arrow Connector 87"/>
          <p:cNvCxnSpPr>
            <a:stCxn id="41" idx="1"/>
            <a:endCxn id="50" idx="3"/>
          </p:cNvCxnSpPr>
          <p:nvPr/>
        </p:nvCxnSpPr>
        <p:spPr>
          <a:xfrm flipH="1">
            <a:off x="2856785" y="3007004"/>
            <a:ext cx="1521679" cy="2242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3328409" y="35189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07" name="Elbow Connector 106"/>
          <p:cNvCxnSpPr>
            <a:stCxn id="33" idx="3"/>
            <a:endCxn id="50" idx="2"/>
          </p:cNvCxnSpPr>
          <p:nvPr/>
        </p:nvCxnSpPr>
        <p:spPr>
          <a:xfrm flipH="1">
            <a:off x="1889077" y="3069545"/>
            <a:ext cx="7662236" cy="2594115"/>
          </a:xfrm>
          <a:prstGeom prst="bentConnector4">
            <a:avLst>
              <a:gd name="adj1" fmla="val -2983"/>
              <a:gd name="adj2" fmla="val 11564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128203" y="5687538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N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7" name="Elbow Connector 116"/>
          <p:cNvCxnSpPr>
            <a:stCxn id="33" idx="3"/>
            <a:endCxn id="48" idx="1"/>
          </p:cNvCxnSpPr>
          <p:nvPr/>
        </p:nvCxnSpPr>
        <p:spPr>
          <a:xfrm flipH="1">
            <a:off x="921368" y="3069545"/>
            <a:ext cx="8629945" cy="835397"/>
          </a:xfrm>
          <a:prstGeom prst="bentConnector5">
            <a:avLst>
              <a:gd name="adj1" fmla="val -2649"/>
              <a:gd name="adj2" fmla="val 427111"/>
              <a:gd name="adj3" fmla="val 10621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3980535" y="6223506"/>
            <a:ext cx="465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F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51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11351</TotalTime>
  <Words>2969</Words>
  <Application>Microsoft Office PowerPoint</Application>
  <PresentationFormat>Widescreen</PresentationFormat>
  <Paragraphs>2395</Paragraphs>
  <Slides>126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126</vt:i4>
      </vt:variant>
    </vt:vector>
  </HeadingPairs>
  <TitlesOfParts>
    <vt:vector size="132" baseType="lpstr">
      <vt:lpstr>Arial</vt:lpstr>
      <vt:lpstr>Calibri</vt:lpstr>
      <vt:lpstr>Calibri Light</vt:lpstr>
      <vt:lpstr>Cambria Math</vt:lpstr>
      <vt:lpstr>Wingdings</vt:lpstr>
      <vt:lpstr>Retrospect</vt:lpstr>
      <vt:lpstr>Bottom Up Parsing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Parsing with CUP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SLR(1), LR(1)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778</cp:revision>
  <dcterms:created xsi:type="dcterms:W3CDTF">2019-10-24T09:01:20Z</dcterms:created>
  <dcterms:modified xsi:type="dcterms:W3CDTF">2021-11-08T21:35:59Z</dcterms:modified>
</cp:coreProperties>
</file>