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02"/>
  </p:notesMasterIdLst>
  <p:sldIdLst>
    <p:sldId id="417" r:id="rId2"/>
    <p:sldId id="574" r:id="rId3"/>
    <p:sldId id="701" r:id="rId4"/>
    <p:sldId id="606" r:id="rId5"/>
    <p:sldId id="704" r:id="rId6"/>
    <p:sldId id="702" r:id="rId7"/>
    <p:sldId id="608" r:id="rId8"/>
    <p:sldId id="609" r:id="rId9"/>
    <p:sldId id="703" r:id="rId10"/>
    <p:sldId id="607" r:id="rId11"/>
    <p:sldId id="706" r:id="rId12"/>
    <p:sldId id="705" r:id="rId13"/>
    <p:sldId id="685" r:id="rId14"/>
    <p:sldId id="617" r:id="rId15"/>
    <p:sldId id="618" r:id="rId16"/>
    <p:sldId id="619" r:id="rId17"/>
    <p:sldId id="621" r:id="rId18"/>
    <p:sldId id="622" r:id="rId19"/>
    <p:sldId id="623" r:id="rId20"/>
    <p:sldId id="624" r:id="rId21"/>
    <p:sldId id="625" r:id="rId22"/>
    <p:sldId id="628" r:id="rId23"/>
    <p:sldId id="629" r:id="rId24"/>
    <p:sldId id="640" r:id="rId25"/>
    <p:sldId id="630" r:id="rId26"/>
    <p:sldId id="631" r:id="rId27"/>
    <p:sldId id="632" r:id="rId28"/>
    <p:sldId id="633" r:id="rId29"/>
    <p:sldId id="634" r:id="rId30"/>
    <p:sldId id="635" r:id="rId31"/>
    <p:sldId id="636" r:id="rId32"/>
    <p:sldId id="637" r:id="rId33"/>
    <p:sldId id="641" r:id="rId34"/>
    <p:sldId id="638" r:id="rId35"/>
    <p:sldId id="707" r:id="rId36"/>
    <p:sldId id="605" r:id="rId37"/>
    <p:sldId id="710" r:id="rId38"/>
    <p:sldId id="709" r:id="rId39"/>
    <p:sldId id="711" r:id="rId40"/>
    <p:sldId id="708" r:id="rId41"/>
    <p:sldId id="682" r:id="rId42"/>
    <p:sldId id="683" r:id="rId43"/>
    <p:sldId id="645" r:id="rId44"/>
    <p:sldId id="712" r:id="rId45"/>
    <p:sldId id="643" r:id="rId46"/>
    <p:sldId id="642" r:id="rId47"/>
    <p:sldId id="644" r:id="rId48"/>
    <p:sldId id="649" r:id="rId49"/>
    <p:sldId id="647" r:id="rId50"/>
    <p:sldId id="684" r:id="rId51"/>
    <p:sldId id="648" r:id="rId52"/>
    <p:sldId id="650" r:id="rId53"/>
    <p:sldId id="651" r:id="rId54"/>
    <p:sldId id="652" r:id="rId55"/>
    <p:sldId id="698" r:id="rId56"/>
    <p:sldId id="686" r:id="rId57"/>
    <p:sldId id="713" r:id="rId58"/>
    <p:sldId id="687" r:id="rId59"/>
    <p:sldId id="688" r:id="rId60"/>
    <p:sldId id="689" r:id="rId61"/>
    <p:sldId id="690" r:id="rId62"/>
    <p:sldId id="691" r:id="rId63"/>
    <p:sldId id="692" r:id="rId64"/>
    <p:sldId id="693" r:id="rId65"/>
    <p:sldId id="694" r:id="rId66"/>
    <p:sldId id="696" r:id="rId67"/>
    <p:sldId id="697" r:id="rId68"/>
    <p:sldId id="612" r:id="rId69"/>
    <p:sldId id="653" r:id="rId70"/>
    <p:sldId id="654" r:id="rId71"/>
    <p:sldId id="655" r:id="rId72"/>
    <p:sldId id="613" r:id="rId73"/>
    <p:sldId id="700" r:id="rId74"/>
    <p:sldId id="656" r:id="rId75"/>
    <p:sldId id="614" r:id="rId76"/>
    <p:sldId id="660" r:id="rId77"/>
    <p:sldId id="661" r:id="rId78"/>
    <p:sldId id="657" r:id="rId79"/>
    <p:sldId id="658" r:id="rId80"/>
    <p:sldId id="666" r:id="rId81"/>
    <p:sldId id="662" r:id="rId82"/>
    <p:sldId id="663" r:id="rId83"/>
    <p:sldId id="616" r:id="rId84"/>
    <p:sldId id="664" r:id="rId85"/>
    <p:sldId id="665" r:id="rId86"/>
    <p:sldId id="667" r:id="rId87"/>
    <p:sldId id="699" r:id="rId88"/>
    <p:sldId id="668" r:id="rId89"/>
    <p:sldId id="670" r:id="rId90"/>
    <p:sldId id="671" r:id="rId91"/>
    <p:sldId id="672" r:id="rId92"/>
    <p:sldId id="673" r:id="rId93"/>
    <p:sldId id="674" r:id="rId94"/>
    <p:sldId id="675" r:id="rId95"/>
    <p:sldId id="676" r:id="rId96"/>
    <p:sldId id="677" r:id="rId97"/>
    <p:sldId id="678" r:id="rId98"/>
    <p:sldId id="679" r:id="rId99"/>
    <p:sldId id="680" r:id="rId100"/>
    <p:sldId id="681" r:id="rId10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43/materials/SPIM_Manual.pdf" TargetMode="External"/><Relationship Id="rId2" Type="http://schemas.openxmlformats.org/officeDocument/2006/relationships/hyperlink" Target="https://courses.cs.washington.edu/courses/cse410/08sp/notes/spim/SpimTutorial.pdf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Code</a:t>
            </a:r>
            <a:br>
              <a:rPr lang="en-US" sz="9600" dirty="0" smtClean="0"/>
            </a:br>
            <a:r>
              <a:rPr lang="en-US" sz="9600" dirty="0" smtClean="0"/>
              <a:t>Generation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System calls: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Syscall</a:t>
            </a:r>
            <a:r>
              <a:rPr lang="en-US" sz="2800" dirty="0" smtClean="0">
                <a:latin typeface="+mj-lt"/>
              </a:rPr>
              <a:t> number passed via v0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Arguments are passed via a0, a1, a2, a3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calling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PrintInt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(3)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29621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1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$a0,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16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4($s0)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10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3023" y="1791476"/>
            <a:ext cx="39842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_foo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_str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“hello”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g_foo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4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g_str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238547" y="4931050"/>
            <a:ext cx="210665" cy="864269"/>
          </a:xfrm>
          <a:prstGeom prst="leftBrace">
            <a:avLst>
              <a:gd name="adj1" fmla="val 3350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8699157" y="1878227"/>
            <a:ext cx="444843" cy="902043"/>
          </a:xfrm>
          <a:prstGeom prst="rightBrace">
            <a:avLst>
              <a:gd name="adj1" fmla="val 3182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8699157" y="3723816"/>
            <a:ext cx="444843" cy="2071503"/>
          </a:xfrm>
          <a:prstGeom prst="rightBrace">
            <a:avLst>
              <a:gd name="adj1" fmla="val 4357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18737" y="2000433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  <a:r>
              <a:rPr lang="en-US" sz="2800" dirty="0" smtClean="0"/>
              <a:t>lobal data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9218737" y="4433958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code</a:t>
            </a:r>
            <a:endParaRPr lang="en-US" sz="2800" dirty="0"/>
          </a:p>
        </p:txBody>
      </p:sp>
      <p:sp>
        <p:nvSpPr>
          <p:cNvPr id="14" name="Left Brace 13"/>
          <p:cNvSpPr/>
          <p:nvPr/>
        </p:nvSpPr>
        <p:spPr>
          <a:xfrm>
            <a:off x="4238547" y="3873098"/>
            <a:ext cx="210665" cy="916618"/>
          </a:xfrm>
          <a:prstGeom prst="leftBrace">
            <a:avLst>
              <a:gd name="adj1" fmla="val 3350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1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3023" y="1791476"/>
            <a:ext cx="39842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_foo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_str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“hello”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g_foo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4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g_str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238547" y="4931050"/>
            <a:ext cx="210665" cy="864269"/>
          </a:xfrm>
          <a:prstGeom prst="leftBrace">
            <a:avLst>
              <a:gd name="adj1" fmla="val 3350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03014" y="4102639"/>
            <a:ext cx="1766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PrintInt</a:t>
            </a:r>
            <a:r>
              <a:rPr lang="en-US" sz="2400" dirty="0" smtClean="0">
                <a:solidFill>
                  <a:srgbClr val="C00000"/>
                </a:solidFill>
              </a:rPr>
              <a:t>(17)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5522" y="5084118"/>
            <a:ext cx="2208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PrintStr</a:t>
            </a:r>
            <a:r>
              <a:rPr lang="en-US" sz="2400" dirty="0" smtClean="0">
                <a:solidFill>
                  <a:srgbClr val="C00000"/>
                </a:solidFill>
              </a:rPr>
              <a:t>(“hello”)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699157" y="1878227"/>
            <a:ext cx="444843" cy="902043"/>
          </a:xfrm>
          <a:prstGeom prst="rightBrace">
            <a:avLst>
              <a:gd name="adj1" fmla="val 3182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8699157" y="3723816"/>
            <a:ext cx="444843" cy="2071503"/>
          </a:xfrm>
          <a:prstGeom prst="rightBrace">
            <a:avLst>
              <a:gd name="adj1" fmla="val 4357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18737" y="2000433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  <a:r>
              <a:rPr lang="en-US" sz="2800" dirty="0" smtClean="0"/>
              <a:t>lobal data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9218737" y="4433958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code</a:t>
            </a:r>
            <a:endParaRPr lang="en-US" sz="2800" dirty="0"/>
          </a:p>
        </p:txBody>
      </p:sp>
      <p:sp>
        <p:nvSpPr>
          <p:cNvPr id="14" name="Left Brace 13"/>
          <p:cNvSpPr/>
          <p:nvPr/>
        </p:nvSpPr>
        <p:spPr>
          <a:xfrm>
            <a:off x="4238547" y="3873098"/>
            <a:ext cx="210665" cy="916618"/>
          </a:xfrm>
          <a:prstGeom prst="leftBrace">
            <a:avLst>
              <a:gd name="adj1" fmla="val 3350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8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Running </a:t>
            </a:r>
            <a:r>
              <a:rPr lang="en-US" sz="2800" dirty="0" smtClean="0">
                <a:latin typeface="+mj-lt"/>
              </a:rPr>
              <a:t>SPIM: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spim</a:t>
            </a:r>
            <a:r>
              <a:rPr lang="en-US" sz="2800" dirty="0" smtClean="0">
                <a:latin typeface="+mj-lt"/>
              </a:rPr>
              <a:t> –f </a:t>
            </a:r>
            <a:r>
              <a:rPr lang="en-US" sz="2800" i="1" dirty="0" err="1" smtClean="0">
                <a:latin typeface="+mj-lt"/>
              </a:rPr>
              <a:t>input_file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Interactive debugging: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xspim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Tutorials: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hlinkClick r:id="rId2"/>
              </a:rPr>
              <a:t>https://</a:t>
            </a:r>
            <a:r>
              <a:rPr lang="en-US" sz="2400" dirty="0" smtClean="0">
                <a:latin typeface="+mj-lt"/>
                <a:hlinkClick r:id="rId2"/>
              </a:rPr>
              <a:t>courses.cs.washington.edu/courses/cse410/08sp/notes/spim/SpimTutorial.pdf</a:t>
            </a:r>
            <a:endParaRPr lang="en-US" sz="24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hlinkClick r:id="rId3"/>
              </a:rPr>
              <a:t>https://</a:t>
            </a:r>
            <a:r>
              <a:rPr lang="en-US" sz="2400" dirty="0" smtClean="0">
                <a:latin typeface="+mj-lt"/>
                <a:hlinkClick r:id="rId3"/>
              </a:rPr>
              <a:t>web.stanford.edu/class/cs143/materials/SPIM_Manual.pdf</a:t>
            </a:r>
            <a:endParaRPr lang="en-US" sz="24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464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7413" y="1418106"/>
            <a:ext cx="2269066" cy="4687087"/>
            <a:chOff x="5703147" y="1519706"/>
            <a:chExt cx="2269066" cy="4687087"/>
          </a:xfrm>
        </p:grpSpPr>
        <p:sp>
          <p:nvSpPr>
            <p:cNvPr id="2" name="Rectangle 1"/>
            <p:cNvSpPr/>
            <p:nvPr/>
          </p:nvSpPr>
          <p:spPr>
            <a:xfrm>
              <a:off x="5703147" y="3285631"/>
              <a:ext cx="2269066" cy="584200"/>
            </a:xfrm>
            <a:prstGeom prst="rect">
              <a:avLst/>
            </a:prstGeom>
            <a:solidFill>
              <a:srgbClr val="C0000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03147" y="3869831"/>
              <a:ext cx="2269066" cy="584200"/>
            </a:xfrm>
            <a:prstGeom prst="rect">
              <a:avLst/>
            </a:prstGeom>
            <a:solidFill>
              <a:srgbClr val="7030A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</a:t>
              </a:r>
              <a:r>
                <a:rPr lang="en-US" dirty="0" err="1" smtClean="0">
                  <a:solidFill>
                    <a:schemeClr val="tx1"/>
                  </a:solidFill>
                </a:rPr>
                <a:t>rev</a:t>
              </a:r>
              <a:r>
                <a:rPr lang="en-US" dirty="0" smtClean="0">
                  <a:solidFill>
                    <a:schemeClr val="tx1"/>
                  </a:solidFill>
                </a:rPr>
                <a:t> base pointer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03147" y="4450605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3147" y="50383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03147" y="269627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03147" y="1519706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147" y="210699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3147" y="56225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88400" y="4067075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frame pointer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2961" y="3476131"/>
            <a:ext cx="223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 frame</a:t>
            </a:r>
            <a:endParaRPr lang="en-US" sz="2800" dirty="0"/>
          </a:p>
        </p:txBody>
      </p:sp>
      <p:sp>
        <p:nvSpPr>
          <p:cNvPr id="15" name="Left Brace 14"/>
          <p:cNvSpPr/>
          <p:nvPr/>
        </p:nvSpPr>
        <p:spPr>
          <a:xfrm>
            <a:off x="4145280" y="1418106"/>
            <a:ext cx="731520" cy="46870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79360" y="4349005"/>
            <a:ext cx="1127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2080" y="1448586"/>
            <a:ext cx="0" cy="1059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8680" y="1710206"/>
            <a:ext cx="297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tack grows 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45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6"/>
            <a:ext cx="4140662" cy="2799733"/>
          </a:xfrm>
          <a:prstGeom prst="roundRect">
            <a:avLst>
              <a:gd name="adj" fmla="val 484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f(10, 20)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45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71697" cy="4073983"/>
            <a:chOff x="1392970" y="1539705"/>
            <a:chExt cx="2271697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71697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6502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13243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1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406447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673857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83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3584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0325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4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3584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0325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4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Code Generation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17075" y="2547590"/>
            <a:ext cx="2109233" cy="1452908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Annotated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AST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25527" y="4165019"/>
            <a:ext cx="942011" cy="14247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717074" y="4495002"/>
            <a:ext cx="2109233" cy="1452908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IR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137871" y="3509803"/>
            <a:ext cx="2109233" cy="1452908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" name="Right Brace 1"/>
          <p:cNvSpPr/>
          <p:nvPr/>
        </p:nvSpPr>
        <p:spPr>
          <a:xfrm>
            <a:off x="5271035" y="2547590"/>
            <a:ext cx="384159" cy="3400320"/>
          </a:xfrm>
          <a:prstGeom prst="rightBrace">
            <a:avLst>
              <a:gd name="adj1" fmla="val 8366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6470"/>
            <a:ext cx="2269734" cy="4075816"/>
            <a:chOff x="1392970" y="1537872"/>
            <a:chExt cx="2269734" cy="4075816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7872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3561484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828894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0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2697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394382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3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2697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394382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55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8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/>
          <p:cNvSpPr/>
          <p:nvPr/>
        </p:nvSpPr>
        <p:spPr>
          <a:xfrm>
            <a:off x="5594687" y="1553930"/>
            <a:ext cx="288758" cy="1537613"/>
          </a:xfrm>
          <a:prstGeom prst="leftBrace">
            <a:avLst>
              <a:gd name="adj1" fmla="val 5055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265804" y="2092155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prologue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733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1392970" y="3227129"/>
            <a:ext cx="12700" cy="1161529"/>
          </a:xfrm>
          <a:prstGeom prst="bentConnector3">
            <a:avLst>
              <a:gd name="adj1" fmla="val 386300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5" idx="1"/>
          </p:cNvCxnSpPr>
          <p:nvPr/>
        </p:nvCxnSpPr>
        <p:spPr>
          <a:xfrm rot="10800000">
            <a:off x="1392970" y="2642849"/>
            <a:ext cx="12700" cy="1745808"/>
          </a:xfrm>
          <a:prstGeom prst="bentConnector3">
            <a:avLst>
              <a:gd name="adj1" fmla="val 341052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49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05670" y="1539705"/>
              <a:ext cx="22563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2" idx="1"/>
          </p:cNvCxnSpPr>
          <p:nvPr/>
        </p:nvCxnSpPr>
        <p:spPr>
          <a:xfrm rot="10800000" flipV="1">
            <a:off x="1392970" y="4388657"/>
            <a:ext cx="12700" cy="580774"/>
          </a:xfrm>
          <a:prstGeom prst="bentConnector3">
            <a:avLst>
              <a:gd name="adj1" fmla="val 32210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68" y="1768303"/>
            <a:ext cx="2269736" cy="4073983"/>
            <a:chOff x="1392968" y="1539705"/>
            <a:chExt cx="226973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68" y="1539705"/>
              <a:ext cx="2269068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2" idx="1"/>
          </p:cNvCxnSpPr>
          <p:nvPr/>
        </p:nvCxnSpPr>
        <p:spPr>
          <a:xfrm rot="10800000" flipV="1">
            <a:off x="1392970" y="4388657"/>
            <a:ext cx="12700" cy="580774"/>
          </a:xfrm>
          <a:prstGeom prst="bentConnector3">
            <a:avLst>
              <a:gd name="adj1" fmla="val 32210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9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7510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44251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08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MIPS </a:t>
            </a:r>
            <a:r>
              <a:rPr lang="en-US" sz="2800" dirty="0">
                <a:latin typeface="+mj-lt"/>
              </a:rPr>
              <a:t>h</a:t>
            </a:r>
            <a:r>
              <a:rPr lang="en-US" sz="2800" dirty="0" smtClean="0">
                <a:latin typeface="+mj-lt"/>
              </a:rPr>
              <a:t>as 32 registers: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t0, ..., </a:t>
            </a:r>
            <a:r>
              <a:rPr lang="en-US" sz="2800" dirty="0" smtClean="0">
                <a:latin typeface="+mj-lt"/>
              </a:rPr>
              <a:t>t9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general purpose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a0, a1, a2, </a:t>
            </a:r>
            <a:r>
              <a:rPr lang="en-US" sz="2800" dirty="0" smtClean="0">
                <a:latin typeface="+mj-lt"/>
              </a:rPr>
              <a:t>a3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arguments (in some compilers)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0, </a:t>
            </a:r>
            <a:r>
              <a:rPr lang="en-US" sz="2800" dirty="0" smtClean="0">
                <a:latin typeface="+mj-lt"/>
              </a:rPr>
              <a:t>v1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value, system calls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fp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stack pointer, frame pointer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ra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address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092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7510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44251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3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8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>
            <a:off x="5594687" y="4739417"/>
            <a:ext cx="288758" cy="1288413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01900" y="5112092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epilogue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94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1691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08432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1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1691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08432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54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Called functions may modify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Backup at the </a:t>
            </a:r>
            <a:r>
              <a:rPr lang="en-US" sz="2800" b="1" dirty="0" smtClean="0">
                <a:latin typeface="+mj-lt"/>
              </a:rPr>
              <a:t>prologue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Restore at the </a:t>
            </a:r>
            <a:r>
              <a:rPr lang="en-US" sz="2800" b="1" dirty="0" smtClean="0">
                <a:latin typeface="+mj-lt"/>
              </a:rPr>
              <a:t>epilogue</a:t>
            </a:r>
            <a:endParaRPr lang="en-US" sz="2800" b="1" dirty="0" smtClean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560125" y="1750886"/>
            <a:ext cx="2269734" cy="4658183"/>
            <a:chOff x="1392970" y="1768303"/>
            <a:chExt cx="2269734" cy="4658183"/>
          </a:xfrm>
        </p:grpSpPr>
        <p:grpSp>
          <p:nvGrpSpPr>
            <p:cNvPr id="18" name="Group 17"/>
            <p:cNvGrpSpPr/>
            <p:nvPr/>
          </p:nvGrpSpPr>
          <p:grpSpPr>
            <a:xfrm>
              <a:off x="1392970" y="1768303"/>
              <a:ext cx="2269734" cy="4073983"/>
              <a:chOff x="1392970" y="1539705"/>
              <a:chExt cx="2269734" cy="4073983"/>
            </a:xfrm>
            <a:solidFill>
              <a:schemeClr val="bg1">
                <a:lumMod val="65000"/>
              </a:schemeClr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1392970" y="3283759"/>
                <a:ext cx="2269066" cy="584200"/>
              </a:xfrm>
              <a:prstGeom prst="rect">
                <a:avLst/>
              </a:prstGeom>
              <a:solidFill>
                <a:srgbClr val="C00000">
                  <a:alpha val="5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eturn address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392970" y="3867959"/>
                <a:ext cx="2269066" cy="584200"/>
              </a:xfrm>
              <a:prstGeom prst="rect">
                <a:avLst/>
              </a:prstGeom>
              <a:solidFill>
                <a:srgbClr val="7030A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revious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392970" y="2706430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392970" y="2122151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92970" y="4448733"/>
                <a:ext cx="2269066" cy="584200"/>
              </a:xfrm>
              <a:prstGeom prst="rect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register backup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392970" y="1539705"/>
                <a:ext cx="2269066" cy="584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393638" y="5029488"/>
                <a:ext cx="2269066" cy="584200"/>
              </a:xfrm>
              <a:prstGeom prst="rect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local </a:t>
                </a:r>
                <a:r>
                  <a:rPr lang="en-US" dirty="0" err="1">
                    <a:solidFill>
                      <a:schemeClr val="tx1"/>
                    </a:solidFill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392970" y="5842286"/>
              <a:ext cx="2269066" cy="584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936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Backup: Prologue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6187" y="1672509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move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t9,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9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sub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7844082" y="3526968"/>
            <a:ext cx="288758" cy="1345142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51597" y="3947662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backup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45505" y="1672509"/>
            <a:ext cx="2269734" cy="4658183"/>
            <a:chOff x="1392970" y="1768303"/>
            <a:chExt cx="2269734" cy="4658183"/>
          </a:xfrm>
        </p:grpSpPr>
        <p:grpSp>
          <p:nvGrpSpPr>
            <p:cNvPr id="9" name="Group 8"/>
            <p:cNvGrpSpPr/>
            <p:nvPr/>
          </p:nvGrpSpPr>
          <p:grpSpPr>
            <a:xfrm>
              <a:off x="1392970" y="1768303"/>
              <a:ext cx="2269734" cy="4073983"/>
              <a:chOff x="1392970" y="1539705"/>
              <a:chExt cx="2269734" cy="4073983"/>
            </a:xfrm>
            <a:solidFill>
              <a:schemeClr val="bg1">
                <a:lumMod val="65000"/>
              </a:schemeClr>
            </a:solidFill>
          </p:grpSpPr>
          <p:sp>
            <p:nvSpPr>
              <p:cNvPr id="10" name="Rectangle 9"/>
              <p:cNvSpPr/>
              <p:nvPr/>
            </p:nvSpPr>
            <p:spPr>
              <a:xfrm>
                <a:off x="1392970" y="3283759"/>
                <a:ext cx="2269066" cy="584200"/>
              </a:xfrm>
              <a:prstGeom prst="rect">
                <a:avLst/>
              </a:prstGeom>
              <a:solidFill>
                <a:srgbClr val="C00000">
                  <a:alpha val="5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eturn address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392970" y="3867959"/>
                <a:ext cx="2269066" cy="584200"/>
              </a:xfrm>
              <a:prstGeom prst="rect">
                <a:avLst/>
              </a:prstGeom>
              <a:solidFill>
                <a:srgbClr val="7030A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revious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392970" y="2706430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392970" y="2122151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392970" y="4448733"/>
                <a:ext cx="2269066" cy="584200"/>
              </a:xfrm>
              <a:prstGeom prst="rect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register backup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92970" y="1539705"/>
                <a:ext cx="2269066" cy="584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93638" y="5029488"/>
                <a:ext cx="2269066" cy="584200"/>
              </a:xfrm>
              <a:prstGeom prst="rect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local </a:t>
                </a:r>
                <a:r>
                  <a:rPr lang="en-US" dirty="0" err="1">
                    <a:solidFill>
                      <a:schemeClr val="tx1"/>
                    </a:solidFill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1392970" y="5842286"/>
              <a:ext cx="2269066" cy="584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944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Backup: Epilogue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6187" y="1529866"/>
            <a:ext cx="297289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move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t9, -40($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7795705" y="2804320"/>
            <a:ext cx="288758" cy="801028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68478" y="2956583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restore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1145505" y="1672509"/>
            <a:ext cx="2269734" cy="4658183"/>
            <a:chOff x="1392970" y="1768303"/>
            <a:chExt cx="2269734" cy="4658183"/>
          </a:xfrm>
        </p:grpSpPr>
        <p:grpSp>
          <p:nvGrpSpPr>
            <p:cNvPr id="10" name="Group 9"/>
            <p:cNvGrpSpPr/>
            <p:nvPr/>
          </p:nvGrpSpPr>
          <p:grpSpPr>
            <a:xfrm>
              <a:off x="1392970" y="1768303"/>
              <a:ext cx="2269734" cy="4073983"/>
              <a:chOff x="1392970" y="1539705"/>
              <a:chExt cx="2269734" cy="4073983"/>
            </a:xfrm>
            <a:solidFill>
              <a:schemeClr val="bg1">
                <a:lumMod val="65000"/>
              </a:schemeClr>
            </a:solidFill>
          </p:grpSpPr>
          <p:sp>
            <p:nvSpPr>
              <p:cNvPr id="12" name="Rectangle 11"/>
              <p:cNvSpPr/>
              <p:nvPr/>
            </p:nvSpPr>
            <p:spPr>
              <a:xfrm>
                <a:off x="1392970" y="3283759"/>
                <a:ext cx="2269066" cy="584200"/>
              </a:xfrm>
              <a:prstGeom prst="rect">
                <a:avLst/>
              </a:prstGeom>
              <a:solidFill>
                <a:srgbClr val="C00000">
                  <a:alpha val="5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eturn address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392970" y="3867959"/>
                <a:ext cx="2269066" cy="584200"/>
              </a:xfrm>
              <a:prstGeom prst="rect">
                <a:avLst/>
              </a:prstGeom>
              <a:solidFill>
                <a:srgbClr val="7030A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revious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392970" y="2706430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92970" y="2122151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92970" y="4448733"/>
                <a:ext cx="2269066" cy="584200"/>
              </a:xfrm>
              <a:prstGeom prst="rect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register backup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92970" y="1539705"/>
                <a:ext cx="2269066" cy="584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393638" y="5029488"/>
                <a:ext cx="2269066" cy="584200"/>
              </a:xfrm>
              <a:prstGeom prst="rect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local </a:t>
                </a:r>
                <a:r>
                  <a:rPr lang="en-US" dirty="0" err="1">
                    <a:solidFill>
                      <a:schemeClr val="tx1"/>
                    </a:solidFill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392970" y="5842286"/>
              <a:ext cx="2269066" cy="584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54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6187" y="1529866"/>
            <a:ext cx="297289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add $t2, $t0, $t1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-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$v0, -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45505" y="1672509"/>
            <a:ext cx="2269734" cy="4658183"/>
            <a:chOff x="1392970" y="1768303"/>
            <a:chExt cx="2269734" cy="4658183"/>
          </a:xfrm>
        </p:grpSpPr>
        <p:grpSp>
          <p:nvGrpSpPr>
            <p:cNvPr id="10" name="Group 9"/>
            <p:cNvGrpSpPr/>
            <p:nvPr/>
          </p:nvGrpSpPr>
          <p:grpSpPr>
            <a:xfrm>
              <a:off x="1392970" y="1768303"/>
              <a:ext cx="2269734" cy="4073983"/>
              <a:chOff x="1392970" y="1539705"/>
              <a:chExt cx="2269734" cy="4073983"/>
            </a:xfrm>
            <a:solidFill>
              <a:schemeClr val="bg1">
                <a:lumMod val="65000"/>
              </a:schemeClr>
            </a:solidFill>
          </p:grpSpPr>
          <p:sp>
            <p:nvSpPr>
              <p:cNvPr id="12" name="Rectangle 11"/>
              <p:cNvSpPr/>
              <p:nvPr/>
            </p:nvSpPr>
            <p:spPr>
              <a:xfrm>
                <a:off x="1392970" y="3283759"/>
                <a:ext cx="2269066" cy="584200"/>
              </a:xfrm>
              <a:prstGeom prst="rect">
                <a:avLst/>
              </a:prstGeom>
              <a:solidFill>
                <a:srgbClr val="C00000">
                  <a:alpha val="5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eturn address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392970" y="3867959"/>
                <a:ext cx="2269066" cy="584200"/>
              </a:xfrm>
              <a:prstGeom prst="rect">
                <a:avLst/>
              </a:prstGeom>
              <a:solidFill>
                <a:srgbClr val="7030A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revious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392970" y="2706430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92970" y="2122151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92970" y="4448733"/>
                <a:ext cx="2269066" cy="584200"/>
              </a:xfrm>
              <a:prstGeom prst="rect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register backup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92970" y="1539705"/>
                <a:ext cx="2269066" cy="584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393638" y="5029488"/>
                <a:ext cx="2269066" cy="584200"/>
              </a:xfrm>
              <a:prstGeom prst="rect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local </a:t>
                </a:r>
                <a:r>
                  <a:rPr lang="en-US" dirty="0" err="1">
                    <a:solidFill>
                      <a:schemeClr val="tx1"/>
                    </a:solidFill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392970" y="5842286"/>
              <a:ext cx="2269066" cy="584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621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Labels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2786002"/>
            <a:ext cx="64275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data_label_1: .word 17</a:t>
            </a:r>
          </a:p>
          <a:p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data_label_2: .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code_label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2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</a:t>
            </a:r>
            <a:r>
              <a:rPr lang="en-US" sz="4800" dirty="0" smtClean="0">
                <a:latin typeface="+mj-lt"/>
              </a:rPr>
              <a:t>IR to MIPS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Our IR is likely to use too many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for now, that the number of IR registers is reduced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Every </a:t>
            </a:r>
            <a:r>
              <a:rPr lang="en-US" sz="2800" b="1" dirty="0" smtClean="0">
                <a:latin typeface="+mj-lt"/>
              </a:rPr>
              <a:t>IR register</a:t>
            </a:r>
            <a:r>
              <a:rPr lang="en-US" sz="2800" dirty="0" smtClean="0">
                <a:latin typeface="+mj-lt"/>
              </a:rPr>
              <a:t> mapped to a </a:t>
            </a:r>
            <a:r>
              <a:rPr lang="en-US" sz="2800" b="1" dirty="0" smtClean="0">
                <a:latin typeface="+mj-lt"/>
              </a:rPr>
              <a:t>CPU register </a:t>
            </a:r>
            <a:r>
              <a:rPr lang="en-US" sz="2800" dirty="0" smtClean="0">
                <a:latin typeface="+mj-lt"/>
              </a:rPr>
              <a:t>(t0, … </a:t>
            </a:r>
            <a:r>
              <a:rPr lang="en-US" sz="2800" dirty="0" smtClean="0">
                <a:latin typeface="+mj-lt"/>
              </a:rPr>
              <a:t>t9)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will see later how to compute this </a:t>
            </a:r>
            <a:r>
              <a:rPr lang="en-US" sz="2800" b="1" dirty="0" smtClean="0">
                <a:latin typeface="+mj-lt"/>
              </a:rPr>
              <a:t>register allocation</a:t>
            </a:r>
          </a:p>
        </p:txBody>
      </p:sp>
    </p:spTree>
    <p:extLst>
      <p:ext uri="{BB962C8B-B14F-4D97-AF65-F5344CB8AC3E}">
        <p14:creationId xmlns:p14="http://schemas.microsoft.com/office/powerpoint/2010/main" val="122515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</a:t>
            </a:r>
            <a:r>
              <a:rPr lang="en-US" sz="4800" dirty="0" smtClean="0">
                <a:latin typeface="+mj-lt"/>
              </a:rPr>
              <a:t>IR to MIPS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 global variable initializations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 the IR instructions for each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Implement a translation function for each IR instruction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translation requires additional registers: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registers s0, s1,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71288" y="4548977"/>
            <a:ext cx="2269066" cy="1744881"/>
            <a:chOff x="3871288" y="4548977"/>
            <a:chExt cx="2269066" cy="1744881"/>
          </a:xfrm>
        </p:grpSpPr>
        <p:sp>
          <p:nvSpPr>
            <p:cNvPr id="6" name="Rectangle 5"/>
            <p:cNvSpPr/>
            <p:nvPr/>
          </p:nvSpPr>
          <p:spPr>
            <a:xfrm>
              <a:off x="3871288" y="4548977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IR command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71288" y="5130536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IR command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871288" y="5709658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60259" y="4127422"/>
            <a:ext cx="2269066" cy="2321362"/>
            <a:chOff x="8160259" y="4127422"/>
            <a:chExt cx="2269066" cy="2321362"/>
          </a:xfrm>
        </p:grpSpPr>
        <p:sp>
          <p:nvSpPr>
            <p:cNvPr id="9" name="Rectangle 8"/>
            <p:cNvSpPr/>
            <p:nvPr/>
          </p:nvSpPr>
          <p:spPr>
            <a:xfrm>
              <a:off x="8160259" y="4127422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MIPS command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60259" y="4708981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MIPS command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160259" y="5288103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MIPS command 3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160259" y="5864584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Straight Arrow Connector 2"/>
          <p:cNvCxnSpPr>
            <a:stCxn id="6" idx="3"/>
          </p:cNvCxnSpPr>
          <p:nvPr/>
        </p:nvCxnSpPr>
        <p:spPr>
          <a:xfrm flipV="1">
            <a:off x="6140354" y="4394051"/>
            <a:ext cx="1444812" cy="4470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 flipV="1">
            <a:off x="6140354" y="5288103"/>
            <a:ext cx="1444812" cy="1345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>
            <a:off x="7718980" y="4174590"/>
            <a:ext cx="288758" cy="489946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/>
          <p:cNvSpPr/>
          <p:nvPr/>
        </p:nvSpPr>
        <p:spPr>
          <a:xfrm>
            <a:off x="7718980" y="4788823"/>
            <a:ext cx="288758" cy="1023506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(constant)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451422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513221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$t1, 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6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x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off($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56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x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42810" y="3334001"/>
            <a:ext cx="3204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u</a:t>
            </a:r>
            <a:r>
              <a:rPr lang="en-US" sz="2800" b="1" dirty="0" smtClean="0">
                <a:latin typeface="+mj-lt"/>
              </a:rPr>
              <a:t>se annotated AST</a:t>
            </a:r>
            <a:endParaRPr lang="en-US" sz="2800" b="1" dirty="0">
              <a:latin typeface="+mj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080098" y="3857221"/>
            <a:ext cx="3586416" cy="8628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53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(write to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off($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4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Global initializations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6711946" y="2035668"/>
            <a:ext cx="4406955" cy="1825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.data: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_1: .word 7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“1234”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11114" y="2323011"/>
            <a:ext cx="4605915" cy="1267629"/>
          </a:xfrm>
          <a:prstGeom prst="roundRect">
            <a:avLst>
              <a:gd name="adj" fmla="val 1323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g_1 = 7;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tring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“1234”;</a:t>
            </a:r>
          </a:p>
        </p:txBody>
      </p:sp>
      <p:sp>
        <p:nvSpPr>
          <p:cNvPr id="9" name="Down Arrow 8"/>
          <p:cNvSpPr/>
          <p:nvPr/>
        </p:nvSpPr>
        <p:spPr>
          <a:xfrm rot="16200000">
            <a:off x="6046779" y="2704515"/>
            <a:ext cx="235417" cy="59455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8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global variables: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08284" y="2872528"/>
            <a:ext cx="2930187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82950" y="4487779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_var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8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(write to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global variables: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08284" y="2872528"/>
            <a:ext cx="2930187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82950" y="4487779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_var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1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operation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40154" y="2242977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add t1, t2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50558" y="3312907"/>
            <a:ext cx="325350" cy="46826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07437" y="3830595"/>
            <a:ext cx="4953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$t0, $t1,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92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Basic assignments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operation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40154" y="2242977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add t1, t2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50558" y="3312907"/>
            <a:ext cx="325350" cy="46826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07437" y="3830595"/>
            <a:ext cx="49535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$t0, $t1, $t2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end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more checks…</a:t>
            </a:r>
          </a:p>
        </p:txBody>
      </p:sp>
    </p:spTree>
    <p:extLst>
      <p:ext uri="{BB962C8B-B14F-4D97-AF65-F5344CB8AC3E}">
        <p14:creationId xmlns:p14="http://schemas.microsoft.com/office/powerpoint/2010/main" val="77366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Branch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73350" y="2875337"/>
            <a:ext cx="4380447" cy="829703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t2, label</a:t>
            </a:r>
          </a:p>
        </p:txBody>
      </p:sp>
      <p:sp>
        <p:nvSpPr>
          <p:cNvPr id="2" name="Down Arrow 1"/>
          <p:cNvSpPr/>
          <p:nvPr/>
        </p:nvSpPr>
        <p:spPr>
          <a:xfrm>
            <a:off x="6196780" y="4090739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38050" y="4463715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$t2, label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Function call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29790" y="2105522"/>
            <a:ext cx="4632156" cy="9384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 = call f(t1, t2)</a:t>
            </a:r>
          </a:p>
        </p:txBody>
      </p:sp>
      <p:sp>
        <p:nvSpPr>
          <p:cNvPr id="2" name="Down Arrow 1"/>
          <p:cNvSpPr/>
          <p:nvPr/>
        </p:nvSpPr>
        <p:spPr>
          <a:xfrm>
            <a:off x="5817326" y="3177931"/>
            <a:ext cx="228542" cy="42076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704350" y="3710037"/>
            <a:ext cx="3789948" cy="2478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7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(in a function 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Store result in </a:t>
            </a:r>
            <a:r>
              <a:rPr lang="en-US" sz="2800" b="1" dirty="0" smtClean="0">
                <a:latin typeface="+mj-lt"/>
              </a:rPr>
              <a:t>v0</a:t>
            </a:r>
            <a:r>
              <a:rPr lang="en-US" sz="2800" dirty="0" smtClean="0">
                <a:latin typeface="+mj-lt"/>
              </a:rPr>
              <a:t> and jump to f’s </a:t>
            </a:r>
            <a:r>
              <a:rPr lang="en-US" sz="2800" b="1" dirty="0" smtClean="0">
                <a:latin typeface="+mj-lt"/>
              </a:rPr>
              <a:t>epilogue label 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f_epilogue</a:t>
            </a:r>
            <a:r>
              <a:rPr lang="en-US" sz="2800" dirty="0" smtClean="0">
                <a:latin typeface="+mj-lt"/>
              </a:rPr>
              <a:t>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29790" y="2658980"/>
            <a:ext cx="4632156" cy="9384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eturn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883192" y="3820196"/>
            <a:ext cx="325350" cy="64937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29890" y="4319343"/>
            <a:ext cx="3031955" cy="1544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 $v0, $t1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3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26338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283312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26242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415542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400904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2150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instructions operate on registers and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add, sub, </a:t>
            </a:r>
            <a:r>
              <a:rPr lang="en-US" sz="2800" dirty="0" err="1" smtClean="0">
                <a:latin typeface="+mj-lt"/>
              </a:rPr>
              <a:t>mul</a:t>
            </a:r>
            <a:r>
              <a:rPr lang="en-US" sz="2800" dirty="0" smtClean="0">
                <a:latin typeface="+mj-lt"/>
              </a:rPr>
              <a:t>, div, </a:t>
            </a:r>
            <a:r>
              <a:rPr lang="en-US" sz="2800" dirty="0">
                <a:latin typeface="+mj-lt"/>
              </a:rPr>
              <a:t>and, </a:t>
            </a:r>
            <a:r>
              <a:rPr lang="en-US" sz="2800" dirty="0" smtClean="0">
                <a:latin typeface="+mj-lt"/>
              </a:rPr>
              <a:t>or, </a:t>
            </a:r>
            <a:r>
              <a:rPr lang="en-US" sz="2800" dirty="0" err="1" smtClean="0">
                <a:latin typeface="+mj-lt"/>
              </a:rPr>
              <a:t>xor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smtClean="0">
                <a:latin typeface="+mj-lt"/>
              </a:rPr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$t2, $t0, $t1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$t3, t1, 7 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37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10400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35295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40808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20946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101788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21090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 $v0, $t1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37651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 $v0, $t1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epilogue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286202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use null terminated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Every character is one byte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9434" y="3082589"/>
            <a:ext cx="4140662" cy="2129590"/>
          </a:xfrm>
          <a:prstGeom prst="roundRect">
            <a:avLst>
              <a:gd name="adj" fmla="val 562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s1 = 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tring s2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184230" y="3441533"/>
            <a:ext cx="4078701" cy="529389"/>
            <a:chOff x="6184230" y="3441533"/>
            <a:chExt cx="4078701" cy="529389"/>
          </a:xfrm>
          <a:solidFill>
            <a:srgbClr val="92D050"/>
          </a:solidFill>
        </p:grpSpPr>
        <p:sp>
          <p:nvSpPr>
            <p:cNvPr id="2" name="Rectangle 1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816516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30650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444784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\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86238" y="4219576"/>
            <a:ext cx="1632281" cy="529389"/>
            <a:chOff x="6184230" y="3441533"/>
            <a:chExt cx="1632281" cy="529389"/>
          </a:xfrm>
          <a:solidFill>
            <a:srgbClr val="92D050"/>
          </a:solidFill>
        </p:grpSpPr>
        <p:sp>
          <p:nvSpPr>
            <p:cNvPr id="14" name="Rectangle 13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\0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26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that </a:t>
            </a:r>
            <a:r>
              <a:rPr lang="en-US" sz="2800" i="1" dirty="0" smtClean="0">
                <a:latin typeface="+mj-lt"/>
              </a:rPr>
              <a:t>s1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i="1" dirty="0" smtClean="0">
                <a:latin typeface="+mj-lt"/>
              </a:rPr>
              <a:t>s2</a:t>
            </a:r>
            <a:r>
              <a:rPr lang="en-US" sz="2800" dirty="0" smtClean="0">
                <a:latin typeface="+mj-lt"/>
              </a:rPr>
              <a:t> are strings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9434" y="2283645"/>
            <a:ext cx="4140662" cy="17927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(s1 == s2) 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86357" y="2283645"/>
            <a:ext cx="4157844" cy="2492891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s2;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ompare t3, 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9603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Read from memory: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t0,4($t1)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t0,label+4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t0,label+8($t1)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7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2288675"/>
            <a:ext cx="4157844" cy="2322094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s2;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ompare t3, 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6430875" y="733931"/>
            <a:ext cx="5227721" cy="5414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$t3, 1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result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$s0, $t1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$s1, $t2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str_eq_loop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0($s0)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$s3, 0($s1)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$s3,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neq_label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0,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str_eq_end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$s1, $s1, 1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str_eq_loop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neq_label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$t3, 0</a:t>
            </a: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str_eq_end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Inline string comparison</a:t>
            </a:r>
          </a:p>
        </p:txBody>
      </p:sp>
      <p:sp>
        <p:nvSpPr>
          <p:cNvPr id="2" name="Left Brace 1"/>
          <p:cNvSpPr/>
          <p:nvPr/>
        </p:nvSpPr>
        <p:spPr>
          <a:xfrm>
            <a:off x="6026727" y="1379913"/>
            <a:ext cx="404148" cy="415636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3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2288675"/>
            <a:ext cx="4157844" cy="2322094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s2;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ompare t3, 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6954962" y="1951794"/>
            <a:ext cx="4192407" cy="2995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0($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$t3, $v0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Alternatively, create a function </a:t>
            </a:r>
            <a:r>
              <a:rPr lang="en-US" sz="2800" dirty="0" err="1" smtClean="0">
                <a:latin typeface="+mj-lt"/>
              </a:rPr>
              <a:t>str_eq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448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cell is 4 bytes </a:t>
            </a:r>
            <a:r>
              <a:rPr lang="en-US" sz="2800" dirty="0">
                <a:latin typeface="+mj-lt"/>
              </a:rPr>
              <a:t>(</a:t>
            </a:r>
            <a:r>
              <a:rPr lang="en-US" sz="2800" i="1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or </a:t>
            </a:r>
            <a:r>
              <a:rPr lang="en-US" sz="2800" i="1" dirty="0">
                <a:latin typeface="+mj-lt"/>
              </a:rPr>
              <a:t>pointer</a:t>
            </a:r>
            <a:r>
              <a:rPr lang="en-US" sz="2800" dirty="0" smtClean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First cell is the </a:t>
            </a:r>
            <a:r>
              <a:rPr lang="en-US" sz="2800" b="1" dirty="0" smtClean="0">
                <a:latin typeface="+mj-lt"/>
              </a:rPr>
              <a:t>size</a:t>
            </a:r>
            <a:r>
              <a:rPr lang="en-US" sz="2800" dirty="0" smtClean="0">
                <a:latin typeface="+mj-lt"/>
              </a:rPr>
              <a:t> of the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rest of the cells contain </a:t>
            </a:r>
            <a:r>
              <a:rPr lang="en-US" sz="2800" b="1" dirty="0" smtClean="0">
                <a:latin typeface="+mj-lt"/>
              </a:rPr>
              <a:t>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040746" y="3327233"/>
            <a:ext cx="4078701" cy="529389"/>
            <a:chOff x="6184230" y="3441533"/>
            <a:chExt cx="4078701" cy="529389"/>
          </a:xfrm>
          <a:solidFill>
            <a:srgbClr val="92D050"/>
          </a:solidFill>
        </p:grpSpPr>
        <p:sp>
          <p:nvSpPr>
            <p:cNvPr id="7" name="Rectangle 6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816516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3065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4478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89301" y="46609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size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2" idx="0"/>
          </p:cNvCxnSpPr>
          <p:nvPr/>
        </p:nvCxnSpPr>
        <p:spPr>
          <a:xfrm flipV="1">
            <a:off x="3746501" y="4064000"/>
            <a:ext cx="520699" cy="596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80097" y="46609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6283966" y="2792019"/>
            <a:ext cx="406400" cy="295395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Creating arrays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11115" y="3175462"/>
            <a:ext cx="4649852" cy="6840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new_array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62333" y="1953491"/>
            <a:ext cx="4469150" cy="3247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$v0, 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$a0, 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$a0, $a0, 1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$a0, $a0, 4 </a:t>
            </a:r>
            <a:endParaRPr lang="en-US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$s0, </a:t>
            </a:r>
            <a:r>
              <a:rPr lang="en-US" sz="2600" b="1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</a:p>
          <a:p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  <a:endParaRPr lang="en-US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5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Array access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11115" y="3172480"/>
            <a:ext cx="5519488" cy="72772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94946" y="2302672"/>
            <a:ext cx="4495800" cy="2519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$s0, $t2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 $s0, $s0, 1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$s0, 4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$t1, $s0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0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25415" y="3546964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div t1, t2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0097" y="2701819"/>
            <a:ext cx="5107572" cy="2555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$t0, $t1, $t2</a:t>
            </a:r>
          </a:p>
        </p:txBody>
      </p:sp>
    </p:spTree>
    <p:extLst>
      <p:ext uri="{BB962C8B-B14F-4D97-AF65-F5344CB8AC3E}">
        <p14:creationId xmlns:p14="http://schemas.microsoft.com/office/powerpoint/2010/main" val="107336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25415" y="3546964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div t1, t2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0097" y="2701819"/>
            <a:ext cx="5107572" cy="2555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0, abort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$t0, $t1, $t2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abort: 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$v0, 10</a:t>
            </a:r>
          </a:p>
          <a:p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8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2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Out of bounds array access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9176" y="1728011"/>
            <a:ext cx="4079903" cy="2664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895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Out of bounds array access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9176" y="1644166"/>
            <a:ext cx="4079903" cy="4334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bltz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abort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0($t1)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$s0, abort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12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Null pointer dereference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Arrays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Field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Method calls</a:t>
            </a:r>
          </a:p>
        </p:txBody>
      </p:sp>
    </p:spTree>
    <p:extLst>
      <p:ext uri="{BB962C8B-B14F-4D97-AF65-F5344CB8AC3E}">
        <p14:creationId xmlns:p14="http://schemas.microsoft.com/office/powerpoint/2010/main" val="221829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Write to memory: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t0,2($t1)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t0,label+4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t0,label+8($t1)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9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Null pointer dereference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in arrays: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9176" y="1644166"/>
            <a:ext cx="4079903" cy="4334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0, abort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4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Null pointer dereference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in field accesses: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foo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6776" y="1529866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0, abort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off($t1)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13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Layout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1828798"/>
            <a:ext cx="3647972" cy="27692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    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09377" y="2371900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2" name="Rectangle 1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>
                  <a:solidFill>
                    <a:sysClr val="windowText" lastClr="000000"/>
                  </a:solidFill>
                </a:rPr>
                <a:t>vt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x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y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09377" y="3766493"/>
            <a:ext cx="1914372" cy="653142"/>
            <a:chOff x="5809377" y="1889761"/>
            <a:chExt cx="1914372" cy="653142"/>
          </a:xfrm>
          <a:solidFill>
            <a:srgbClr val="92D050">
              <a:alpha val="57000"/>
            </a:srgbClr>
          </a:solidFill>
        </p:grpSpPr>
        <p:sp>
          <p:nvSpPr>
            <p:cNvPr id="13" name="Rectangle 12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f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cxnSp>
        <p:nvCxnSpPr>
          <p:cNvPr id="17" name="Straight Arrow Connector 16"/>
          <p:cNvCxnSpPr>
            <a:stCxn id="2" idx="2"/>
            <a:endCxn id="13" idx="0"/>
          </p:cNvCxnSpPr>
          <p:nvPr/>
        </p:nvCxnSpPr>
        <p:spPr>
          <a:xfrm>
            <a:off x="6287970" y="3025042"/>
            <a:ext cx="0" cy="741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34315" y="4946394"/>
            <a:ext cx="2552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6" name="Left Brace 15"/>
          <p:cNvSpPr/>
          <p:nvPr/>
        </p:nvSpPr>
        <p:spPr>
          <a:xfrm rot="16200000">
            <a:off x="6592391" y="3815036"/>
            <a:ext cx="348343" cy="191437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5400000">
            <a:off x="7070983" y="632507"/>
            <a:ext cx="348343" cy="287155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686981" y="1358337"/>
            <a:ext cx="2552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Object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55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Layout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4" y="1634370"/>
            <a:ext cx="4074691" cy="43571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    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7" name="Straight Arrow Connector 16"/>
          <p:cNvCxnSpPr>
            <a:stCxn id="2" idx="2"/>
            <a:endCxn id="13" idx="0"/>
          </p:cNvCxnSpPr>
          <p:nvPr/>
        </p:nvCxnSpPr>
        <p:spPr>
          <a:xfrm>
            <a:off x="6627598" y="3043654"/>
            <a:ext cx="0" cy="920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149005" y="3964630"/>
            <a:ext cx="2871558" cy="653142"/>
            <a:chOff x="5809377" y="3764333"/>
            <a:chExt cx="2871558" cy="653142"/>
          </a:xfrm>
          <a:solidFill>
            <a:srgbClr val="92D050">
              <a:alpha val="57000"/>
            </a:srgbClr>
          </a:solidFill>
        </p:grpSpPr>
        <p:grpSp>
          <p:nvGrpSpPr>
            <p:cNvPr id="12" name="Group 11"/>
            <p:cNvGrpSpPr/>
            <p:nvPr/>
          </p:nvGrpSpPr>
          <p:grpSpPr>
            <a:xfrm>
              <a:off x="5809377" y="3764333"/>
              <a:ext cx="1914372" cy="653142"/>
              <a:chOff x="5809377" y="1889761"/>
              <a:chExt cx="1914372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f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7723749" y="3764333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h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49005" y="2390512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3" name="Group 2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2" name="Rectangle 1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x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y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z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1" name="Straight Arrow Connector 10"/>
          <p:cNvCxnSpPr>
            <a:stCxn id="13" idx="2"/>
          </p:cNvCxnSpPr>
          <p:nvPr/>
        </p:nvCxnSpPr>
        <p:spPr>
          <a:xfrm flipH="1">
            <a:off x="3796931" y="4617772"/>
            <a:ext cx="2830667" cy="2677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</p:cNvCxnSpPr>
          <p:nvPr/>
        </p:nvCxnSpPr>
        <p:spPr>
          <a:xfrm flipH="1">
            <a:off x="3796931" y="4617772"/>
            <a:ext cx="4745039" cy="67703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0"/>
          </p:cNvCxnSpPr>
          <p:nvPr/>
        </p:nvCxnSpPr>
        <p:spPr>
          <a:xfrm flipH="1" flipV="1">
            <a:off x="3796931" y="3504142"/>
            <a:ext cx="3787853" cy="4604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>
          <a:xfrm rot="10800000">
            <a:off x="9977749" y="2111031"/>
            <a:ext cx="444138" cy="27744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456342" y="3211166"/>
            <a:ext cx="189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B’s layout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40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2269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f2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6776" y="1820090"/>
            <a:ext cx="4079903" cy="1663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8($t1)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9480" y="413788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85845" y="4596605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1759131" y="4464456"/>
            <a:ext cx="420349" cy="264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2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2269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f2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6776" y="1225063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0, abort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8($t1)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9480" y="413788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85845" y="4596605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1759131" y="4464456"/>
            <a:ext cx="420349" cy="264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8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2269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f2, t1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6776" y="1225063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t0, 0, abort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8($t0)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9480" y="413788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85845" y="4596605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1759131" y="4464456"/>
            <a:ext cx="420349" cy="264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51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211550" y="2596464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ysClr val="windowText" lastClr="000000"/>
                    </a:solidFill>
                  </a:rPr>
                  <a:t>v</a:t>
                </a:r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t_A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1011115" y="1830762"/>
            <a:ext cx="3647972" cy="31612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sz="23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211550" y="357313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21" name="Rectangle 2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4" name="Straight Arrow Connector 23"/>
          <p:cNvCxnSpPr>
            <a:stCxn id="13" idx="2"/>
            <a:endCxn id="21" idx="0"/>
          </p:cNvCxnSpPr>
          <p:nvPr/>
        </p:nvCxnSpPr>
        <p:spPr>
          <a:xfrm>
            <a:off x="6690143" y="3249606"/>
            <a:ext cx="0" cy="3235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4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11115" y="1830762"/>
            <a:ext cx="3647972" cy="31612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 = c;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sz="23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080097" y="1918984"/>
            <a:ext cx="4474692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set_vt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field_set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90262" y="4574093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IR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8143273" y="2162575"/>
            <a:ext cx="348343" cy="447469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1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Branches and Jumps: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$t2, label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7, label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label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22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7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0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$t1, c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7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$t1, c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4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($t0)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5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11114" y="1830761"/>
            <a:ext cx="4013731" cy="35424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 = c;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m2(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 {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  <a:p>
            <a:r>
              <a:rPr lang="en-US" sz="23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a.m2(7)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705628" y="1971235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03472" y="4539255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IR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8295672" y="1635705"/>
            <a:ext cx="348343" cy="55284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0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5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769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4($s0)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2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36071</TotalTime>
  <Words>8395</Words>
  <Application>Microsoft Office PowerPoint</Application>
  <PresentationFormat>Widescreen</PresentationFormat>
  <Paragraphs>1844</Paragraphs>
  <Slides>100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5" baseType="lpstr">
      <vt:lpstr>Arial</vt:lpstr>
      <vt:lpstr>Calibri</vt:lpstr>
      <vt:lpstr>Calibri Light</vt:lpstr>
      <vt:lpstr>Courier New</vt:lpstr>
      <vt:lpstr>Retrospect</vt:lpstr>
      <vt:lpstr>Code Generation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1220</cp:revision>
  <dcterms:created xsi:type="dcterms:W3CDTF">2019-10-24T09:01:20Z</dcterms:created>
  <dcterms:modified xsi:type="dcterms:W3CDTF">2021-12-16T11:40:42Z</dcterms:modified>
</cp:coreProperties>
</file>