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12"/>
  </p:notesMasterIdLst>
  <p:sldIdLst>
    <p:sldId id="1638" r:id="rId2"/>
    <p:sldId id="1612" r:id="rId3"/>
    <p:sldId id="1641" r:id="rId4"/>
    <p:sldId id="1545" r:id="rId5"/>
    <p:sldId id="1643" r:id="rId6"/>
    <p:sldId id="1647" r:id="rId7"/>
    <p:sldId id="1640" r:id="rId8"/>
    <p:sldId id="1645" r:id="rId9"/>
    <p:sldId id="1646" r:id="rId10"/>
    <p:sldId id="1648" r:id="rId11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39C3C-55E3-480B-B184-25F2170E6043}" v="368" dt="2021-12-16T13:39:37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2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4" y="40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40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80DAABF-6B89-410E-81F4-13A52FA46F91}" type="datetime1">
              <a:rPr lang="ko-KR" altLang="en-US"/>
              <a:pPr lvl="0">
                <a:defRPr/>
              </a:pPr>
              <a:t>2021-12-16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698BE7A-A975-4685-9393-F61C7D1D7DF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0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6FA9-CFC7-4247-A4D6-81DEF367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58D746-534C-40C5-B791-BBB72CEB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DE263-5D81-46EE-8192-331C3FB4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20E16-839A-4BEC-8E11-0DA228CD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D7066-64C4-4B5D-9566-DF32FB7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6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6F1CD0-3D65-41B0-9E99-463CA7207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29CC42-341D-441C-A8D2-B2A452F5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46CF1-5BB5-454B-9873-8E215294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788BA-5C09-4DEF-A85A-0909CA1F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57B6-5747-4324-B379-CA9C0137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2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1B1F95-4481-465E-97B9-4D966E2D3EE6}"/>
              </a:ext>
            </a:extLst>
          </p:cNvPr>
          <p:cNvSpPr/>
          <p:nvPr userDrawn="1"/>
        </p:nvSpPr>
        <p:spPr>
          <a:xfrm>
            <a:off x="3412620" y="-1"/>
            <a:ext cx="8779380" cy="5334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3412620" cy="5334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60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4443413" y="1781175"/>
            <a:ext cx="3305175" cy="3295650"/>
          </a:xfrm>
          <a:prstGeom prst="rect">
            <a:avLst/>
          </a:prstGeom>
          <a:noFill/>
          <a:ln>
            <a:solidFill>
              <a:srgbClr val="F6A5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4443413" y="1374606"/>
            <a:ext cx="3305175" cy="304800"/>
          </a:xfrm>
          <a:prstGeom prst="rect">
            <a:avLst/>
          </a:prstGeom>
          <a:solidFill>
            <a:srgbClr val="F6A5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40404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프로젝트 제안서 템플릿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5141784" y="2849284"/>
            <a:ext cx="1880643" cy="1169551"/>
            <a:chOff x="5133598" y="3340358"/>
            <a:chExt cx="1880643" cy="1169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1A08FC-B24C-4412-B89C-BEBC730739D7}"/>
                </a:ext>
              </a:extLst>
            </p:cNvPr>
            <p:cNvSpPr txBox="1"/>
            <p:nvPr/>
          </p:nvSpPr>
          <p:spPr>
            <a:xfrm>
              <a:off x="5133598" y="3340358"/>
              <a:ext cx="18806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프로젝트 제목</a:t>
              </a:r>
              <a:endParaRPr lang="en-US" altLang="ko-KR" sz="24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DAA13-D65C-49E4-9DC9-664CAA4B9D22}"/>
                </a:ext>
              </a:extLst>
            </p:cNvPr>
            <p:cNvSpPr txBox="1"/>
            <p:nvPr/>
          </p:nvSpPr>
          <p:spPr>
            <a:xfrm>
              <a:off x="5662059" y="4171355"/>
              <a:ext cx="851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[</a:t>
              </a:r>
              <a:r>
                <a:rPr lang="ko-KR" altLang="en-US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소제목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]</a:t>
              </a:r>
              <a:endParaRPr lang="ko-KR" altLang="en-US" sz="1600" dirty="0">
                <a:solidFill>
                  <a:schemeClr val="bg1">
                    <a:lumMod val="8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803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EF8EF-6B8F-4CC1-B89D-C959224D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6F251-217C-497C-96FE-4C545595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18018-B70F-4F02-84EC-C2CEE58E1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EDFC73-7521-41AF-A7D2-EEFCA1C7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37961-46C2-445D-9F62-4A2F5E08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D546A-5568-4D6F-A208-91A46CB1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6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6E9A-2522-436F-A538-843D7529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07C64-35DD-4586-9EB9-B9F22F0D6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6F9FB-F80D-4769-86E0-A7E8B094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7B086E-E9F7-4507-9981-509D4E4E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AECB13-A400-4B86-BC97-447598825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9AA094-80F4-423A-A693-05DB7321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4783F4-241C-4971-B9C7-D024F175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C04F3-9C93-431F-8E45-3304A6A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7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091F-BFAD-438E-837B-BEB203A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DD598B-B0EB-4A91-BE1A-324D7214B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E1AF9-E475-4668-AF4A-A32EE11E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50B79-2FBD-40BD-854E-2F9D437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04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7535AA-3069-4866-A69F-B828073F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7C34EF-4580-407F-BD81-1694D4B0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5FA83-5730-4829-819C-F8004EA7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CFAF2-1423-47B6-A092-AC7379F1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81493-F2D9-479A-9390-2CAD04EC8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82212-6600-4A93-89D7-1E09DAF3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831BC-C939-4C7C-B5F9-6AD9607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34A10E-379F-4F75-B575-B33A7595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6CE027-FE11-4C5A-AA79-C3B32346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9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42FDE-69C8-4F05-B8EB-B50DEFE3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5A818F-E2CF-4360-859F-C9A3DD967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742AF-DF8D-4EB1-9152-A8FCCFCA5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445CC9-F436-4D6B-8AA0-F111034C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B755-F5A3-475D-980C-EE8E6B2AEAA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9B626E-5F38-4DD6-AE1B-B062C282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A6E3B-833D-4D6F-A213-3C88D3EC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8073BF-670B-42A0-BBD5-9F6C12C1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52BC2-5E03-49D1-A74C-23809DAD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8DDD6-E842-4BD1-B275-608BFE7B3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755-F5A3-475D-980C-EE8E6B2AEAA3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DD23-A3AA-4CDD-BA64-7CEC088A7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AD2F1-40A6-4C39-A619-3E0C44D57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D7D1-43F5-47CF-A458-37ED3D8337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77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bin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microsoft.com/office/2007/relationships/hdphoto" Target="../media/hdphoto3.wdp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7.png"/><Relationship Id="rId17" Type="http://schemas.microsoft.com/office/2007/relationships/hdphoto" Target="../media/hdphoto5.wdp"/><Relationship Id="rId2" Type="http://schemas.openxmlformats.org/officeDocument/2006/relationships/image" Target="../media/image1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microsoft.com/office/2007/relationships/hdphoto" Target="../media/hdphoto2.wdp"/><Relationship Id="rId5" Type="http://schemas.openxmlformats.org/officeDocument/2006/relationships/image" Target="../media/image21.svg"/><Relationship Id="rId15" Type="http://schemas.microsoft.com/office/2007/relationships/hdphoto" Target="../media/hdphoto4.wdp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69641991-BAEC-49DB-A840-D5FD91EED7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818" y="1204585"/>
            <a:ext cx="5715000" cy="5715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64C393-8805-4018-A03C-6F8B636DD6E6}"/>
              </a:ext>
            </a:extLst>
          </p:cNvPr>
          <p:cNvGrpSpPr/>
          <p:nvPr/>
        </p:nvGrpSpPr>
        <p:grpSpPr>
          <a:xfrm>
            <a:off x="5234100" y="3707211"/>
            <a:ext cx="1800000" cy="2169332"/>
            <a:chOff x="5234100" y="3707211"/>
            <a:chExt cx="1800000" cy="2169332"/>
          </a:xfrm>
        </p:grpSpPr>
        <p:pic>
          <p:nvPicPr>
            <p:cNvPr id="18" name="그림 17" descr="클립아트이(가) 표시된 사진  자동 생성된 설명">
              <a:extLst>
                <a:ext uri="{FF2B5EF4-FFF2-40B4-BE49-F238E27FC236}">
                  <a16:creationId xmlns:a16="http://schemas.microsoft.com/office/drawing/2014/main" id="{0F725A74-5535-4605-B24F-0AC56FE502D8}"/>
                </a:ext>
              </a:extLst>
            </p:cNvPr>
            <p:cNvPicPr>
              <a:picLocks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234100" y="3707211"/>
              <a:ext cx="1800000" cy="180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EEFD04-5FA7-4093-A21D-3427CACC62EB}"/>
                </a:ext>
              </a:extLst>
            </p:cNvPr>
            <p:cNvSpPr txBox="1"/>
            <p:nvPr/>
          </p:nvSpPr>
          <p:spPr>
            <a:xfrm>
              <a:off x="5639033" y="5507211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A426"/>
                  </a:solidFill>
                </a:rPr>
                <a:t>이</a:t>
              </a:r>
              <a:r>
                <a:rPr lang="ko-KR" altLang="en-US" b="1" dirty="0">
                  <a:solidFill>
                    <a:schemeClr val="bg1"/>
                  </a:solidFill>
                </a:rPr>
                <a:t>재영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F2AA077-3599-4A28-8D2D-94E77020B012}"/>
              </a:ext>
            </a:extLst>
          </p:cNvPr>
          <p:cNvGrpSpPr/>
          <p:nvPr/>
        </p:nvGrpSpPr>
        <p:grpSpPr>
          <a:xfrm>
            <a:off x="7353854" y="3707211"/>
            <a:ext cx="1800000" cy="2169332"/>
            <a:chOff x="7353854" y="3707211"/>
            <a:chExt cx="1800000" cy="216933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2A9BD72-A23D-44BC-A412-C101C26C87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7353854" y="3707211"/>
              <a:ext cx="1800000" cy="1800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1CDE37-37B9-4CD5-AEA4-59533D82B0B6}"/>
                </a:ext>
              </a:extLst>
            </p:cNvPr>
            <p:cNvSpPr txBox="1"/>
            <p:nvPr/>
          </p:nvSpPr>
          <p:spPr>
            <a:xfrm>
              <a:off x="7701404" y="5507211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A426"/>
                  </a:solidFill>
                </a:rPr>
                <a:t>이</a:t>
              </a:r>
              <a:r>
                <a:rPr lang="ko-KR" altLang="en-US" b="1" dirty="0">
                  <a:solidFill>
                    <a:schemeClr val="bg1"/>
                  </a:solidFill>
                </a:rPr>
                <a:t>나영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14B4B5-D7C9-4FD0-901E-92A90AC39C50}"/>
              </a:ext>
            </a:extLst>
          </p:cNvPr>
          <p:cNvGrpSpPr/>
          <p:nvPr/>
        </p:nvGrpSpPr>
        <p:grpSpPr>
          <a:xfrm>
            <a:off x="3114346" y="3707211"/>
            <a:ext cx="1800000" cy="2169332"/>
            <a:chOff x="3114346" y="3707211"/>
            <a:chExt cx="1800000" cy="2169332"/>
          </a:xfrm>
        </p:grpSpPr>
        <p:pic>
          <p:nvPicPr>
            <p:cNvPr id="20" name="그림 19" descr="클립아트이(가) 표시된 사진  자동 생성된 설명">
              <a:extLst>
                <a:ext uri="{FF2B5EF4-FFF2-40B4-BE49-F238E27FC236}">
                  <a16:creationId xmlns:a16="http://schemas.microsoft.com/office/drawing/2014/main" id="{717B439E-A9B1-4EDF-A79D-3B89521852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3114346" y="3707211"/>
              <a:ext cx="1800000" cy="1800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4B48AC-2951-46F9-A5D1-16129511D517}"/>
                </a:ext>
              </a:extLst>
            </p:cNvPr>
            <p:cNvSpPr txBox="1"/>
            <p:nvPr/>
          </p:nvSpPr>
          <p:spPr>
            <a:xfrm>
              <a:off x="3461896" y="5507211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rgbClr val="FFA426"/>
                  </a:solidFill>
                </a:rPr>
                <a:t>조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한영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88ED137-56BC-4A1C-B65D-E4032BF533CE}"/>
              </a:ext>
            </a:extLst>
          </p:cNvPr>
          <p:cNvGrpSpPr/>
          <p:nvPr/>
        </p:nvGrpSpPr>
        <p:grpSpPr>
          <a:xfrm>
            <a:off x="994592" y="3707211"/>
            <a:ext cx="1800000" cy="2169332"/>
            <a:chOff x="994592" y="3707211"/>
            <a:chExt cx="1800000" cy="2169332"/>
          </a:xfrm>
        </p:grpSpPr>
        <p:pic>
          <p:nvPicPr>
            <p:cNvPr id="23" name="그림 22" descr="클립아트이(가) 표시된 사진  자동 생성된 설명">
              <a:extLst>
                <a:ext uri="{FF2B5EF4-FFF2-40B4-BE49-F238E27FC236}">
                  <a16:creationId xmlns:a16="http://schemas.microsoft.com/office/drawing/2014/main" id="{E6E89286-4946-442B-8CAE-63494EC99B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994592" y="3707211"/>
              <a:ext cx="1800000" cy="1800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975870-BCA0-45BF-A80A-D1E304AC0DCC}"/>
                </a:ext>
              </a:extLst>
            </p:cNvPr>
            <p:cNvSpPr txBox="1"/>
            <p:nvPr/>
          </p:nvSpPr>
          <p:spPr>
            <a:xfrm>
              <a:off x="1342142" y="5507211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solidFill>
                    <a:srgbClr val="FFA426"/>
                  </a:solidFill>
                </a:rPr>
                <a:t>송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보석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BFE738-6FA2-49C7-A873-F531D5D2BE66}"/>
              </a:ext>
            </a:extLst>
          </p:cNvPr>
          <p:cNvGrpSpPr/>
          <p:nvPr/>
        </p:nvGrpSpPr>
        <p:grpSpPr>
          <a:xfrm>
            <a:off x="9473608" y="3707211"/>
            <a:ext cx="1800000" cy="2169332"/>
            <a:chOff x="9473608" y="3707211"/>
            <a:chExt cx="1800000" cy="2169332"/>
          </a:xfrm>
        </p:grpSpPr>
        <p:pic>
          <p:nvPicPr>
            <p:cNvPr id="21" name="그림 20" descr="클립아트이(가) 표시된 사진  자동 생성된 설명">
              <a:extLst>
                <a:ext uri="{FF2B5EF4-FFF2-40B4-BE49-F238E27FC236}">
                  <a16:creationId xmlns:a16="http://schemas.microsoft.com/office/drawing/2014/main" id="{0D9FC635-B1D1-43D6-9EEF-AD6BD2C714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9473608" y="3707211"/>
              <a:ext cx="1800000" cy="1800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14E725-F817-4991-B6EB-427779C4351A}"/>
                </a:ext>
              </a:extLst>
            </p:cNvPr>
            <p:cNvSpPr txBox="1"/>
            <p:nvPr/>
          </p:nvSpPr>
          <p:spPr>
            <a:xfrm>
              <a:off x="9821158" y="5507211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A426"/>
                  </a:solidFill>
                </a:rPr>
                <a:t>최</a:t>
              </a:r>
              <a:r>
                <a:rPr lang="ko-KR" altLang="en-US" b="1" dirty="0">
                  <a:solidFill>
                    <a:schemeClr val="bg1"/>
                  </a:solidFill>
                </a:rPr>
                <a:t>대현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CB9F03E-893F-4B37-8673-673EC5C5C52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8808" y="88931"/>
            <a:ext cx="3973154" cy="3973154"/>
          </a:xfrm>
          <a:prstGeom prst="rect">
            <a:avLst/>
          </a:prstGeom>
        </p:spPr>
      </p:pic>
      <p:sp>
        <p:nvSpPr>
          <p:cNvPr id="14" name="w_covid">
            <a:extLst>
              <a:ext uri="{FF2B5EF4-FFF2-40B4-BE49-F238E27FC236}">
                <a16:creationId xmlns:a16="http://schemas.microsoft.com/office/drawing/2014/main" id="{4AC9A2C7-0953-4C51-AACF-2A71134DF994}"/>
              </a:ext>
            </a:extLst>
          </p:cNvPr>
          <p:cNvSpPr txBox="1"/>
          <p:nvPr/>
        </p:nvSpPr>
        <p:spPr>
          <a:xfrm>
            <a:off x="2324776" y="868219"/>
            <a:ext cx="3379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i="1" dirty="0">
                <a:solidFill>
                  <a:srgbClr val="FFA4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ea typeface="SB 어그로 Bold" panose="02020603020101020101" pitchFamily="18" charset="-127"/>
              </a:rPr>
              <a:t>C</a:t>
            </a:r>
            <a:r>
              <a:rPr lang="en-US" altLang="ko-KR" sz="7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ea typeface="SB 어그로 Bold" panose="02020603020101020101" pitchFamily="18" charset="-127"/>
              </a:rPr>
              <a:t>ovid</a:t>
            </a:r>
            <a:endParaRPr lang="ko-KR" altLang="en-US" sz="7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ea typeface="SB 어그로 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99A5E7-E217-405D-991C-7AABC56490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851" y="624563"/>
            <a:ext cx="1739638" cy="173963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w_covid">
            <a:extLst>
              <a:ext uri="{FF2B5EF4-FFF2-40B4-BE49-F238E27FC236}">
                <a16:creationId xmlns:a16="http://schemas.microsoft.com/office/drawing/2014/main" id="{FC570B04-1892-4D75-8781-AC86BDB4BE27}"/>
              </a:ext>
            </a:extLst>
          </p:cNvPr>
          <p:cNvSpPr txBox="1"/>
          <p:nvPr/>
        </p:nvSpPr>
        <p:spPr>
          <a:xfrm>
            <a:off x="3582760" y="1943160"/>
            <a:ext cx="5555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i="1" dirty="0">
                <a:solidFill>
                  <a:srgbClr val="FFA4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ea typeface="SB 어그로 Bold" panose="02020603020101020101" pitchFamily="18" charset="-127"/>
              </a:rPr>
              <a:t>S</a:t>
            </a:r>
            <a:r>
              <a:rPr lang="en-US" altLang="ko-KR" sz="7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ea typeface="SB 어그로 Bold" panose="02020603020101020101" pitchFamily="18" charset="-127"/>
              </a:rPr>
              <a:t>weepers</a:t>
            </a:r>
            <a:endParaRPr lang="ko-KR" altLang="en-US" sz="7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ea typeface="SB 어그로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5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084 -3.7037E-7 L 3.33333E-6 -3.7037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4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72227 -3.33333E-6 L 3.75E-6 -3.33333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6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85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4" grpId="2"/>
      <p:bldP spid="29" grpId="0"/>
      <p:bldP spid="29" grpId="1"/>
      <p:bldP spid="29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w_covid">
            <a:extLst>
              <a:ext uri="{FF2B5EF4-FFF2-40B4-BE49-F238E27FC236}">
                <a16:creationId xmlns:a16="http://schemas.microsoft.com/office/drawing/2014/main" id="{4AC9A2C7-0953-4C51-AACF-2A71134DF994}"/>
              </a:ext>
            </a:extLst>
          </p:cNvPr>
          <p:cNvSpPr txBox="1"/>
          <p:nvPr/>
        </p:nvSpPr>
        <p:spPr>
          <a:xfrm>
            <a:off x="2943225" y="2262186"/>
            <a:ext cx="97460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i="1" dirty="0">
                <a:solidFill>
                  <a:srgbClr val="FFA4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ea typeface="SB 어그로 Bold" panose="02020603020101020101" pitchFamily="18" charset="-127"/>
              </a:rPr>
              <a:t>T</a:t>
            </a:r>
            <a:r>
              <a:rPr lang="en-US" altLang="ko-KR" sz="8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ea typeface="SB 어그로 Bold" panose="02020603020101020101" pitchFamily="18" charset="-127"/>
              </a:rPr>
              <a:t>hank</a:t>
            </a:r>
          </a:p>
          <a:p>
            <a:r>
              <a:rPr lang="en-US" altLang="ko-KR" sz="8800" i="1" dirty="0">
                <a:solidFill>
                  <a:srgbClr val="FFA4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ea typeface="SB 어그로 Bold" panose="02020603020101020101" pitchFamily="18" charset="-127"/>
              </a:rPr>
              <a:t>         Y</a:t>
            </a:r>
            <a:r>
              <a:rPr lang="en-US" altLang="ko-KR" sz="8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  <a:ea typeface="SB 어그로 Bold" panose="02020603020101020101" pitchFamily="18" charset="-127"/>
              </a:rPr>
              <a:t>ou</a:t>
            </a:r>
            <a:endParaRPr lang="ko-KR" altLang="en-US" sz="8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pperplate Gothic Bold" panose="020E0705020206020404" pitchFamily="34" charset="0"/>
              <a:ea typeface="SB 어그로 Bold" panose="02020603020101020101" pitchFamily="18" charset="-127"/>
            </a:endParaRPr>
          </a:p>
        </p:txBody>
      </p:sp>
      <p:pic>
        <p:nvPicPr>
          <p:cNvPr id="7170" name="Picture 2" descr="remove behind, remove mask, take mask, coronavirus, covid, virus, corona, corona virus ">
            <a:extLst>
              <a:ext uri="{FF2B5EF4-FFF2-40B4-BE49-F238E27FC236}">
                <a16:creationId xmlns:a16="http://schemas.microsoft.com/office/drawing/2014/main" id="{9D623137-E7DF-41BE-9BBB-5A2E22D0B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161" y="1576594"/>
            <a:ext cx="20859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4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마커">
            <a:extLst>
              <a:ext uri="{FF2B5EF4-FFF2-40B4-BE49-F238E27FC236}">
                <a16:creationId xmlns:a16="http://schemas.microsoft.com/office/drawing/2014/main" id="{6B82BF80-0555-4315-8BE8-CC937A591291}"/>
              </a:ext>
            </a:extLst>
          </p:cNvPr>
          <p:cNvSpPr/>
          <p:nvPr/>
        </p:nvSpPr>
        <p:spPr>
          <a:xfrm>
            <a:off x="1053185" y="659999"/>
            <a:ext cx="1510338" cy="89106"/>
          </a:xfrm>
          <a:prstGeom prst="parallelogram">
            <a:avLst/>
          </a:prstGeom>
          <a:solidFill>
            <a:srgbClr val="FFA4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574861" y="4800595"/>
            <a:ext cx="1233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0478531" y="4786605"/>
            <a:ext cx="1233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958251" y="4800595"/>
            <a:ext cx="1233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713" y="4047659"/>
            <a:ext cx="2352422" cy="722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/>
              <a:t>프로젝트 시작</a:t>
            </a:r>
            <a:endParaRPr lang="en-US" altLang="ko-KR" sz="1400"/>
          </a:p>
          <a:p>
            <a:pPr lvl="0" algn="ctr">
              <a:defRPr/>
            </a:pPr>
            <a:r>
              <a:rPr lang="ko-KR" altLang="en-US" sz="1400"/>
              <a:t>기획안 준비 및 발표</a:t>
            </a:r>
          </a:p>
          <a:p>
            <a:pPr lvl="0" algn="ctr">
              <a:defRPr/>
            </a:pPr>
            <a:r>
              <a:rPr lang="en-US" altLang="ko-KR" sz="1400"/>
              <a:t> (3</a:t>
            </a:r>
            <a:r>
              <a:rPr lang="ko-KR" altLang="en-US" sz="1400"/>
              <a:t>일 </a:t>
            </a:r>
            <a:r>
              <a:rPr lang="en-US" altLang="ko-KR" sz="1400"/>
              <a:t>~6</a:t>
            </a:r>
            <a:r>
              <a:rPr lang="ko-KR" altLang="en-US" sz="1400"/>
              <a:t>일</a:t>
            </a:r>
            <a:r>
              <a:rPr lang="en-US" altLang="ko-KR" sz="140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85254" y="4084595"/>
            <a:ext cx="1584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dirty="0"/>
              <a:t>수정 및 발표준비</a:t>
            </a:r>
          </a:p>
          <a:p>
            <a:pPr lvl="0">
              <a:defRPr/>
            </a:pPr>
            <a:r>
              <a:rPr lang="en-US" altLang="ko-KR" sz="1400" dirty="0"/>
              <a:t>   (14</a:t>
            </a:r>
            <a:r>
              <a:rPr lang="ko-KR" altLang="en-US" sz="1400" dirty="0"/>
              <a:t>일</a:t>
            </a:r>
            <a:r>
              <a:rPr lang="en-US" altLang="ko-KR" sz="1400" dirty="0"/>
              <a:t>~16</a:t>
            </a:r>
            <a:r>
              <a:rPr lang="ko-KR" altLang="en-US" sz="1400" dirty="0"/>
              <a:t>일</a:t>
            </a:r>
            <a:r>
              <a:rPr lang="en-US" altLang="ko-KR" sz="1400" dirty="0"/>
              <a:t>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218719" y="4141745"/>
            <a:ext cx="1584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400" dirty="0"/>
              <a:t>PPT</a:t>
            </a:r>
            <a:r>
              <a:rPr lang="ko-KR" altLang="en-US" sz="1400" dirty="0"/>
              <a:t> 발표 및 시연</a:t>
            </a:r>
            <a:endParaRPr lang="en-US" altLang="ko-KR" sz="1400" dirty="0"/>
          </a:p>
          <a:p>
            <a:pPr lvl="0" algn="ctr">
              <a:defRPr/>
            </a:pPr>
            <a:r>
              <a:rPr lang="en-US" altLang="ko-KR" sz="1400" dirty="0"/>
              <a:t>(17</a:t>
            </a:r>
            <a:r>
              <a:rPr lang="ko-KR" altLang="en-US" sz="1400" dirty="0"/>
              <a:t>일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317144" y="4085759"/>
            <a:ext cx="1584276" cy="512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/>
              <a:t>    </a:t>
            </a:r>
            <a:r>
              <a:rPr lang="ko-KR" altLang="en-US" sz="1400"/>
              <a:t>구현 </a:t>
            </a:r>
            <a:r>
              <a:rPr lang="en-US" altLang="ko-KR" sz="1400"/>
              <a:t>part2</a:t>
            </a:r>
          </a:p>
          <a:p>
            <a:pPr lvl="0">
              <a:defRPr/>
            </a:pPr>
            <a:r>
              <a:rPr lang="en-US" altLang="ko-KR" sz="1400"/>
              <a:t>    (10</a:t>
            </a:r>
            <a:r>
              <a:rPr lang="ko-KR" altLang="en-US" sz="1400"/>
              <a:t>일</a:t>
            </a:r>
            <a:r>
              <a:rPr lang="en-US" altLang="ko-KR" sz="1400"/>
              <a:t>~14</a:t>
            </a:r>
            <a:r>
              <a:rPr lang="ko-KR" altLang="en-US" sz="1400"/>
              <a:t>일</a:t>
            </a:r>
            <a:r>
              <a:rPr lang="en-US" altLang="ko-KR" sz="140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59825" y="4085759"/>
            <a:ext cx="1584276" cy="512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    구현 </a:t>
            </a:r>
            <a:r>
              <a:rPr lang="en-US" altLang="ko-KR" sz="1400"/>
              <a:t>Part1</a:t>
            </a:r>
          </a:p>
          <a:p>
            <a:pPr lvl="0">
              <a:defRPr/>
            </a:pPr>
            <a:r>
              <a:rPr lang="en-US" altLang="ko-KR" sz="1400"/>
              <a:t>     (6</a:t>
            </a:r>
            <a:r>
              <a:rPr lang="ko-KR" altLang="en-US" sz="1400"/>
              <a:t>일</a:t>
            </a:r>
            <a:r>
              <a:rPr lang="en-US" altLang="ko-KR" sz="1400"/>
              <a:t>~9</a:t>
            </a:r>
            <a:r>
              <a:rPr lang="ko-KR" altLang="en-US" sz="1400"/>
              <a:t>일</a:t>
            </a:r>
            <a:r>
              <a:rPr lang="en-US" altLang="ko-KR" sz="140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7383" y="4998426"/>
            <a:ext cx="1713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SB 어그로 Bold"/>
                <a:ea typeface="SB 어그로 Bold"/>
              </a:rPr>
              <a:t>메인주제 선정</a:t>
            </a:r>
            <a:endParaRPr lang="en-US" altLang="ko-KR" b="1">
              <a:solidFill>
                <a:schemeClr val="tx1">
                  <a:lumMod val="95000"/>
                  <a:lumOff val="5000"/>
                </a:schemeClr>
              </a:solidFill>
              <a:latin typeface="SB 어그로 Bold"/>
              <a:ea typeface="SB 어그로 Bol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16308" y="5020226"/>
            <a:ext cx="2246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B 어그로 Bold"/>
                <a:ea typeface="SB 어그로 Bold"/>
              </a:rPr>
              <a:t>디버깅 및 발표준비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SB 어그로 Bold"/>
              <a:ea typeface="SB 어그로 Bold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73628" y="5020226"/>
            <a:ext cx="2135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B 어그로 Bold"/>
                <a:ea typeface="SB 어그로 Bold"/>
              </a:rPr>
              <a:t>서버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SB 어그로 Bold"/>
                <a:ea typeface="SB 어그로 Bold"/>
              </a:rPr>
              <a:t>-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SB 어그로 Bold"/>
                <a:ea typeface="SB 어그로 Bold"/>
              </a:rPr>
              <a:t>클라이언트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SB 어그로 Bold"/>
              <a:ea typeface="SB 어그로 Bold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25045" y="4998426"/>
            <a:ext cx="2029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B 어그로 Bold"/>
                <a:ea typeface="SB 어그로 Bold"/>
              </a:rPr>
              <a:t>GUI/</a:t>
            </a:r>
            <a:r>
              <a:rPr lang="ko-KR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B 어그로 Bold"/>
                <a:ea typeface="SB 어그로 Bold"/>
              </a:rPr>
              <a:t>프로그래밍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SB 어그로 Bold"/>
              <a:ea typeface="SB 어그로 Bold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354574" y="4998426"/>
            <a:ext cx="1481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latin typeface="SB 어그로 Bold"/>
                <a:ea typeface="SB 어그로 Bold"/>
              </a:rPr>
              <a:t>Q&amp;A</a:t>
            </a:r>
            <a:endParaRPr lang="ko-KR" altLang="en-US" b="1" dirty="0">
              <a:latin typeface="SB 어그로 Bold"/>
              <a:ea typeface="SB 어그로 Bold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6358" y="5335305"/>
            <a:ext cx="1713492" cy="815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-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벤치마킹</a:t>
            </a:r>
          </a:p>
          <a:p>
            <a:pPr lvl="0">
              <a:defRPr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-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기획안 작성</a:t>
            </a:r>
          </a:p>
          <a:p>
            <a:pPr lvl="0">
              <a:defRPr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- PPT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제작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25045" y="5337212"/>
            <a:ext cx="17968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KoPubWorld돋움체 Light"/>
                <a:ea typeface="KoPubWorld돋움체 Light"/>
                <a:cs typeface="KoPubWorld돋움체 Light"/>
              </a:rPr>
              <a:t> - </a:t>
            </a:r>
            <a:r>
              <a:rPr lang="ko-KR" altLang="en-US" sz="1600">
                <a:latin typeface="KoPubWorld돋움체 Light"/>
                <a:ea typeface="KoPubWorld돋움체 Light"/>
                <a:cs typeface="KoPubWorld돋움체 Light"/>
              </a:rPr>
              <a:t>로직 구성</a:t>
            </a:r>
          </a:p>
          <a:p>
            <a:pPr lvl="0">
              <a:defRPr/>
            </a:pPr>
            <a:r>
              <a:rPr lang="en-US" altLang="ko-KR" sz="1600">
                <a:latin typeface="KoPubWorld돋움체 Light"/>
                <a:ea typeface="KoPubWorld돋움체 Light"/>
                <a:cs typeface="KoPubWorld돋움체 Light"/>
              </a:rPr>
              <a:t> - </a:t>
            </a:r>
            <a:r>
              <a:rPr lang="ko-KR" altLang="en-US" sz="1600">
                <a:latin typeface="KoPubWorld돋움체 Light"/>
                <a:ea typeface="KoPubWorld돋움체 Light"/>
                <a:cs typeface="KoPubWorld돋움체 Light"/>
              </a:rPr>
              <a:t>레이아웃 구성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3025642" y="4800595"/>
            <a:ext cx="1233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144308" y="5335305"/>
            <a:ext cx="19918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-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서버 구현</a:t>
            </a:r>
          </a:p>
          <a:p>
            <a:pPr lvl="0">
              <a:defRPr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-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클라이언트 구현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</a:t>
            </a:r>
            <a:endParaRPr lang="ko-KR" altLang="en-US" sz="1600">
              <a:latin typeface="KoPubWorld돋움체 Light"/>
              <a:ea typeface="KoPubWorld돋움체 Light"/>
              <a:cs typeface="KoPubWorld돋움체 Light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5479253" y="4800595"/>
            <a:ext cx="1233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238674" y="2050591"/>
            <a:ext cx="1873623" cy="1873623"/>
          </a:xfrm>
          <a:prstGeom prst="ellipse">
            <a:avLst/>
          </a:prstGeom>
          <a:solidFill>
            <a:srgbClr val="F6A512">
              <a:alpha val="21000"/>
            </a:srgbClr>
          </a:solidFill>
          <a:ln w="38100">
            <a:solidFill>
              <a:srgbClr val="FCDF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2896" y="2431213"/>
            <a:ext cx="1065178" cy="1065178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2705578" y="2037186"/>
            <a:ext cx="1873623" cy="1873623"/>
          </a:xfrm>
          <a:prstGeom prst="ellipse">
            <a:avLst/>
          </a:prstGeom>
          <a:solidFill>
            <a:srgbClr val="F6A512">
              <a:alpha val="21000"/>
            </a:srgbClr>
          </a:solidFill>
          <a:ln w="38100">
            <a:solidFill>
              <a:srgbClr val="FCDF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50391" y="2245615"/>
            <a:ext cx="1403144" cy="1403144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5172482" y="2023781"/>
            <a:ext cx="1873623" cy="1873623"/>
            <a:chOff x="5172482" y="2241494"/>
            <a:chExt cx="1873623" cy="1873623"/>
          </a:xfrm>
        </p:grpSpPr>
        <p:sp>
          <p:nvSpPr>
            <p:cNvPr id="42" name="타원 41"/>
            <p:cNvSpPr/>
            <p:nvPr/>
          </p:nvSpPr>
          <p:spPr>
            <a:xfrm>
              <a:off x="5172482" y="2241494"/>
              <a:ext cx="1873623" cy="1873623"/>
            </a:xfrm>
            <a:prstGeom prst="ellipse">
              <a:avLst/>
            </a:prstGeom>
            <a:solidFill>
              <a:srgbClr val="F6A512">
                <a:alpha val="21000"/>
              </a:srgbClr>
            </a:solidFill>
            <a:ln w="38100">
              <a:solidFill>
                <a:srgbClr val="FCD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464458" y="2515936"/>
              <a:ext cx="1351547" cy="1351547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10106290" y="1996971"/>
            <a:ext cx="1873623" cy="1873623"/>
            <a:chOff x="10106290" y="2214684"/>
            <a:chExt cx="1873623" cy="1873623"/>
          </a:xfrm>
        </p:grpSpPr>
        <p:sp>
          <p:nvSpPr>
            <p:cNvPr id="44" name="타원 43"/>
            <p:cNvSpPr/>
            <p:nvPr/>
          </p:nvSpPr>
          <p:spPr>
            <a:xfrm>
              <a:off x="10106290" y="2214684"/>
              <a:ext cx="1873623" cy="1873623"/>
            </a:xfrm>
            <a:prstGeom prst="ellipse">
              <a:avLst/>
            </a:prstGeom>
            <a:solidFill>
              <a:srgbClr val="F6A512">
                <a:alpha val="21000"/>
              </a:srgbClr>
            </a:solidFill>
            <a:ln w="38100">
              <a:solidFill>
                <a:srgbClr val="FCD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0404576" y="2515936"/>
              <a:ext cx="1212563" cy="1212563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7639386" y="2010376"/>
            <a:ext cx="1873623" cy="1873623"/>
            <a:chOff x="7639386" y="2228089"/>
            <a:chExt cx="1873623" cy="1873623"/>
          </a:xfrm>
        </p:grpSpPr>
        <p:sp>
          <p:nvSpPr>
            <p:cNvPr id="43" name="타원 42"/>
            <p:cNvSpPr/>
            <p:nvPr/>
          </p:nvSpPr>
          <p:spPr>
            <a:xfrm>
              <a:off x="7639386" y="2228089"/>
              <a:ext cx="1873623" cy="1873623"/>
            </a:xfrm>
            <a:prstGeom prst="ellipse">
              <a:avLst/>
            </a:prstGeom>
            <a:solidFill>
              <a:srgbClr val="F6A512">
                <a:alpha val="21000"/>
              </a:srgbClr>
            </a:solidFill>
            <a:ln w="38100">
              <a:solidFill>
                <a:srgbClr val="FCDF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787981" y="2340871"/>
              <a:ext cx="1574034" cy="1574034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7585283" y="5335305"/>
            <a:ext cx="2162594" cy="815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-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프로그램 테스트</a:t>
            </a:r>
          </a:p>
          <a:p>
            <a:pPr lvl="0">
              <a:defRPr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-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Exe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패키징</a:t>
            </a:r>
          </a:p>
          <a:p>
            <a:pPr lvl="0">
              <a:defRPr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-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KoPubWorld돋움체 Light"/>
                <a:ea typeface="KoPubWorld돋움체 Light"/>
                <a:cs typeface="KoPubWorld돋움체 Light"/>
              </a:rPr>
              <a:t> 피드백 및 개선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1DF8B-F54A-4847-8507-41E2946A08AD}"/>
              </a:ext>
            </a:extLst>
          </p:cNvPr>
          <p:cNvSpPr txBox="1"/>
          <p:nvPr/>
        </p:nvSpPr>
        <p:spPr>
          <a:xfrm>
            <a:off x="370671" y="33610"/>
            <a:ext cx="246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>
                <a:latin typeface="Copperplate Gothic Bold" panose="020E0705020206020404" pitchFamily="34" charset="0"/>
              </a:rPr>
              <a:t>SCHEDULE</a:t>
            </a:r>
            <a:endParaRPr lang="ko-KR" altLang="en-US" sz="2400" i="1" dirty="0">
              <a:latin typeface="Copperplate Gothic Bold" panose="020E07050202060204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A6BEC3-73FE-4981-A131-EC1AA23FCBAF}"/>
              </a:ext>
            </a:extLst>
          </p:cNvPr>
          <p:cNvSpPr txBox="1"/>
          <p:nvPr/>
        </p:nvSpPr>
        <p:spPr>
          <a:xfrm>
            <a:off x="3854030" y="-27945"/>
            <a:ext cx="798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i="1" dirty="0">
                <a:solidFill>
                  <a:srgbClr val="FFA426"/>
                </a:solidFill>
                <a:latin typeface="Copperplate Gothic Bold" panose="020E0705020206020404" pitchFamily="34" charset="0"/>
              </a:rPr>
              <a:t>C</a:t>
            </a:r>
            <a:r>
              <a:rPr lang="en-US" altLang="ko-KR" sz="2800" i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ovid </a:t>
            </a:r>
            <a:r>
              <a:rPr lang="en-US" altLang="ko-KR" sz="2800" i="1" dirty="0">
                <a:solidFill>
                  <a:srgbClr val="FFA426"/>
                </a:solidFill>
                <a:latin typeface="Copperplate Gothic Bold" panose="020E0705020206020404" pitchFamily="34" charset="0"/>
              </a:rPr>
              <a:t>S</a:t>
            </a:r>
            <a:r>
              <a:rPr lang="en-US" altLang="ko-KR" sz="2800" i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weepers</a:t>
            </a:r>
            <a:endParaRPr lang="ko-KR" altLang="en-US" sz="2800" i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66CBE2-4AC2-4CC0-BDA7-1F1E94F8B53F}"/>
              </a:ext>
            </a:extLst>
          </p:cNvPr>
          <p:cNvSpPr txBox="1"/>
          <p:nvPr/>
        </p:nvSpPr>
        <p:spPr>
          <a:xfrm>
            <a:off x="900697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PROJECT </a:t>
            </a:r>
            <a:r>
              <a:rPr lang="ko-KR" altLang="en-US" sz="1600" b="1" dirty="0"/>
              <a:t>개요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962B44-F127-45C7-9D3B-36E50A0AECA6}"/>
              </a:ext>
            </a:extLst>
          </p:cNvPr>
          <p:cNvSpPr txBox="1"/>
          <p:nvPr/>
        </p:nvSpPr>
        <p:spPr>
          <a:xfrm>
            <a:off x="3575355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구현목적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3E0C49-3EA9-4AEC-8551-48ECC903AF05}"/>
              </a:ext>
            </a:extLst>
          </p:cNvPr>
          <p:cNvSpPr txBox="1"/>
          <p:nvPr/>
        </p:nvSpPr>
        <p:spPr>
          <a:xfrm>
            <a:off x="6743025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주요기능 및 특징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B762B4-6962-4D59-B478-5234B5E16DE6}"/>
              </a:ext>
            </a:extLst>
          </p:cNvPr>
          <p:cNvSpPr txBox="1"/>
          <p:nvPr/>
        </p:nvSpPr>
        <p:spPr>
          <a:xfrm>
            <a:off x="9463550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후기 </a:t>
            </a:r>
            <a:r>
              <a:rPr lang="en-US" altLang="ko-KR" sz="1600" b="1" dirty="0"/>
              <a:t>&amp; </a:t>
            </a:r>
            <a:r>
              <a:rPr lang="ko-KR" altLang="en-US" sz="1600" b="1" dirty="0"/>
              <a:t>피드백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평행 사변형 26">
            <a:extLst>
              <a:ext uri="{FF2B5EF4-FFF2-40B4-BE49-F238E27FC236}">
                <a16:creationId xmlns:a16="http://schemas.microsoft.com/office/drawing/2014/main" id="{9D12DA23-A623-4B79-859D-B07B6784C101}"/>
              </a:ext>
            </a:extLst>
          </p:cNvPr>
          <p:cNvSpPr/>
          <p:nvPr/>
        </p:nvSpPr>
        <p:spPr>
          <a:xfrm>
            <a:off x="1053185" y="659999"/>
            <a:ext cx="1510338" cy="89106"/>
          </a:xfrm>
          <a:prstGeom prst="parallelogram">
            <a:avLst/>
          </a:prstGeom>
          <a:solidFill>
            <a:srgbClr val="FFA4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E08CE0-48F4-4F15-A9B4-AA0D4D525803}"/>
              </a:ext>
            </a:extLst>
          </p:cNvPr>
          <p:cNvSpPr/>
          <p:nvPr/>
        </p:nvSpPr>
        <p:spPr>
          <a:xfrm>
            <a:off x="466253" y="774919"/>
            <a:ext cx="311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32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6FF44-FED9-4A41-BB83-899FD7F87911}"/>
              </a:ext>
            </a:extLst>
          </p:cNvPr>
          <p:cNvSpPr txBox="1"/>
          <p:nvPr/>
        </p:nvSpPr>
        <p:spPr>
          <a:xfrm>
            <a:off x="3854030" y="-27945"/>
            <a:ext cx="798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i="1" dirty="0">
                <a:solidFill>
                  <a:srgbClr val="FFA426"/>
                </a:solidFill>
                <a:latin typeface="Copperplate Gothic Bold" panose="020E0705020206020404" pitchFamily="34" charset="0"/>
              </a:rPr>
              <a:t>C</a:t>
            </a:r>
            <a:r>
              <a:rPr lang="en-US" altLang="ko-KR" sz="2800" i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ovid </a:t>
            </a:r>
            <a:r>
              <a:rPr lang="en-US" altLang="ko-KR" sz="2800" i="1" dirty="0">
                <a:solidFill>
                  <a:srgbClr val="FFA426"/>
                </a:solidFill>
                <a:latin typeface="Copperplate Gothic Bold" panose="020E0705020206020404" pitchFamily="34" charset="0"/>
              </a:rPr>
              <a:t>S</a:t>
            </a:r>
            <a:r>
              <a:rPr lang="en-US" altLang="ko-KR" sz="2800" i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weepers</a:t>
            </a:r>
            <a:endParaRPr lang="ko-KR" altLang="en-US" sz="2800" i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74DC1-FBD0-459D-8787-F3C37B74F4B5}"/>
              </a:ext>
            </a:extLst>
          </p:cNvPr>
          <p:cNvSpPr txBox="1"/>
          <p:nvPr/>
        </p:nvSpPr>
        <p:spPr>
          <a:xfrm>
            <a:off x="212076" y="33610"/>
            <a:ext cx="290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주제 선정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57941D-58D1-48BA-9280-AE75B1EBA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2753"/>
            <a:ext cx="6555082" cy="40969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396C92-DF20-4389-838D-A862020A9FFB}"/>
              </a:ext>
            </a:extLst>
          </p:cNvPr>
          <p:cNvSpPr txBox="1"/>
          <p:nvPr/>
        </p:nvSpPr>
        <p:spPr>
          <a:xfrm>
            <a:off x="5368214" y="2455536"/>
            <a:ext cx="580072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지뢰찾기를</a:t>
            </a:r>
            <a:r>
              <a:rPr lang="en-US" altLang="ko-KR" sz="2000" b="1" dirty="0"/>
              <a:t> ‘</a:t>
            </a:r>
            <a:r>
              <a:rPr lang="ko-KR" altLang="en-US" sz="2000" b="1" dirty="0"/>
              <a:t>멀티플레이</a:t>
            </a:r>
            <a:r>
              <a:rPr lang="en-US" altLang="ko-KR" sz="2000" b="1" dirty="0"/>
              <a:t>’</a:t>
            </a:r>
            <a:r>
              <a:rPr lang="ko-KR" altLang="en-US" sz="2000" b="1" dirty="0"/>
              <a:t>로 구현해보기로 계획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4A0264-6832-4D00-9E66-AE30AEB74A61}"/>
              </a:ext>
            </a:extLst>
          </p:cNvPr>
          <p:cNvSpPr txBox="1"/>
          <p:nvPr/>
        </p:nvSpPr>
        <p:spPr>
          <a:xfrm>
            <a:off x="5368213" y="4178209"/>
            <a:ext cx="6357062" cy="12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현 상황을 반영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</a:t>
            </a:r>
            <a:br>
              <a:rPr lang="en-US" altLang="ko-KR" sz="2000" b="1" dirty="0"/>
            </a:br>
            <a:r>
              <a:rPr lang="ko-KR" altLang="en-US" sz="2000" b="1" dirty="0"/>
              <a:t>지뢰를 대신해 </a:t>
            </a:r>
            <a:r>
              <a:rPr lang="en-US" altLang="ko-KR" sz="2000" b="1" dirty="0"/>
              <a:t>Covid </a:t>
            </a:r>
            <a:r>
              <a:rPr lang="ko-KR" altLang="en-US" sz="2000" b="1" dirty="0"/>
              <a:t>바이러스를 잡는 </a:t>
            </a:r>
            <a:r>
              <a:rPr lang="ko-KR" altLang="en-US" sz="2000" b="1" dirty="0" err="1"/>
              <a:t>게임컨셉</a:t>
            </a:r>
            <a:r>
              <a:rPr lang="ko-KR" altLang="en-US" sz="2000" b="1" dirty="0"/>
              <a:t> 설정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게임명을 </a:t>
            </a:r>
            <a:r>
              <a:rPr lang="ko-KR" altLang="en-US" sz="1400" b="1" dirty="0" err="1"/>
              <a:t>지뢰찾기</a:t>
            </a:r>
            <a:r>
              <a:rPr lang="ko-KR" altLang="en-US" sz="1400" b="1" dirty="0"/>
              <a:t> 원제인 </a:t>
            </a:r>
            <a:r>
              <a:rPr lang="en-US" altLang="ko-KR" sz="1400" b="1" dirty="0" err="1"/>
              <a:t>MineSweeper</a:t>
            </a:r>
            <a:r>
              <a:rPr lang="ko-KR" altLang="en-US" sz="1400" b="1" dirty="0"/>
              <a:t>에서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착안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CovidSweepers</a:t>
            </a:r>
            <a:r>
              <a:rPr lang="ko-KR" altLang="en-US" sz="1400" b="1" dirty="0"/>
              <a:t>로 결정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1560B1-1FEB-4643-9DDE-FE1355CB40B2}"/>
              </a:ext>
            </a:extLst>
          </p:cNvPr>
          <p:cNvSpPr txBox="1"/>
          <p:nvPr/>
        </p:nvSpPr>
        <p:spPr>
          <a:xfrm>
            <a:off x="5368214" y="1881753"/>
            <a:ext cx="255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A426"/>
                </a:solidFill>
              </a:rPr>
              <a:t>게임 주제 선정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338B35-2E1B-46D7-90AF-A3474169D970}"/>
              </a:ext>
            </a:extLst>
          </p:cNvPr>
          <p:cNvSpPr txBox="1"/>
          <p:nvPr/>
        </p:nvSpPr>
        <p:spPr>
          <a:xfrm>
            <a:off x="5368214" y="3663954"/>
            <a:ext cx="1889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A426"/>
                </a:solidFill>
              </a:rPr>
              <a:t>컨셉</a:t>
            </a:r>
            <a:r>
              <a:rPr lang="ko-KR" altLang="en-US" sz="2400" b="1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F0DC9D-FF56-46C9-BBF5-398FC0592E68}"/>
              </a:ext>
            </a:extLst>
          </p:cNvPr>
          <p:cNvSpPr txBox="1"/>
          <p:nvPr/>
        </p:nvSpPr>
        <p:spPr>
          <a:xfrm>
            <a:off x="900697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PROJECT </a:t>
            </a:r>
            <a:r>
              <a:rPr lang="ko-KR" altLang="en-US" sz="1600" b="1" dirty="0"/>
              <a:t>개요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55C94B-EE55-416C-8898-1C9D4A609A54}"/>
              </a:ext>
            </a:extLst>
          </p:cNvPr>
          <p:cNvSpPr txBox="1"/>
          <p:nvPr/>
        </p:nvSpPr>
        <p:spPr>
          <a:xfrm>
            <a:off x="3575355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구현목적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E6A8D6-2BBD-4A54-B54A-39284F41B0D9}"/>
              </a:ext>
            </a:extLst>
          </p:cNvPr>
          <p:cNvSpPr txBox="1"/>
          <p:nvPr/>
        </p:nvSpPr>
        <p:spPr>
          <a:xfrm>
            <a:off x="6743025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주요기능 및 특징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342150-6423-4296-8549-365BCADA8953}"/>
              </a:ext>
            </a:extLst>
          </p:cNvPr>
          <p:cNvSpPr txBox="1"/>
          <p:nvPr/>
        </p:nvSpPr>
        <p:spPr>
          <a:xfrm>
            <a:off x="9463550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후기 </a:t>
            </a:r>
            <a:r>
              <a:rPr lang="en-US" altLang="ko-KR" sz="1600" b="1" dirty="0"/>
              <a:t>&amp; </a:t>
            </a:r>
            <a:r>
              <a:rPr lang="ko-KR" altLang="en-US" sz="1600" b="1" dirty="0"/>
              <a:t>피드백</a:t>
            </a:r>
          </a:p>
        </p:txBody>
      </p:sp>
    </p:spTree>
    <p:extLst>
      <p:ext uri="{BB962C8B-B14F-4D97-AF65-F5344CB8AC3E}">
        <p14:creationId xmlns:p14="http://schemas.microsoft.com/office/powerpoint/2010/main" val="86543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평행 사변형 42">
            <a:extLst>
              <a:ext uri="{FF2B5EF4-FFF2-40B4-BE49-F238E27FC236}">
                <a16:creationId xmlns:a16="http://schemas.microsoft.com/office/drawing/2014/main" id="{F8485B35-4B9F-40B6-974C-10B3C3059CCE}"/>
              </a:ext>
            </a:extLst>
          </p:cNvPr>
          <p:cNvSpPr/>
          <p:nvPr/>
        </p:nvSpPr>
        <p:spPr>
          <a:xfrm>
            <a:off x="1053185" y="659999"/>
            <a:ext cx="1510338" cy="89106"/>
          </a:xfrm>
          <a:prstGeom prst="parallelogram">
            <a:avLst/>
          </a:prstGeom>
          <a:solidFill>
            <a:srgbClr val="FFA4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DEAAB8F-16EB-457C-8409-4942770BF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7" y="1869639"/>
            <a:ext cx="6998192" cy="38338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6FF44-FED9-4A41-BB83-899FD7F87911}"/>
              </a:ext>
            </a:extLst>
          </p:cNvPr>
          <p:cNvSpPr txBox="1"/>
          <p:nvPr/>
        </p:nvSpPr>
        <p:spPr>
          <a:xfrm>
            <a:off x="3854030" y="-27945"/>
            <a:ext cx="798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i="1" dirty="0">
                <a:solidFill>
                  <a:srgbClr val="FFA426"/>
                </a:solidFill>
                <a:latin typeface="Copperplate Gothic Bold" panose="020E0705020206020404" pitchFamily="34" charset="0"/>
              </a:rPr>
              <a:t>C</a:t>
            </a:r>
            <a:r>
              <a:rPr lang="en-US" altLang="ko-KR" sz="2800" i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ovid </a:t>
            </a:r>
            <a:r>
              <a:rPr lang="en-US" altLang="ko-KR" sz="2800" i="1" dirty="0">
                <a:solidFill>
                  <a:srgbClr val="FFA426"/>
                </a:solidFill>
                <a:latin typeface="Copperplate Gothic Bold" panose="020E0705020206020404" pitchFamily="34" charset="0"/>
              </a:rPr>
              <a:t>S</a:t>
            </a:r>
            <a:r>
              <a:rPr lang="en-US" altLang="ko-KR" sz="2800" i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weepers</a:t>
            </a:r>
            <a:endParaRPr lang="ko-KR" altLang="en-US" sz="2800" i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74DC1-FBD0-459D-8787-F3C37B74F4B5}"/>
              </a:ext>
            </a:extLst>
          </p:cNvPr>
          <p:cNvSpPr txBox="1"/>
          <p:nvPr/>
        </p:nvSpPr>
        <p:spPr>
          <a:xfrm>
            <a:off x="212076" y="33610"/>
            <a:ext cx="290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 err="1">
                <a:latin typeface="Copperplate Gothic Bold" panose="020E0705020206020404" pitchFamily="34" charset="0"/>
              </a:rPr>
              <a:t>BenchMarking</a:t>
            </a:r>
            <a:endParaRPr lang="ko-KR" altLang="en-US" sz="2400" i="1" dirty="0">
              <a:latin typeface="Copperplate Gothic Bold" panose="020E07050202060204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5DB91B-8AC1-4810-BA48-2B73C6C1D27B}"/>
              </a:ext>
            </a:extLst>
          </p:cNvPr>
          <p:cNvSpPr/>
          <p:nvPr/>
        </p:nvSpPr>
        <p:spPr>
          <a:xfrm>
            <a:off x="705514" y="1729109"/>
            <a:ext cx="1185448" cy="407435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9B00F1-997C-4EE2-AAA4-E11403E3FE7F}"/>
              </a:ext>
            </a:extLst>
          </p:cNvPr>
          <p:cNvSpPr/>
          <p:nvPr/>
        </p:nvSpPr>
        <p:spPr>
          <a:xfrm>
            <a:off x="6191913" y="1729108"/>
            <a:ext cx="1724025" cy="407435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84F708-5C37-48FE-BF0E-00D8392C2B75}"/>
              </a:ext>
            </a:extLst>
          </p:cNvPr>
          <p:cNvSpPr/>
          <p:nvPr/>
        </p:nvSpPr>
        <p:spPr>
          <a:xfrm>
            <a:off x="1940968" y="1732698"/>
            <a:ext cx="4200939" cy="4074351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19838B8-4BE9-4598-9400-195CA40A8D61}"/>
              </a:ext>
            </a:extLst>
          </p:cNvPr>
          <p:cNvCxnSpPr>
            <a:cxnSpLocks/>
          </p:cNvCxnSpPr>
          <p:nvPr/>
        </p:nvCxnSpPr>
        <p:spPr>
          <a:xfrm flipV="1">
            <a:off x="1381125" y="2067273"/>
            <a:ext cx="7235521" cy="144745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37DC28-65C3-4272-83DC-C721E1443D88}"/>
              </a:ext>
            </a:extLst>
          </p:cNvPr>
          <p:cNvCxnSpPr>
            <a:cxnSpLocks/>
          </p:cNvCxnSpPr>
          <p:nvPr/>
        </p:nvCxnSpPr>
        <p:spPr>
          <a:xfrm flipV="1">
            <a:off x="3854030" y="3693656"/>
            <a:ext cx="4762616" cy="204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E2A0F69-DAC0-4DC3-A9C5-F2D48DBF83E3}"/>
              </a:ext>
            </a:extLst>
          </p:cNvPr>
          <p:cNvCxnSpPr/>
          <p:nvPr/>
        </p:nvCxnSpPr>
        <p:spPr>
          <a:xfrm>
            <a:off x="6677025" y="4467075"/>
            <a:ext cx="1809750" cy="56296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537C0C-9EFF-43BC-A71E-819556579213}"/>
              </a:ext>
            </a:extLst>
          </p:cNvPr>
          <p:cNvSpPr txBox="1"/>
          <p:nvPr/>
        </p:nvSpPr>
        <p:spPr>
          <a:xfrm>
            <a:off x="8666652" y="1730138"/>
            <a:ext cx="2975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플레이어 정보</a:t>
            </a:r>
            <a:br>
              <a:rPr lang="en-US" altLang="ko-KR" sz="2000" b="1" dirty="0"/>
            </a:br>
            <a:r>
              <a:rPr lang="en-US" altLang="ko-KR" sz="2000" b="1" dirty="0"/>
              <a:t>(</a:t>
            </a:r>
            <a:r>
              <a:rPr lang="ko-KR" altLang="en-US" sz="2000" b="1" dirty="0"/>
              <a:t>닉네임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찾은 </a:t>
            </a:r>
            <a:r>
              <a:rPr lang="ko-KR" altLang="en-US" sz="2000" b="1" dirty="0" err="1"/>
              <a:t>지뢰수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405810-D8D1-4683-85AD-9EE2AAF791E4}"/>
              </a:ext>
            </a:extLst>
          </p:cNvPr>
          <p:cNvSpPr txBox="1"/>
          <p:nvPr/>
        </p:nvSpPr>
        <p:spPr>
          <a:xfrm>
            <a:off x="8731079" y="3493601"/>
            <a:ext cx="2975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게임 플레이화면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17ED3C-8A1A-4A83-8E36-1A2685E8C036}"/>
              </a:ext>
            </a:extLst>
          </p:cNvPr>
          <p:cNvSpPr txBox="1"/>
          <p:nvPr/>
        </p:nvSpPr>
        <p:spPr>
          <a:xfrm>
            <a:off x="8666651" y="4857741"/>
            <a:ext cx="2975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채팅 및 시스템 </a:t>
            </a:r>
            <a:r>
              <a:rPr lang="ko-KR" altLang="en-US" sz="2000" b="1" dirty="0" err="1"/>
              <a:t>메세지</a:t>
            </a:r>
            <a:endParaRPr lang="en-US" altLang="ko-KR" sz="2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8E8CB3-A142-4FF4-A68C-A7A74552CCCC}"/>
              </a:ext>
            </a:extLst>
          </p:cNvPr>
          <p:cNvSpPr txBox="1"/>
          <p:nvPr/>
        </p:nvSpPr>
        <p:spPr>
          <a:xfrm>
            <a:off x="900697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PROJECT </a:t>
            </a:r>
            <a:r>
              <a:rPr lang="ko-KR" altLang="en-US" sz="1600" b="1" dirty="0"/>
              <a:t>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EB66FF-DCDD-4CD1-B0E8-5BFCB4C4F7E1}"/>
              </a:ext>
            </a:extLst>
          </p:cNvPr>
          <p:cNvSpPr txBox="1"/>
          <p:nvPr/>
        </p:nvSpPr>
        <p:spPr>
          <a:xfrm>
            <a:off x="3575355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구현목적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1F856F-097E-44E1-BC8A-79761FA984F3}"/>
              </a:ext>
            </a:extLst>
          </p:cNvPr>
          <p:cNvSpPr txBox="1"/>
          <p:nvPr/>
        </p:nvSpPr>
        <p:spPr>
          <a:xfrm>
            <a:off x="6743025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주요기능 및 특징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BD0AC2-236D-4551-9E92-2E49D71AAE92}"/>
              </a:ext>
            </a:extLst>
          </p:cNvPr>
          <p:cNvSpPr txBox="1"/>
          <p:nvPr/>
        </p:nvSpPr>
        <p:spPr>
          <a:xfrm>
            <a:off x="9463550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후기 </a:t>
            </a:r>
            <a:r>
              <a:rPr lang="en-US" altLang="ko-KR" sz="1600" b="1" dirty="0"/>
              <a:t>&amp; </a:t>
            </a:r>
            <a:r>
              <a:rPr lang="ko-KR" altLang="en-US" sz="1600" b="1" dirty="0"/>
              <a:t>피드백</a:t>
            </a:r>
          </a:p>
        </p:txBody>
      </p:sp>
    </p:spTree>
    <p:extLst>
      <p:ext uri="{BB962C8B-B14F-4D97-AF65-F5344CB8AC3E}">
        <p14:creationId xmlns:p14="http://schemas.microsoft.com/office/powerpoint/2010/main" val="347018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평행 사변형 43">
            <a:extLst>
              <a:ext uri="{FF2B5EF4-FFF2-40B4-BE49-F238E27FC236}">
                <a16:creationId xmlns:a16="http://schemas.microsoft.com/office/drawing/2014/main" id="{29445098-082F-492B-A022-066E8C4AA128}"/>
              </a:ext>
            </a:extLst>
          </p:cNvPr>
          <p:cNvSpPr/>
          <p:nvPr/>
        </p:nvSpPr>
        <p:spPr>
          <a:xfrm>
            <a:off x="3756997" y="659999"/>
            <a:ext cx="1510338" cy="89106"/>
          </a:xfrm>
          <a:prstGeom prst="parallelogram">
            <a:avLst/>
          </a:prstGeom>
          <a:solidFill>
            <a:srgbClr val="FFA4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00.10</a:t>
            </a: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E08CE0-48F4-4F15-A9B4-AA0D4D525803}"/>
              </a:ext>
            </a:extLst>
          </p:cNvPr>
          <p:cNvSpPr/>
          <p:nvPr/>
        </p:nvSpPr>
        <p:spPr>
          <a:xfrm>
            <a:off x="10844226" y="5891930"/>
            <a:ext cx="311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32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6FF44-FED9-4A41-BB83-899FD7F87911}"/>
              </a:ext>
            </a:extLst>
          </p:cNvPr>
          <p:cNvSpPr txBox="1"/>
          <p:nvPr/>
        </p:nvSpPr>
        <p:spPr>
          <a:xfrm>
            <a:off x="3854030" y="-27945"/>
            <a:ext cx="798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i="1" dirty="0">
                <a:solidFill>
                  <a:srgbClr val="FFA426"/>
                </a:solidFill>
                <a:latin typeface="Copperplate Gothic Bold" panose="020E0705020206020404" pitchFamily="34" charset="0"/>
              </a:rPr>
              <a:t>C</a:t>
            </a:r>
            <a:r>
              <a:rPr lang="en-US" altLang="ko-KR" sz="2800" i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ovid </a:t>
            </a:r>
            <a:r>
              <a:rPr lang="en-US" altLang="ko-KR" sz="2800" i="1" dirty="0">
                <a:solidFill>
                  <a:srgbClr val="FFA426"/>
                </a:solidFill>
                <a:latin typeface="Copperplate Gothic Bold" panose="020E0705020206020404" pitchFamily="34" charset="0"/>
              </a:rPr>
              <a:t>S</a:t>
            </a:r>
            <a:r>
              <a:rPr lang="en-US" altLang="ko-KR" sz="2800" i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weepers</a:t>
            </a:r>
            <a:endParaRPr lang="ko-KR" altLang="en-US" sz="2800" i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74DC1-FBD0-459D-8787-F3C37B74F4B5}"/>
              </a:ext>
            </a:extLst>
          </p:cNvPr>
          <p:cNvSpPr txBox="1"/>
          <p:nvPr/>
        </p:nvSpPr>
        <p:spPr>
          <a:xfrm>
            <a:off x="212076" y="33610"/>
            <a:ext cx="290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>
                <a:latin typeface="Copperplate Gothic Bold" panose="020E0705020206020404" pitchFamily="34" charset="0"/>
              </a:rPr>
              <a:t>Game Rule</a:t>
            </a:r>
            <a:endParaRPr lang="ko-KR" altLang="en-US" sz="2400" i="1" dirty="0">
              <a:latin typeface="Copperplate Gothic Bold" panose="020E07050202060204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3C2A68-149B-4A43-AC2B-D5CF6AC908C0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26" name="Picture 2" descr="alicante, minesweeper, technology ">
            <a:extLst>
              <a:ext uri="{FF2B5EF4-FFF2-40B4-BE49-F238E27FC236}">
                <a16:creationId xmlns:a16="http://schemas.microsoft.com/office/drawing/2014/main" id="{4541834E-F77D-46FA-B699-AD6217942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981" y="213693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8034F8A-F9DB-4BE9-B367-1C90622333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3" y="1780344"/>
            <a:ext cx="356594" cy="3565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3AAF429-B730-41A1-A591-4FD19A7035C9}"/>
              </a:ext>
            </a:extLst>
          </p:cNvPr>
          <p:cNvSpPr txBox="1"/>
          <p:nvPr/>
        </p:nvSpPr>
        <p:spPr>
          <a:xfrm>
            <a:off x="1146735" y="1716341"/>
            <a:ext cx="59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최소 </a:t>
            </a:r>
            <a:r>
              <a:rPr lang="en-US" altLang="ko-KR" b="1" dirty="0"/>
              <a:t>2</a:t>
            </a:r>
            <a:r>
              <a:rPr lang="ko-KR" altLang="en-US" b="1" dirty="0"/>
              <a:t>인 이상</a:t>
            </a:r>
            <a:r>
              <a:rPr lang="en-US" altLang="ko-KR" b="1" dirty="0"/>
              <a:t>, </a:t>
            </a:r>
            <a:r>
              <a:rPr lang="ko-KR" altLang="en-US" b="1" dirty="0"/>
              <a:t>최대 </a:t>
            </a:r>
            <a:r>
              <a:rPr lang="en-US" altLang="ko-KR" b="1" dirty="0"/>
              <a:t>4</a:t>
            </a:r>
            <a:r>
              <a:rPr lang="ko-KR" altLang="en-US" b="1" dirty="0"/>
              <a:t>인의 플레이어가 참여 가능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26F938-BA43-438D-B349-1476EF98EE6A}"/>
              </a:ext>
            </a:extLst>
          </p:cNvPr>
          <p:cNvSpPr txBox="1"/>
          <p:nvPr/>
        </p:nvSpPr>
        <p:spPr>
          <a:xfrm>
            <a:off x="1146735" y="2420867"/>
            <a:ext cx="593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모두가 </a:t>
            </a:r>
            <a:r>
              <a:rPr lang="en-US" altLang="ko-KR" b="1" dirty="0"/>
              <a:t>Ready</a:t>
            </a:r>
            <a:r>
              <a:rPr lang="ko-KR" altLang="en-US" b="1" dirty="0"/>
              <a:t>상태 일 때 </a:t>
            </a:r>
            <a:r>
              <a:rPr lang="en-US" altLang="ko-KR" b="1" dirty="0"/>
              <a:t>3</a:t>
            </a:r>
            <a:r>
              <a:rPr lang="ko-KR" altLang="en-US" b="1" dirty="0"/>
              <a:t>초 후 자동으로 게임시작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9B55E2-7CE0-45C9-B2FF-537D93526391}"/>
              </a:ext>
            </a:extLst>
          </p:cNvPr>
          <p:cNvSpPr txBox="1"/>
          <p:nvPr/>
        </p:nvSpPr>
        <p:spPr>
          <a:xfrm>
            <a:off x="1146735" y="3005984"/>
            <a:ext cx="593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15 x 15</a:t>
            </a:r>
            <a:r>
              <a:rPr lang="ko-KR" altLang="en-US" b="1" dirty="0"/>
              <a:t>크기의 바이러스 </a:t>
            </a:r>
            <a:r>
              <a:rPr lang="ko-KR" altLang="en-US" b="1" dirty="0" err="1"/>
              <a:t>찾기판에서</a:t>
            </a:r>
            <a:r>
              <a:rPr lang="ko-KR" altLang="en-US" b="1" dirty="0"/>
              <a:t> </a:t>
            </a:r>
            <a:endParaRPr lang="en-US" altLang="ko-KR" b="1" dirty="0"/>
          </a:p>
          <a:p>
            <a:r>
              <a:rPr lang="ko-KR" altLang="en-US" b="1" dirty="0"/>
              <a:t>총 </a:t>
            </a:r>
            <a:r>
              <a:rPr lang="en-US" altLang="ko-KR" b="1" dirty="0">
                <a:solidFill>
                  <a:srgbClr val="FFA426"/>
                </a:solidFill>
              </a:rPr>
              <a:t>50</a:t>
            </a:r>
            <a:r>
              <a:rPr lang="ko-KR" altLang="en-US" b="1" dirty="0">
                <a:solidFill>
                  <a:srgbClr val="FFA426"/>
                </a:solidFill>
              </a:rPr>
              <a:t>개</a:t>
            </a:r>
            <a:r>
              <a:rPr lang="ko-KR" altLang="en-US" b="1" dirty="0"/>
              <a:t>의 바이러스가 설정된 상태로 시작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510244-C389-4A85-88EC-613F8F92C1C6}"/>
              </a:ext>
            </a:extLst>
          </p:cNvPr>
          <p:cNvSpPr txBox="1"/>
          <p:nvPr/>
        </p:nvSpPr>
        <p:spPr>
          <a:xfrm>
            <a:off x="1146735" y="3820068"/>
            <a:ext cx="593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플레이어들은 각자 랜덤으로 설정된 </a:t>
            </a:r>
            <a:endParaRPr lang="en-US" altLang="ko-KR" b="1" dirty="0"/>
          </a:p>
          <a:p>
            <a:r>
              <a:rPr lang="ko-KR" altLang="en-US" b="1" dirty="0">
                <a:solidFill>
                  <a:srgbClr val="FFA426"/>
                </a:solidFill>
              </a:rPr>
              <a:t>자신만의</a:t>
            </a:r>
            <a:r>
              <a:rPr lang="ko-KR" altLang="en-US" b="1" dirty="0"/>
              <a:t> </a:t>
            </a:r>
            <a:r>
              <a:rPr lang="ko-KR" altLang="en-US" b="1" dirty="0" err="1"/>
              <a:t>바이러스찾기</a:t>
            </a:r>
            <a:r>
              <a:rPr lang="ko-KR" altLang="en-US" b="1" dirty="0"/>
              <a:t> 판에서 게임을 하게 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A32390-6D12-4878-96D8-DB0334389C4F}"/>
              </a:ext>
            </a:extLst>
          </p:cNvPr>
          <p:cNvSpPr txBox="1"/>
          <p:nvPr/>
        </p:nvSpPr>
        <p:spPr>
          <a:xfrm>
            <a:off x="1146735" y="4634152"/>
            <a:ext cx="5930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 게임당 제한시간 </a:t>
            </a:r>
            <a:r>
              <a:rPr lang="en-US" altLang="ko-KR" b="1" dirty="0"/>
              <a:t>30</a:t>
            </a:r>
            <a:r>
              <a:rPr lang="ko-KR" altLang="en-US" b="1" dirty="0"/>
              <a:t>초</a:t>
            </a:r>
            <a:r>
              <a:rPr lang="en-US" altLang="ko-KR" b="1" dirty="0"/>
              <a:t>, </a:t>
            </a:r>
            <a:r>
              <a:rPr lang="ko-KR" altLang="en-US" b="1" dirty="0"/>
              <a:t>클릭제한 </a:t>
            </a:r>
            <a:r>
              <a:rPr lang="en-US" altLang="ko-KR" b="1" dirty="0"/>
              <a:t>30</a:t>
            </a:r>
            <a:r>
              <a:rPr lang="ko-KR" altLang="en-US" b="1" dirty="0"/>
              <a:t>회가 주어지며</a:t>
            </a:r>
            <a:r>
              <a:rPr lang="en-US" altLang="ko-KR" b="1" dirty="0"/>
              <a:t>, </a:t>
            </a:r>
            <a:r>
              <a:rPr lang="ko-KR" altLang="en-US" b="1" dirty="0"/>
              <a:t>제한시간내에 가장 </a:t>
            </a:r>
            <a:r>
              <a:rPr lang="ko-KR" altLang="en-US" b="1" dirty="0">
                <a:solidFill>
                  <a:srgbClr val="FFA426"/>
                </a:solidFill>
              </a:rPr>
              <a:t>적은</a:t>
            </a:r>
            <a:r>
              <a:rPr lang="ko-KR" altLang="en-US" b="1" dirty="0"/>
              <a:t> 클릭수로 </a:t>
            </a:r>
            <a:endParaRPr lang="en-US" altLang="ko-KR" b="1" dirty="0"/>
          </a:p>
          <a:p>
            <a:r>
              <a:rPr lang="ko-KR" altLang="en-US" b="1" dirty="0"/>
              <a:t>가장 </a:t>
            </a:r>
            <a:r>
              <a:rPr lang="ko-KR" altLang="en-US" b="1" dirty="0">
                <a:solidFill>
                  <a:srgbClr val="FFA426"/>
                </a:solidFill>
              </a:rPr>
              <a:t>많은 </a:t>
            </a:r>
            <a:r>
              <a:rPr lang="ko-KR" altLang="en-US" b="1" dirty="0"/>
              <a:t>바이러스를 찾은 플레이어가 </a:t>
            </a:r>
            <a:r>
              <a:rPr lang="ko-KR" altLang="en-US" b="1" dirty="0">
                <a:solidFill>
                  <a:srgbClr val="FFA426"/>
                </a:solidFill>
              </a:rPr>
              <a:t>승리</a:t>
            </a:r>
            <a:r>
              <a:rPr lang="ko-KR" altLang="en-US" b="1" dirty="0"/>
              <a:t>  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5C357BC-946E-4C90-9D1B-A663958A2D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3" y="2429219"/>
            <a:ext cx="356594" cy="35659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6B949A5-1114-473A-864F-75AA0D3B7E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3" y="3092460"/>
            <a:ext cx="356594" cy="35659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A13C83B-AB06-4DD3-BDC0-3949791DB2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1" y="3890665"/>
            <a:ext cx="356594" cy="35659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7C7BB827-BA45-4824-BB61-FC7C373E61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4" y="4738595"/>
            <a:ext cx="356594" cy="35659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EA3C82-7769-482A-9B4C-57AF7CFCA0EE}"/>
              </a:ext>
            </a:extLst>
          </p:cNvPr>
          <p:cNvSpPr txBox="1"/>
          <p:nvPr/>
        </p:nvSpPr>
        <p:spPr>
          <a:xfrm>
            <a:off x="900697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PROJECT </a:t>
            </a:r>
            <a:r>
              <a:rPr lang="ko-KR" altLang="en-US" sz="1600" b="1" dirty="0"/>
              <a:t>개요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4A105A-8FDA-4A0F-938E-FEDB0CDCD811}"/>
              </a:ext>
            </a:extLst>
          </p:cNvPr>
          <p:cNvSpPr txBox="1"/>
          <p:nvPr/>
        </p:nvSpPr>
        <p:spPr>
          <a:xfrm>
            <a:off x="3575355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구현목적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39C924-C5CF-42FE-A1C9-87E7B2F1C834}"/>
              </a:ext>
            </a:extLst>
          </p:cNvPr>
          <p:cNvSpPr txBox="1"/>
          <p:nvPr/>
        </p:nvSpPr>
        <p:spPr>
          <a:xfrm>
            <a:off x="6743025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주요기능 및 특징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131D04-A51C-4D84-9341-585D59C318DE}"/>
              </a:ext>
            </a:extLst>
          </p:cNvPr>
          <p:cNvSpPr txBox="1"/>
          <p:nvPr/>
        </p:nvSpPr>
        <p:spPr>
          <a:xfrm>
            <a:off x="9463550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후기 </a:t>
            </a:r>
            <a:r>
              <a:rPr lang="en-US" altLang="ko-KR" sz="1600" b="1" dirty="0"/>
              <a:t>&amp; </a:t>
            </a:r>
            <a:r>
              <a:rPr lang="ko-KR" altLang="en-US" sz="1600" b="1" dirty="0"/>
              <a:t>피드백</a:t>
            </a:r>
          </a:p>
        </p:txBody>
      </p:sp>
    </p:spTree>
    <p:extLst>
      <p:ext uri="{BB962C8B-B14F-4D97-AF65-F5344CB8AC3E}">
        <p14:creationId xmlns:p14="http://schemas.microsoft.com/office/powerpoint/2010/main" val="833604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평행 사변형 110">
            <a:extLst>
              <a:ext uri="{FF2B5EF4-FFF2-40B4-BE49-F238E27FC236}">
                <a16:creationId xmlns:a16="http://schemas.microsoft.com/office/drawing/2014/main" id="{2ACDD38C-3597-4815-AB52-A811B29642AA}"/>
              </a:ext>
            </a:extLst>
          </p:cNvPr>
          <p:cNvSpPr/>
          <p:nvPr/>
        </p:nvSpPr>
        <p:spPr>
          <a:xfrm>
            <a:off x="3756997" y="659999"/>
            <a:ext cx="1510338" cy="89106"/>
          </a:xfrm>
          <a:prstGeom prst="parallelogram">
            <a:avLst/>
          </a:prstGeom>
          <a:solidFill>
            <a:srgbClr val="FFA4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7FFD701-E3F7-413A-9C86-A2EE388626B4}"/>
              </a:ext>
            </a:extLst>
          </p:cNvPr>
          <p:cNvSpPr/>
          <p:nvPr/>
        </p:nvSpPr>
        <p:spPr>
          <a:xfrm>
            <a:off x="1293912" y="1236866"/>
            <a:ext cx="9604176" cy="5062871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63719E2-24F1-4A3E-9728-84CD328A2C18}"/>
              </a:ext>
            </a:extLst>
          </p:cNvPr>
          <p:cNvSpPr/>
          <p:nvPr/>
        </p:nvSpPr>
        <p:spPr>
          <a:xfrm>
            <a:off x="1604123" y="1364922"/>
            <a:ext cx="1874066" cy="51038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6A512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타이머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6CF6539-2E9A-4A44-8798-0ADB06D1F549}"/>
              </a:ext>
            </a:extLst>
          </p:cNvPr>
          <p:cNvSpPr/>
          <p:nvPr/>
        </p:nvSpPr>
        <p:spPr>
          <a:xfrm>
            <a:off x="1604122" y="1924146"/>
            <a:ext cx="1874067" cy="51038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6A512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잔여 </a:t>
            </a:r>
            <a:endParaRPr lang="en-US" altLang="ko-KR" sz="1400" b="1" dirty="0">
              <a:solidFill>
                <a:srgbClr val="F6A512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  <a:p>
            <a:pPr algn="ctr"/>
            <a:r>
              <a:rPr lang="ko-KR" altLang="en-US" sz="1400" b="1" dirty="0">
                <a:solidFill>
                  <a:srgbClr val="F6A512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바이러스 수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EF2D439-7D70-45BE-ADE5-36A16C2C5C5B}"/>
              </a:ext>
            </a:extLst>
          </p:cNvPr>
          <p:cNvSpPr/>
          <p:nvPr/>
        </p:nvSpPr>
        <p:spPr>
          <a:xfrm>
            <a:off x="9272559" y="1372693"/>
            <a:ext cx="1397138" cy="51038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6A512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시작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1100625-0ECE-4DEB-83D4-D0224A6A8A59}"/>
              </a:ext>
            </a:extLst>
          </p:cNvPr>
          <p:cNvSpPr/>
          <p:nvPr/>
        </p:nvSpPr>
        <p:spPr>
          <a:xfrm>
            <a:off x="9272558" y="1903500"/>
            <a:ext cx="1397139" cy="51038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6A512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나가기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94A298B-FF14-468D-B691-EB03BB6AF618}"/>
              </a:ext>
            </a:extLst>
          </p:cNvPr>
          <p:cNvSpPr/>
          <p:nvPr/>
        </p:nvSpPr>
        <p:spPr>
          <a:xfrm>
            <a:off x="7924428" y="1359859"/>
            <a:ext cx="1215130" cy="1061615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6A512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사운드</a:t>
            </a:r>
            <a:endParaRPr lang="en-US" altLang="ko-KR" dirty="0">
              <a:solidFill>
                <a:srgbClr val="F6A512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  <a:p>
            <a:pPr algn="ctr"/>
            <a:r>
              <a:rPr lang="en-US" altLang="ko-KR" dirty="0">
                <a:solidFill>
                  <a:srgbClr val="F6A512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On/Off</a:t>
            </a:r>
            <a:endParaRPr lang="ko-KR" altLang="en-US" dirty="0">
              <a:solidFill>
                <a:srgbClr val="F6A512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AC63F26-838C-4C8D-B665-677BAB6BD1BF}"/>
              </a:ext>
            </a:extLst>
          </p:cNvPr>
          <p:cNvSpPr/>
          <p:nvPr/>
        </p:nvSpPr>
        <p:spPr>
          <a:xfrm>
            <a:off x="9272558" y="2549070"/>
            <a:ext cx="1397139" cy="307206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6A512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채팅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53F6861-1AAF-441B-9F7A-8CF3C118F152}"/>
              </a:ext>
            </a:extLst>
          </p:cNvPr>
          <p:cNvSpPr/>
          <p:nvPr/>
        </p:nvSpPr>
        <p:spPr>
          <a:xfrm>
            <a:off x="9272558" y="5666987"/>
            <a:ext cx="1397139" cy="43425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6A512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FD91523-D1DB-4114-8617-D5AC3852FE86}"/>
              </a:ext>
            </a:extLst>
          </p:cNvPr>
          <p:cNvSpPr/>
          <p:nvPr/>
        </p:nvSpPr>
        <p:spPr>
          <a:xfrm>
            <a:off x="10369255" y="5666987"/>
            <a:ext cx="283175" cy="427900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전송</a:t>
            </a:r>
          </a:p>
        </p:txBody>
      </p:sp>
      <p:graphicFrame>
        <p:nvGraphicFramePr>
          <p:cNvPr id="107" name="표 137">
            <a:extLst>
              <a:ext uri="{FF2B5EF4-FFF2-40B4-BE49-F238E27FC236}">
                <a16:creationId xmlns:a16="http://schemas.microsoft.com/office/drawing/2014/main" id="{DED18F67-B3E4-40DB-ABF0-BEBA96A55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7963"/>
              </p:ext>
            </p:extLst>
          </p:nvPr>
        </p:nvGraphicFramePr>
        <p:xfrm>
          <a:off x="1604121" y="2630789"/>
          <a:ext cx="7465232" cy="3423696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466577">
                  <a:extLst>
                    <a:ext uri="{9D8B030D-6E8A-4147-A177-3AD203B41FA5}">
                      <a16:colId xmlns:a16="http://schemas.microsoft.com/office/drawing/2014/main" val="376832628"/>
                    </a:ext>
                  </a:extLst>
                </a:gridCol>
                <a:gridCol w="466577">
                  <a:extLst>
                    <a:ext uri="{9D8B030D-6E8A-4147-A177-3AD203B41FA5}">
                      <a16:colId xmlns:a16="http://schemas.microsoft.com/office/drawing/2014/main" val="4173124350"/>
                    </a:ext>
                  </a:extLst>
                </a:gridCol>
                <a:gridCol w="466577">
                  <a:extLst>
                    <a:ext uri="{9D8B030D-6E8A-4147-A177-3AD203B41FA5}">
                      <a16:colId xmlns:a16="http://schemas.microsoft.com/office/drawing/2014/main" val="4115662842"/>
                    </a:ext>
                  </a:extLst>
                </a:gridCol>
                <a:gridCol w="466577">
                  <a:extLst>
                    <a:ext uri="{9D8B030D-6E8A-4147-A177-3AD203B41FA5}">
                      <a16:colId xmlns:a16="http://schemas.microsoft.com/office/drawing/2014/main" val="386205888"/>
                    </a:ext>
                  </a:extLst>
                </a:gridCol>
                <a:gridCol w="466577">
                  <a:extLst>
                    <a:ext uri="{9D8B030D-6E8A-4147-A177-3AD203B41FA5}">
                      <a16:colId xmlns:a16="http://schemas.microsoft.com/office/drawing/2014/main" val="2489047648"/>
                    </a:ext>
                  </a:extLst>
                </a:gridCol>
                <a:gridCol w="466577">
                  <a:extLst>
                    <a:ext uri="{9D8B030D-6E8A-4147-A177-3AD203B41FA5}">
                      <a16:colId xmlns:a16="http://schemas.microsoft.com/office/drawing/2014/main" val="3935027244"/>
                    </a:ext>
                  </a:extLst>
                </a:gridCol>
                <a:gridCol w="466577">
                  <a:extLst>
                    <a:ext uri="{9D8B030D-6E8A-4147-A177-3AD203B41FA5}">
                      <a16:colId xmlns:a16="http://schemas.microsoft.com/office/drawing/2014/main" val="755647499"/>
                    </a:ext>
                  </a:extLst>
                </a:gridCol>
                <a:gridCol w="466577">
                  <a:extLst>
                    <a:ext uri="{9D8B030D-6E8A-4147-A177-3AD203B41FA5}">
                      <a16:colId xmlns:a16="http://schemas.microsoft.com/office/drawing/2014/main" val="4102482029"/>
                    </a:ext>
                  </a:extLst>
                </a:gridCol>
                <a:gridCol w="466577">
                  <a:extLst>
                    <a:ext uri="{9D8B030D-6E8A-4147-A177-3AD203B41FA5}">
                      <a16:colId xmlns:a16="http://schemas.microsoft.com/office/drawing/2014/main" val="1238884211"/>
                    </a:ext>
                  </a:extLst>
                </a:gridCol>
                <a:gridCol w="466577">
                  <a:extLst>
                    <a:ext uri="{9D8B030D-6E8A-4147-A177-3AD203B41FA5}">
                      <a16:colId xmlns:a16="http://schemas.microsoft.com/office/drawing/2014/main" val="2714147626"/>
                    </a:ext>
                  </a:extLst>
                </a:gridCol>
                <a:gridCol w="466577">
                  <a:extLst>
                    <a:ext uri="{9D8B030D-6E8A-4147-A177-3AD203B41FA5}">
                      <a16:colId xmlns:a16="http://schemas.microsoft.com/office/drawing/2014/main" val="397326159"/>
                    </a:ext>
                  </a:extLst>
                </a:gridCol>
                <a:gridCol w="466577">
                  <a:extLst>
                    <a:ext uri="{9D8B030D-6E8A-4147-A177-3AD203B41FA5}">
                      <a16:colId xmlns:a16="http://schemas.microsoft.com/office/drawing/2014/main" val="892776799"/>
                    </a:ext>
                  </a:extLst>
                </a:gridCol>
                <a:gridCol w="466577">
                  <a:extLst>
                    <a:ext uri="{9D8B030D-6E8A-4147-A177-3AD203B41FA5}">
                      <a16:colId xmlns:a16="http://schemas.microsoft.com/office/drawing/2014/main" val="2574073151"/>
                    </a:ext>
                  </a:extLst>
                </a:gridCol>
                <a:gridCol w="466577">
                  <a:extLst>
                    <a:ext uri="{9D8B030D-6E8A-4147-A177-3AD203B41FA5}">
                      <a16:colId xmlns:a16="http://schemas.microsoft.com/office/drawing/2014/main" val="4149079417"/>
                    </a:ext>
                  </a:extLst>
                </a:gridCol>
                <a:gridCol w="466577">
                  <a:extLst>
                    <a:ext uri="{9D8B030D-6E8A-4147-A177-3AD203B41FA5}">
                      <a16:colId xmlns:a16="http://schemas.microsoft.com/office/drawing/2014/main" val="1773551527"/>
                    </a:ext>
                  </a:extLst>
                </a:gridCol>
                <a:gridCol w="466577">
                  <a:extLst>
                    <a:ext uri="{9D8B030D-6E8A-4147-A177-3AD203B41FA5}">
                      <a16:colId xmlns:a16="http://schemas.microsoft.com/office/drawing/2014/main" val="484591668"/>
                    </a:ext>
                  </a:extLst>
                </a:gridCol>
              </a:tblGrid>
              <a:tr h="4279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73306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29417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30581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CDFAA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CDFAA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242918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175624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086504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082224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66668"/>
                  </a:ext>
                </a:extLst>
              </a:tr>
            </a:tbl>
          </a:graphicData>
        </a:graphic>
      </p:graphicFrame>
      <p:pic>
        <p:nvPicPr>
          <p:cNvPr id="143" name="그래픽 142">
            <a:extLst>
              <a:ext uri="{FF2B5EF4-FFF2-40B4-BE49-F238E27FC236}">
                <a16:creationId xmlns:a16="http://schemas.microsoft.com/office/drawing/2014/main" id="{4CA1AE82-42C5-4E1E-9D60-EDEC47FA25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5355" y="2679584"/>
            <a:ext cx="288000" cy="288000"/>
          </a:xfrm>
          <a:prstGeom prst="rect">
            <a:avLst/>
          </a:prstGeom>
        </p:spPr>
      </p:pic>
      <p:pic>
        <p:nvPicPr>
          <p:cNvPr id="145" name="그래픽 144">
            <a:extLst>
              <a:ext uri="{FF2B5EF4-FFF2-40B4-BE49-F238E27FC236}">
                <a16:creationId xmlns:a16="http://schemas.microsoft.com/office/drawing/2014/main" id="{41032409-B6E9-4320-916B-812AE8BD52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9041" y="2679584"/>
            <a:ext cx="288000" cy="288000"/>
          </a:xfrm>
          <a:prstGeom prst="rect">
            <a:avLst/>
          </a:prstGeom>
        </p:spPr>
      </p:pic>
      <p:pic>
        <p:nvPicPr>
          <p:cNvPr id="147" name="그래픽 146">
            <a:extLst>
              <a:ext uri="{FF2B5EF4-FFF2-40B4-BE49-F238E27FC236}">
                <a16:creationId xmlns:a16="http://schemas.microsoft.com/office/drawing/2014/main" id="{EC581148-B51B-4362-91A5-027547197B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97686" y="4391382"/>
            <a:ext cx="288000" cy="288000"/>
          </a:xfrm>
          <a:prstGeom prst="rect">
            <a:avLst/>
          </a:prstGeom>
        </p:spPr>
      </p:pic>
      <p:pic>
        <p:nvPicPr>
          <p:cNvPr id="149" name="그래픽 148">
            <a:extLst>
              <a:ext uri="{FF2B5EF4-FFF2-40B4-BE49-F238E27FC236}">
                <a16:creationId xmlns:a16="http://schemas.microsoft.com/office/drawing/2014/main" id="{D73A3268-A64E-47FC-B389-9DAAEE91D08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27543" y="3565089"/>
            <a:ext cx="288000" cy="288000"/>
          </a:xfrm>
          <a:prstGeom prst="rect">
            <a:avLst/>
          </a:prstGeom>
        </p:spPr>
      </p:pic>
      <p:pic>
        <p:nvPicPr>
          <p:cNvPr id="152" name="그래픽 151">
            <a:extLst>
              <a:ext uri="{FF2B5EF4-FFF2-40B4-BE49-F238E27FC236}">
                <a16:creationId xmlns:a16="http://schemas.microsoft.com/office/drawing/2014/main" id="{122765E4-7484-4316-A90A-CA6D802027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3520" y="4392114"/>
            <a:ext cx="288000" cy="288000"/>
          </a:xfrm>
          <a:prstGeom prst="rect">
            <a:avLst/>
          </a:prstGeom>
        </p:spPr>
      </p:pic>
      <p:pic>
        <p:nvPicPr>
          <p:cNvPr id="153" name="그래픽 152">
            <a:extLst>
              <a:ext uri="{FF2B5EF4-FFF2-40B4-BE49-F238E27FC236}">
                <a16:creationId xmlns:a16="http://schemas.microsoft.com/office/drawing/2014/main" id="{7EAE9092-B49C-41B5-B95C-5DAA9A6507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0315" y="3964252"/>
            <a:ext cx="288000" cy="288000"/>
          </a:xfrm>
          <a:prstGeom prst="rect">
            <a:avLst/>
          </a:prstGeom>
        </p:spPr>
      </p:pic>
      <p:pic>
        <p:nvPicPr>
          <p:cNvPr id="154" name="그래픽 153">
            <a:extLst>
              <a:ext uri="{FF2B5EF4-FFF2-40B4-BE49-F238E27FC236}">
                <a16:creationId xmlns:a16="http://schemas.microsoft.com/office/drawing/2014/main" id="{AD28A01B-0E17-4C20-AC38-427902279A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9591" y="3559428"/>
            <a:ext cx="288000" cy="288000"/>
          </a:xfrm>
          <a:prstGeom prst="rect">
            <a:avLst/>
          </a:prstGeom>
        </p:spPr>
      </p:pic>
      <p:pic>
        <p:nvPicPr>
          <p:cNvPr id="155" name="그래픽 154">
            <a:extLst>
              <a:ext uri="{FF2B5EF4-FFF2-40B4-BE49-F238E27FC236}">
                <a16:creationId xmlns:a16="http://schemas.microsoft.com/office/drawing/2014/main" id="{A586F182-E979-4C63-872B-18CE94A007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4639" y="3569589"/>
            <a:ext cx="288000" cy="288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83831DF-7C32-440E-92E5-A4DB4D3E7622}"/>
              </a:ext>
            </a:extLst>
          </p:cNvPr>
          <p:cNvSpPr txBox="1"/>
          <p:nvPr/>
        </p:nvSpPr>
        <p:spPr>
          <a:xfrm>
            <a:off x="3854030" y="-27945"/>
            <a:ext cx="798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i="1" dirty="0">
                <a:solidFill>
                  <a:srgbClr val="FFA426"/>
                </a:solidFill>
                <a:latin typeface="Copperplate Gothic Bold" panose="020E0705020206020404" pitchFamily="34" charset="0"/>
              </a:rPr>
              <a:t>C</a:t>
            </a:r>
            <a:r>
              <a:rPr lang="en-US" altLang="ko-KR" sz="2800" i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ovid </a:t>
            </a:r>
            <a:r>
              <a:rPr lang="en-US" altLang="ko-KR" sz="2800" i="1" dirty="0">
                <a:solidFill>
                  <a:srgbClr val="FFA426"/>
                </a:solidFill>
                <a:latin typeface="Copperplate Gothic Bold" panose="020E0705020206020404" pitchFamily="34" charset="0"/>
              </a:rPr>
              <a:t>S</a:t>
            </a:r>
            <a:r>
              <a:rPr lang="en-US" altLang="ko-KR" sz="2800" i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weepers</a:t>
            </a:r>
            <a:endParaRPr lang="ko-KR" altLang="en-US" sz="2800" i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3609C4-0B7C-4EB2-B09A-655051F8DDB0}"/>
              </a:ext>
            </a:extLst>
          </p:cNvPr>
          <p:cNvSpPr txBox="1"/>
          <p:nvPr/>
        </p:nvSpPr>
        <p:spPr>
          <a:xfrm>
            <a:off x="370671" y="33610"/>
            <a:ext cx="246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1" dirty="0">
                <a:latin typeface="Copperplate Gothic Bold" panose="020E0705020206020404" pitchFamily="34" charset="0"/>
              </a:rPr>
              <a:t>초기 레이아웃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4F6D87D-04C9-490B-8287-62DE7C534B7F}"/>
              </a:ext>
            </a:extLst>
          </p:cNvPr>
          <p:cNvGrpSpPr/>
          <p:nvPr/>
        </p:nvGrpSpPr>
        <p:grpSpPr>
          <a:xfrm>
            <a:off x="3575354" y="1372693"/>
            <a:ext cx="4167065" cy="1081628"/>
            <a:chOff x="2601388" y="1629401"/>
            <a:chExt cx="6097508" cy="1178523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208C02C-E107-428D-BD3D-D198E86DA8EE}"/>
                </a:ext>
              </a:extLst>
            </p:cNvPr>
            <p:cNvSpPr/>
            <p:nvPr/>
          </p:nvSpPr>
          <p:spPr>
            <a:xfrm>
              <a:off x="2601388" y="1629401"/>
              <a:ext cx="6097508" cy="11567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rgbClr val="F6A512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endParaRPr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1206AA6-E458-44E9-8B24-FF0B9923A897}"/>
                </a:ext>
              </a:extLst>
            </p:cNvPr>
            <p:cNvGrpSpPr/>
            <p:nvPr/>
          </p:nvGrpSpPr>
          <p:grpSpPr>
            <a:xfrm>
              <a:off x="2962621" y="1675868"/>
              <a:ext cx="855056" cy="855056"/>
              <a:chOff x="3414982" y="1603663"/>
              <a:chExt cx="855056" cy="855056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DDB69F2D-E209-4DBF-BB0A-58D1BB49CAFC}"/>
                  </a:ext>
                </a:extLst>
              </p:cNvPr>
              <p:cNvSpPr/>
              <p:nvPr/>
            </p:nvSpPr>
            <p:spPr>
              <a:xfrm>
                <a:off x="3414982" y="1603663"/>
                <a:ext cx="855056" cy="855056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F6A5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71DAFF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180694A-4C04-4D19-BE23-B7EFD02032F8}"/>
                  </a:ext>
                </a:extLst>
              </p:cNvPr>
              <p:cNvSpPr txBox="1"/>
              <p:nvPr/>
            </p:nvSpPr>
            <p:spPr>
              <a:xfrm>
                <a:off x="3536837" y="2135554"/>
                <a:ext cx="633277" cy="20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>
                    <a:solidFill>
                      <a:schemeClr val="bg1"/>
                    </a:solidFill>
                  </a:rPr>
                  <a:t>USER1</a:t>
                </a:r>
                <a:endParaRPr lang="ko-KR" altLang="en-US" sz="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13AE4BB0-D14A-4F1E-8263-A52E5D568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909" b="91364" l="8475" r="94492">
                          <a14:foregroundMark x1="10593" y1="39545" x2="9322" y2="37273"/>
                          <a14:foregroundMark x1="15254" y1="50909" x2="20763" y2="60455"/>
                          <a14:foregroundMark x1="15678" y1="61818" x2="26271" y2="72727"/>
                          <a14:foregroundMark x1="22881" y1="58636" x2="25000" y2="68636"/>
                          <a14:foregroundMark x1="23729" y1="57727" x2="76695" y2="60455"/>
                          <a14:foregroundMark x1="70339" y1="62273" x2="44068" y2="77273"/>
                          <a14:foregroundMark x1="42373" y1="64091" x2="69068" y2="85000"/>
                          <a14:foregroundMark x1="45763" y1="86818" x2="56356" y2="91818"/>
                          <a14:foregroundMark x1="74576" y1="82273" x2="86017" y2="80909"/>
                          <a14:foregroundMark x1="86017" y1="81364" x2="92797" y2="72727"/>
                          <a14:foregroundMark x1="91102" y1="57727" x2="94492" y2="71818"/>
                          <a14:foregroundMark x1="76695" y1="77273" x2="75424" y2="62273"/>
                          <a14:foregroundMark x1="75000" y1="56364" x2="86017" y2="55000"/>
                          <a14:foregroundMark x1="76695" y1="49545" x2="76695" y2="21818"/>
                          <a14:foregroundMark x1="35169" y1="51364" x2="71610" y2="52727"/>
                          <a14:foregroundMark x1="33475" y1="30455" x2="33898" y2="52273"/>
                          <a14:foregroundMark x1="39831" y1="39545" x2="67373" y2="40000"/>
                          <a14:foregroundMark x1="66525" y1="31364" x2="50000" y2="45455"/>
                          <a14:foregroundMark x1="47034" y1="25455" x2="72458" y2="46818"/>
                          <a14:foregroundMark x1="73305" y1="18182" x2="45339" y2="17727"/>
                          <a14:foregroundMark x1="64831" y1="11364" x2="41525" y2="13182"/>
                          <a14:foregroundMark x1="42373" y1="15909" x2="33475" y2="25000"/>
                          <a14:foregroundMark x1="25000" y1="11818" x2="25424" y2="10000"/>
                          <a14:foregroundMark x1="56356" y1="11364" x2="54237" y2="5909"/>
                          <a14:foregroundMark x1="54661" y1="5455" x2="54661" y2="5455"/>
                          <a14:foregroundMark x1="55932" y1="5909" x2="52119" y2="5909"/>
                          <a14:foregroundMark x1="51695" y1="6364" x2="58051" y2="727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64315" y="1758576"/>
              <a:ext cx="583909" cy="544322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260AC36-807B-41E9-B46A-9EB28916051A}"/>
                </a:ext>
              </a:extLst>
            </p:cNvPr>
            <p:cNvGrpSpPr/>
            <p:nvPr/>
          </p:nvGrpSpPr>
          <p:grpSpPr>
            <a:xfrm>
              <a:off x="4500567" y="1676599"/>
              <a:ext cx="855056" cy="855056"/>
              <a:chOff x="3414982" y="1603663"/>
              <a:chExt cx="855056" cy="855056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95050521-8EC0-4B26-8F02-ED515DA9952B}"/>
                  </a:ext>
                </a:extLst>
              </p:cNvPr>
              <p:cNvSpPr/>
              <p:nvPr/>
            </p:nvSpPr>
            <p:spPr>
              <a:xfrm>
                <a:off x="3414982" y="1603663"/>
                <a:ext cx="855056" cy="855056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F6A5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71DAFF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166F270-15A0-4855-AD44-85B4AAD7C94B}"/>
                  </a:ext>
                </a:extLst>
              </p:cNvPr>
              <p:cNvSpPr txBox="1"/>
              <p:nvPr/>
            </p:nvSpPr>
            <p:spPr>
              <a:xfrm>
                <a:off x="3536837" y="2135554"/>
                <a:ext cx="633277" cy="20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>
                    <a:solidFill>
                      <a:schemeClr val="bg1"/>
                    </a:solidFill>
                  </a:rPr>
                  <a:t>USER2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0B66C46-6F7D-41CD-902E-D65DAB17544E}"/>
                </a:ext>
              </a:extLst>
            </p:cNvPr>
            <p:cNvGrpSpPr/>
            <p:nvPr/>
          </p:nvGrpSpPr>
          <p:grpSpPr>
            <a:xfrm>
              <a:off x="6038513" y="1677330"/>
              <a:ext cx="855056" cy="855056"/>
              <a:chOff x="3414982" y="1603663"/>
              <a:chExt cx="855056" cy="855056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0F4438C5-7706-4E6F-87EB-C35A2AF8DD92}"/>
                  </a:ext>
                </a:extLst>
              </p:cNvPr>
              <p:cNvSpPr/>
              <p:nvPr/>
            </p:nvSpPr>
            <p:spPr>
              <a:xfrm>
                <a:off x="3414982" y="1603663"/>
                <a:ext cx="855056" cy="855056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F6A5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71DAFF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B217444-99A9-4219-AC52-20122CDB6844}"/>
                  </a:ext>
                </a:extLst>
              </p:cNvPr>
              <p:cNvSpPr txBox="1"/>
              <p:nvPr/>
            </p:nvSpPr>
            <p:spPr>
              <a:xfrm>
                <a:off x="3536837" y="2135554"/>
                <a:ext cx="633277" cy="20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>
                    <a:solidFill>
                      <a:schemeClr val="bg1"/>
                    </a:solidFill>
                  </a:rPr>
                  <a:t>USER3</a:t>
                </a:r>
                <a:endParaRPr lang="ko-KR" altLang="en-US" sz="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BF6C2267-7893-4341-A6BE-94590BF2535F}"/>
                </a:ext>
              </a:extLst>
            </p:cNvPr>
            <p:cNvGrpSpPr/>
            <p:nvPr/>
          </p:nvGrpSpPr>
          <p:grpSpPr>
            <a:xfrm>
              <a:off x="7576459" y="1678061"/>
              <a:ext cx="855056" cy="855056"/>
              <a:chOff x="3414982" y="1603663"/>
              <a:chExt cx="855056" cy="855056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5E9C38AD-B006-42AC-A521-D63F4F363194}"/>
                  </a:ext>
                </a:extLst>
              </p:cNvPr>
              <p:cNvSpPr/>
              <p:nvPr/>
            </p:nvSpPr>
            <p:spPr>
              <a:xfrm>
                <a:off x="3414982" y="1603663"/>
                <a:ext cx="855056" cy="855056"/>
              </a:xfrm>
              <a:prstGeom prst="ellipse">
                <a:avLst/>
              </a:prstGeom>
              <a:solidFill>
                <a:srgbClr val="404040"/>
              </a:solidFill>
              <a:ln>
                <a:solidFill>
                  <a:srgbClr val="F6A51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71DAFF"/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A04F85F-68D2-4A1F-A663-8CCDD2585BCF}"/>
                  </a:ext>
                </a:extLst>
              </p:cNvPr>
              <p:cNvSpPr txBox="1"/>
              <p:nvPr/>
            </p:nvSpPr>
            <p:spPr>
              <a:xfrm>
                <a:off x="3536837" y="2135554"/>
                <a:ext cx="633277" cy="20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600" b="1" dirty="0">
                    <a:solidFill>
                      <a:schemeClr val="bg1"/>
                    </a:solidFill>
                  </a:rPr>
                  <a:t>USER4</a:t>
                </a:r>
              </a:p>
            </p:txBody>
          </p:sp>
        </p:grp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A31200EA-B32E-40E1-BBE8-7DB10C676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3271" b="90187" l="3670" r="94037">
                          <a14:foregroundMark x1="29817" y1="20561" x2="28899" y2="44393"/>
                          <a14:foregroundMark x1="34404" y1="29907" x2="45413" y2="51869"/>
                          <a14:foregroundMark x1="30275" y1="50000" x2="57339" y2="56075"/>
                          <a14:foregroundMark x1="51835" y1="53738" x2="71560" y2="49533"/>
                          <a14:foregroundMark x1="77064" y1="28972" x2="76606" y2="53271"/>
                          <a14:foregroundMark x1="72936" y1="53738" x2="72936" y2="72430"/>
                          <a14:foregroundMark x1="81651" y1="53738" x2="91743" y2="54206"/>
                          <a14:foregroundMark x1="94037" y1="63084" x2="91743" y2="77570"/>
                          <a14:foregroundMark x1="88991" y1="75701" x2="79358" y2="81776"/>
                          <a14:foregroundMark x1="55963" y1="86916" x2="50917" y2="91121"/>
                          <a14:foregroundMark x1="10550" y1="63084" x2="11927" y2="56542"/>
                          <a14:foregroundMark x1="6422" y1="61682" x2="4587" y2="60280"/>
                          <a14:foregroundMark x1="13761" y1="52804" x2="19266" y2="47196"/>
                          <a14:foregroundMark x1="18807" y1="10280" x2="19725" y2="12150"/>
                          <a14:foregroundMark x1="29817" y1="17757" x2="46330" y2="16822"/>
                          <a14:foregroundMark x1="37615" y1="11682" x2="56881" y2="12150"/>
                          <a14:foregroundMark x1="49541" y1="6542" x2="64220" y2="13551"/>
                          <a14:foregroundMark x1="46789" y1="3738" x2="59633" y2="3271"/>
                          <a14:backgroundMark x1="56422" y1="935" x2="60550" y2="1869"/>
                          <a14:backgroundMark x1="54587" y1="1869" x2="60092" y2="2804"/>
                          <a14:backgroundMark x1="98165" y1="77570" x2="91743" y2="84112"/>
                          <a14:backgroundMark x1="96789" y1="77570" x2="90367" y2="859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96354" y="1755389"/>
              <a:ext cx="539374" cy="52947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B61E682-9A91-4F92-B575-308B76DDF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746" b="89831" l="417" r="92500">
                          <a14:foregroundMark x1="7083" y1="27966" x2="20833" y2="69068"/>
                          <a14:foregroundMark x1="2083" y1="27966" x2="4167" y2="28390"/>
                          <a14:foregroundMark x1="4167" y1="27119" x2="417" y2="27542"/>
                          <a14:foregroundMark x1="22917" y1="61864" x2="29583" y2="58898"/>
                          <a14:foregroundMark x1="22917" y1="67797" x2="21667" y2="88559"/>
                          <a14:foregroundMark x1="25833" y1="66102" x2="40417" y2="74153"/>
                          <a14:foregroundMark x1="40417" y1="74576" x2="39167" y2="90254"/>
                          <a14:foregroundMark x1="43333" y1="86017" x2="68750" y2="86441"/>
                          <a14:foregroundMark x1="58333" y1="68644" x2="51667" y2="82627"/>
                          <a14:foregroundMark x1="33750" y1="26271" x2="36667" y2="52542"/>
                          <a14:foregroundMark x1="32083" y1="40678" x2="34167" y2="54237"/>
                          <a14:foregroundMark x1="41250" y1="54661" x2="69167" y2="53390"/>
                          <a14:foregroundMark x1="77500" y1="29237" x2="77500" y2="80932"/>
                          <a14:foregroundMark x1="85417" y1="56356" x2="86667" y2="81780"/>
                          <a14:foregroundMark x1="87500" y1="60169" x2="92500" y2="60169"/>
                          <a14:foregroundMark x1="71250" y1="37712" x2="36667" y2="36017"/>
                          <a14:foregroundMark x1="73750" y1="22458" x2="43333" y2="2118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96189" y="1704770"/>
              <a:ext cx="593806" cy="58390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8B3219B-B175-4E98-9B9B-4297EBFDB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9362" b="89362" l="7759" r="94828">
                          <a14:foregroundMark x1="36638" y1="26383" x2="40517" y2="35319"/>
                          <a14:foregroundMark x1="31034" y1="30638" x2="32759" y2="34468"/>
                          <a14:foregroundMark x1="31034" y1="31915" x2="32328" y2="55319"/>
                          <a14:foregroundMark x1="35345" y1="54468" x2="61207" y2="56170"/>
                          <a14:foregroundMark x1="59914" y1="21277" x2="42241" y2="46383"/>
                          <a14:foregroundMark x1="34914" y1="21702" x2="86638" y2="76170"/>
                          <a14:foregroundMark x1="74138" y1="57021" x2="83190" y2="74468"/>
                          <a14:foregroundMark x1="69397" y1="65532" x2="77155" y2="79149"/>
                          <a14:foregroundMark x1="78017" y1="81277" x2="90948" y2="75745"/>
                          <a14:foregroundMark x1="90948" y1="71915" x2="90517" y2="62979"/>
                          <a14:foregroundMark x1="93534" y1="70213" x2="93534" y2="57447"/>
                          <a14:foregroundMark x1="76293" y1="51915" x2="77586" y2="26383"/>
                          <a14:foregroundMark x1="68966" y1="23404" x2="50000" y2="17021"/>
                          <a14:foregroundMark x1="12931" y1="51064" x2="7759" y2="51064"/>
                          <a14:foregroundMark x1="16810" y1="57872" x2="19397" y2="65957"/>
                          <a14:foregroundMark x1="26724" y1="61277" x2="21121" y2="64681"/>
                          <a14:foregroundMark x1="12931" y1="63830" x2="21983" y2="65106"/>
                          <a14:foregroundMark x1="52155" y1="88085" x2="59052" y2="89787"/>
                          <a14:foregroundMark x1="94828" y1="60851" x2="94828" y2="6085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19347" y="1721463"/>
              <a:ext cx="574013" cy="581435"/>
            </a:xfrm>
            <a:prstGeom prst="rect">
              <a:avLst/>
            </a:prstGeom>
            <a:ln>
              <a:noFill/>
            </a:ln>
          </p:spPr>
        </p:pic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0A54F0B-97B4-4132-9508-D738B6548F68}"/>
                </a:ext>
              </a:extLst>
            </p:cNvPr>
            <p:cNvSpPr/>
            <p:nvPr/>
          </p:nvSpPr>
          <p:spPr>
            <a:xfrm>
              <a:off x="2867715" y="2509118"/>
              <a:ext cx="977107" cy="2988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6A512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퇴치 수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6996F48-8DDE-47BD-A7C9-B49EDC253E7D}"/>
                </a:ext>
              </a:extLst>
            </p:cNvPr>
            <p:cNvSpPr/>
            <p:nvPr/>
          </p:nvSpPr>
          <p:spPr>
            <a:xfrm>
              <a:off x="4450505" y="2508848"/>
              <a:ext cx="977107" cy="2988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6A512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퇴치 수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54C5580-9245-4C9A-937A-B1008B8104B1}"/>
                </a:ext>
              </a:extLst>
            </p:cNvPr>
            <p:cNvSpPr/>
            <p:nvPr/>
          </p:nvSpPr>
          <p:spPr>
            <a:xfrm>
              <a:off x="5923752" y="2508578"/>
              <a:ext cx="977107" cy="2988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6A512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퇴치 수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E656B24-E777-4FE6-8415-2454BF2117F5}"/>
                </a:ext>
              </a:extLst>
            </p:cNvPr>
            <p:cNvSpPr/>
            <p:nvPr/>
          </p:nvSpPr>
          <p:spPr>
            <a:xfrm>
              <a:off x="7506542" y="2508308"/>
              <a:ext cx="977107" cy="2988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rgbClr val="F6A512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퇴치 수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940737C7-AF0F-4177-97FB-DE373907BF34}"/>
              </a:ext>
            </a:extLst>
          </p:cNvPr>
          <p:cNvSpPr txBox="1"/>
          <p:nvPr/>
        </p:nvSpPr>
        <p:spPr>
          <a:xfrm>
            <a:off x="900697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PROJECT </a:t>
            </a:r>
            <a:r>
              <a:rPr lang="ko-KR" altLang="en-US" sz="1600" b="1" dirty="0"/>
              <a:t>개요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73D718A-A2ED-4470-97D9-F2BE807499C6}"/>
              </a:ext>
            </a:extLst>
          </p:cNvPr>
          <p:cNvSpPr txBox="1"/>
          <p:nvPr/>
        </p:nvSpPr>
        <p:spPr>
          <a:xfrm>
            <a:off x="3575355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구현목적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66401F-012A-4E85-97E3-FCE3590B22C6}"/>
              </a:ext>
            </a:extLst>
          </p:cNvPr>
          <p:cNvSpPr txBox="1"/>
          <p:nvPr/>
        </p:nvSpPr>
        <p:spPr>
          <a:xfrm>
            <a:off x="6743025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주요기능 및 특징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E024D2-60CE-4701-B93C-C50D56AC6E98}"/>
              </a:ext>
            </a:extLst>
          </p:cNvPr>
          <p:cNvSpPr txBox="1"/>
          <p:nvPr/>
        </p:nvSpPr>
        <p:spPr>
          <a:xfrm>
            <a:off x="9463550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후기 </a:t>
            </a:r>
            <a:r>
              <a:rPr lang="en-US" altLang="ko-KR" sz="1600" b="1" dirty="0"/>
              <a:t>&amp; </a:t>
            </a:r>
            <a:r>
              <a:rPr lang="ko-KR" altLang="en-US" sz="1600" b="1" dirty="0"/>
              <a:t>피드백</a:t>
            </a:r>
          </a:p>
        </p:txBody>
      </p:sp>
    </p:spTree>
    <p:extLst>
      <p:ext uri="{BB962C8B-B14F-4D97-AF65-F5344CB8AC3E}">
        <p14:creationId xmlns:p14="http://schemas.microsoft.com/office/powerpoint/2010/main" val="396140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A4A9C859-967E-4D6F-8435-A7837FD2D5FA}"/>
              </a:ext>
            </a:extLst>
          </p:cNvPr>
          <p:cNvSpPr/>
          <p:nvPr/>
        </p:nvSpPr>
        <p:spPr>
          <a:xfrm>
            <a:off x="6688415" y="659999"/>
            <a:ext cx="1982842" cy="89106"/>
          </a:xfrm>
          <a:prstGeom prst="parallelogram">
            <a:avLst/>
          </a:prstGeom>
          <a:solidFill>
            <a:srgbClr val="FFA4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3831DF-7C32-440E-92E5-A4DB4D3E7622}"/>
              </a:ext>
            </a:extLst>
          </p:cNvPr>
          <p:cNvSpPr txBox="1"/>
          <p:nvPr/>
        </p:nvSpPr>
        <p:spPr>
          <a:xfrm>
            <a:off x="3854030" y="-27945"/>
            <a:ext cx="798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i="1" dirty="0">
                <a:solidFill>
                  <a:srgbClr val="FFA426"/>
                </a:solidFill>
                <a:latin typeface="Copperplate Gothic Bold" panose="020E0705020206020404" pitchFamily="34" charset="0"/>
              </a:rPr>
              <a:t>C</a:t>
            </a:r>
            <a:r>
              <a:rPr lang="en-US" altLang="ko-KR" sz="2800" i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ovid </a:t>
            </a:r>
            <a:r>
              <a:rPr lang="en-US" altLang="ko-KR" sz="2800" i="1" dirty="0">
                <a:solidFill>
                  <a:srgbClr val="FFA426"/>
                </a:solidFill>
                <a:latin typeface="Copperplate Gothic Bold" panose="020E0705020206020404" pitchFamily="34" charset="0"/>
              </a:rPr>
              <a:t>S</a:t>
            </a:r>
            <a:r>
              <a:rPr lang="en-US" altLang="ko-KR" sz="2800" i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weepers</a:t>
            </a:r>
            <a:endParaRPr lang="ko-KR" altLang="en-US" sz="2800" i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3609C4-0B7C-4EB2-B09A-655051F8DDB0}"/>
              </a:ext>
            </a:extLst>
          </p:cNvPr>
          <p:cNvSpPr txBox="1"/>
          <p:nvPr/>
        </p:nvSpPr>
        <p:spPr>
          <a:xfrm>
            <a:off x="370671" y="33610"/>
            <a:ext cx="246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1" dirty="0">
                <a:latin typeface="Copperplate Gothic Bold" panose="020E0705020206020404" pitchFamily="34" charset="0"/>
              </a:rPr>
              <a:t>최종 레이아웃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799810-E9C5-4FE7-B905-AD5A437D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94" y="1666875"/>
            <a:ext cx="7835881" cy="40649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860C9CDA-A945-4D33-9BAD-613F8781B16C}"/>
              </a:ext>
            </a:extLst>
          </p:cNvPr>
          <p:cNvSpPr txBox="1"/>
          <p:nvPr/>
        </p:nvSpPr>
        <p:spPr>
          <a:xfrm>
            <a:off x="9934574" y="3085440"/>
            <a:ext cx="2057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채팅내역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en-US" altLang="ko-KR" b="1" dirty="0" err="1"/>
              <a:t>TextArea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82A2E7-EBFE-4FDA-A88F-9E739AE14AFF}"/>
              </a:ext>
            </a:extLst>
          </p:cNvPr>
          <p:cNvSpPr txBox="1"/>
          <p:nvPr/>
        </p:nvSpPr>
        <p:spPr>
          <a:xfrm>
            <a:off x="8418495" y="5953393"/>
            <a:ext cx="20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채팅입력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9E41F1-233D-41B1-9EA3-21F1EE878F02}"/>
              </a:ext>
            </a:extLst>
          </p:cNvPr>
          <p:cNvSpPr txBox="1"/>
          <p:nvPr/>
        </p:nvSpPr>
        <p:spPr>
          <a:xfrm>
            <a:off x="5391150" y="5006459"/>
            <a:ext cx="20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게임 화면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6F6B66-7FCE-4AFF-91A4-38A8BA1A4361}"/>
              </a:ext>
            </a:extLst>
          </p:cNvPr>
          <p:cNvSpPr txBox="1"/>
          <p:nvPr/>
        </p:nvSpPr>
        <p:spPr>
          <a:xfrm>
            <a:off x="5111530" y="1259443"/>
            <a:ext cx="20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게임 이름</a:t>
            </a:r>
            <a:r>
              <a:rPr lang="en-US" altLang="ko-KR" b="1" dirty="0"/>
              <a:t>(</a:t>
            </a:r>
            <a:r>
              <a:rPr lang="ko-KR" altLang="en-US" b="1" dirty="0"/>
              <a:t>로고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74DE9F6-09E2-48F3-BCA5-A03EE0E54CC6}"/>
              </a:ext>
            </a:extLst>
          </p:cNvPr>
          <p:cNvSpPr txBox="1"/>
          <p:nvPr/>
        </p:nvSpPr>
        <p:spPr>
          <a:xfrm>
            <a:off x="901823" y="3187030"/>
            <a:ext cx="173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플레이어 </a:t>
            </a:r>
            <a:endParaRPr lang="en-US" altLang="ko-KR" b="1" dirty="0"/>
          </a:p>
          <a:p>
            <a:r>
              <a:rPr lang="ko-KR" altLang="en-US" b="1" dirty="0"/>
              <a:t>리스트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4A12FB-20F5-4A93-A773-82F90E190DBA}"/>
              </a:ext>
            </a:extLst>
          </p:cNvPr>
          <p:cNvSpPr txBox="1"/>
          <p:nvPr/>
        </p:nvSpPr>
        <p:spPr>
          <a:xfrm>
            <a:off x="900697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PROJECT </a:t>
            </a:r>
            <a:r>
              <a:rPr lang="ko-KR" altLang="en-US" sz="1600" b="1" dirty="0"/>
              <a:t>개요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969638-4279-4E7E-9FE9-EBCC2600CA60}"/>
              </a:ext>
            </a:extLst>
          </p:cNvPr>
          <p:cNvSpPr txBox="1"/>
          <p:nvPr/>
        </p:nvSpPr>
        <p:spPr>
          <a:xfrm>
            <a:off x="3575355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구현목적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4D4054-34C1-4EFC-B1CE-57AFD94D25C4}"/>
              </a:ext>
            </a:extLst>
          </p:cNvPr>
          <p:cNvSpPr txBox="1"/>
          <p:nvPr/>
        </p:nvSpPr>
        <p:spPr>
          <a:xfrm>
            <a:off x="6743025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주요기능 및 특징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A4EAEE-41BC-4EBB-BC02-B2BFE9AD4B71}"/>
              </a:ext>
            </a:extLst>
          </p:cNvPr>
          <p:cNvSpPr txBox="1"/>
          <p:nvPr/>
        </p:nvSpPr>
        <p:spPr>
          <a:xfrm>
            <a:off x="9463550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후기 </a:t>
            </a:r>
            <a:r>
              <a:rPr lang="en-US" altLang="ko-KR" sz="1600" b="1" dirty="0"/>
              <a:t>&amp; </a:t>
            </a:r>
            <a:r>
              <a:rPr lang="ko-KR" altLang="en-US" sz="1600" b="1" dirty="0"/>
              <a:t>피드백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4D2CF1-E938-4CD4-BBFE-ACEFF5B6D41B}"/>
              </a:ext>
            </a:extLst>
          </p:cNvPr>
          <p:cNvGrpSpPr/>
          <p:nvPr/>
        </p:nvGrpSpPr>
        <p:grpSpPr>
          <a:xfrm>
            <a:off x="1146721" y="1220910"/>
            <a:ext cx="3163190" cy="951800"/>
            <a:chOff x="1146721" y="1220910"/>
            <a:chExt cx="3163190" cy="95180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4F58C79-7185-46B7-A178-F127F98DCB19}"/>
                </a:ext>
              </a:extLst>
            </p:cNvPr>
            <p:cNvSpPr txBox="1"/>
            <p:nvPr/>
          </p:nvSpPr>
          <p:spPr>
            <a:xfrm>
              <a:off x="1146721" y="1220910"/>
              <a:ext cx="3163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남은 바이러스</a:t>
              </a:r>
              <a:r>
                <a:rPr lang="en-US" altLang="ko-KR" b="1" dirty="0"/>
                <a:t>/</a:t>
              </a:r>
              <a:r>
                <a:rPr lang="ko-KR" altLang="en-US" b="1" dirty="0"/>
                <a:t>클릭 수 표시</a:t>
              </a: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8E94E90F-5470-41C8-95CD-D0FFE9400516}"/>
                </a:ext>
              </a:extLst>
            </p:cNvPr>
            <p:cNvSpPr/>
            <p:nvPr/>
          </p:nvSpPr>
          <p:spPr>
            <a:xfrm>
              <a:off x="1893713" y="1564046"/>
              <a:ext cx="2320836" cy="608664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연결선: 꺾임 3">
              <a:extLst>
                <a:ext uri="{FF2B5EF4-FFF2-40B4-BE49-F238E27FC236}">
                  <a16:creationId xmlns:a16="http://schemas.microsoft.com/office/drawing/2014/main" id="{B432E797-CF0D-4EDB-9789-C5F201D00FAA}"/>
                </a:ext>
              </a:extLst>
            </p:cNvPr>
            <p:cNvCxnSpPr>
              <a:stCxn id="2" idx="1"/>
              <a:endCxn id="63" idx="1"/>
            </p:cNvCxnSpPr>
            <p:nvPr/>
          </p:nvCxnSpPr>
          <p:spPr>
            <a:xfrm rot="10800000">
              <a:off x="1146721" y="1405576"/>
              <a:ext cx="746992" cy="462802"/>
            </a:xfrm>
            <a:prstGeom prst="bentConnector3">
              <a:avLst>
                <a:gd name="adj1" fmla="val 130603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408C542-1396-4F35-8DB5-B4B77E9B8521}"/>
              </a:ext>
            </a:extLst>
          </p:cNvPr>
          <p:cNvGrpSpPr/>
          <p:nvPr/>
        </p:nvGrpSpPr>
        <p:grpSpPr>
          <a:xfrm>
            <a:off x="8164589" y="1555584"/>
            <a:ext cx="3827385" cy="681422"/>
            <a:chOff x="8164589" y="1555584"/>
            <a:chExt cx="3827385" cy="6814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E11F1F-18E9-4D6B-BD3C-E174E203CC81}"/>
                </a:ext>
              </a:extLst>
            </p:cNvPr>
            <p:cNvSpPr txBox="1"/>
            <p:nvPr/>
          </p:nvSpPr>
          <p:spPr>
            <a:xfrm>
              <a:off x="9934575" y="1590675"/>
              <a:ext cx="20573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Ready/Close</a:t>
              </a:r>
              <a:r>
                <a:rPr lang="ko-KR" altLang="en-US" b="1" dirty="0"/>
                <a:t>버튼</a:t>
              </a:r>
              <a:endParaRPr lang="en-US" altLang="ko-KR" b="1" dirty="0"/>
            </a:p>
            <a:p>
              <a:r>
                <a:rPr lang="en-US" altLang="ko-KR" b="1" dirty="0"/>
                <a:t>(Button)</a:t>
              </a:r>
              <a:endParaRPr lang="ko-KR" altLang="en-US" b="1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02689DA-3694-450D-9343-9D1370CD7A31}"/>
                </a:ext>
              </a:extLst>
            </p:cNvPr>
            <p:cNvSpPr/>
            <p:nvPr/>
          </p:nvSpPr>
          <p:spPr>
            <a:xfrm>
              <a:off x="8164589" y="1555584"/>
              <a:ext cx="1798325" cy="608664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2027D916-779E-40C5-A5D4-7E41C6B8D1C4}"/>
                </a:ext>
              </a:extLst>
            </p:cNvPr>
            <p:cNvCxnSpPr>
              <a:cxnSpLocks/>
              <a:stCxn id="23" idx="0"/>
              <a:endCxn id="9" idx="0"/>
            </p:cNvCxnSpPr>
            <p:nvPr/>
          </p:nvCxnSpPr>
          <p:spPr>
            <a:xfrm rot="16200000" flipH="1">
              <a:off x="9995967" y="623368"/>
              <a:ext cx="35091" cy="1899523"/>
            </a:xfrm>
            <a:prstGeom prst="bentConnector3">
              <a:avLst>
                <a:gd name="adj1" fmla="val -651449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4CC6DED-05DC-4C69-8A39-D66746DBA709}"/>
              </a:ext>
            </a:extLst>
          </p:cNvPr>
          <p:cNvGrpSpPr/>
          <p:nvPr/>
        </p:nvGrpSpPr>
        <p:grpSpPr>
          <a:xfrm>
            <a:off x="1807405" y="5267672"/>
            <a:ext cx="2502505" cy="980152"/>
            <a:chOff x="1807405" y="5267672"/>
            <a:chExt cx="2502505" cy="98015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9004D37-5A32-49FC-8696-EAFA1C131F42}"/>
                </a:ext>
              </a:extLst>
            </p:cNvPr>
            <p:cNvSpPr txBox="1"/>
            <p:nvPr/>
          </p:nvSpPr>
          <p:spPr>
            <a:xfrm>
              <a:off x="1969213" y="5878492"/>
              <a:ext cx="2340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타이머</a:t>
              </a:r>
              <a:r>
                <a:rPr lang="en-US" altLang="ko-KR" b="1" dirty="0"/>
                <a:t>/BGM </a:t>
              </a:r>
              <a:r>
                <a:rPr lang="ko-KR" altLang="en-US" b="1" dirty="0"/>
                <a:t>화면</a:t>
              </a: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FFA33EC4-A32E-4452-AC9D-327A467B0568}"/>
                </a:ext>
              </a:extLst>
            </p:cNvPr>
            <p:cNvSpPr/>
            <p:nvPr/>
          </p:nvSpPr>
          <p:spPr>
            <a:xfrm>
              <a:off x="1807406" y="5267672"/>
              <a:ext cx="2320836" cy="608664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30C9AEB-60E8-4CB5-B8CA-7F583E2EF30F}"/>
                </a:ext>
              </a:extLst>
            </p:cNvPr>
            <p:cNvCxnSpPr>
              <a:cxnSpLocks/>
              <a:stCxn id="28" idx="1"/>
              <a:endCxn id="65" idx="1"/>
            </p:cNvCxnSpPr>
            <p:nvPr/>
          </p:nvCxnSpPr>
          <p:spPr>
            <a:xfrm rot="10800000" flipH="1" flipV="1">
              <a:off x="1807405" y="5572004"/>
              <a:ext cx="161807" cy="491154"/>
            </a:xfrm>
            <a:prstGeom prst="bentConnector3">
              <a:avLst>
                <a:gd name="adj1" fmla="val -141279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07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9" grpId="0"/>
      <p:bldP spid="60" grpId="0"/>
      <p:bldP spid="61" grpId="0"/>
      <p:bldP spid="62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E08CE0-48F4-4F15-A9B4-AA0D4D525803}"/>
              </a:ext>
            </a:extLst>
          </p:cNvPr>
          <p:cNvSpPr/>
          <p:nvPr/>
        </p:nvSpPr>
        <p:spPr>
          <a:xfrm>
            <a:off x="10831541" y="5674781"/>
            <a:ext cx="311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32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6FF44-FED9-4A41-BB83-899FD7F87911}"/>
              </a:ext>
            </a:extLst>
          </p:cNvPr>
          <p:cNvSpPr txBox="1"/>
          <p:nvPr/>
        </p:nvSpPr>
        <p:spPr>
          <a:xfrm>
            <a:off x="3854030" y="-27945"/>
            <a:ext cx="798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i="1" dirty="0">
                <a:solidFill>
                  <a:srgbClr val="FFA426"/>
                </a:solidFill>
                <a:latin typeface="Copperplate Gothic Bold" panose="020E0705020206020404" pitchFamily="34" charset="0"/>
              </a:rPr>
              <a:t>C</a:t>
            </a:r>
            <a:r>
              <a:rPr lang="en-US" altLang="ko-KR" sz="2800" i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ovid </a:t>
            </a:r>
            <a:r>
              <a:rPr lang="en-US" altLang="ko-KR" sz="2800" i="1" dirty="0">
                <a:solidFill>
                  <a:srgbClr val="FFA426"/>
                </a:solidFill>
                <a:latin typeface="Copperplate Gothic Bold" panose="020E0705020206020404" pitchFamily="34" charset="0"/>
              </a:rPr>
              <a:t>S</a:t>
            </a:r>
            <a:r>
              <a:rPr lang="en-US" altLang="ko-KR" sz="2800" i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weepers</a:t>
            </a:r>
            <a:endParaRPr lang="ko-KR" altLang="en-US" sz="2800" i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74DC1-FBD0-459D-8787-F3C37B74F4B5}"/>
              </a:ext>
            </a:extLst>
          </p:cNvPr>
          <p:cNvSpPr txBox="1"/>
          <p:nvPr/>
        </p:nvSpPr>
        <p:spPr>
          <a:xfrm>
            <a:off x="212076" y="33610"/>
            <a:ext cx="290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i="1" dirty="0">
                <a:latin typeface="Copperplate Gothic Bold" panose="020E0705020206020404" pitchFamily="34" charset="0"/>
              </a:rPr>
              <a:t>주요기능</a:t>
            </a: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308B46F5-3799-4E26-A360-D4B736F98458}"/>
              </a:ext>
            </a:extLst>
          </p:cNvPr>
          <p:cNvSpPr/>
          <p:nvPr/>
        </p:nvSpPr>
        <p:spPr>
          <a:xfrm>
            <a:off x="6688415" y="659999"/>
            <a:ext cx="1982842" cy="89106"/>
          </a:xfrm>
          <a:prstGeom prst="parallelogram">
            <a:avLst/>
          </a:prstGeom>
          <a:solidFill>
            <a:srgbClr val="FFA4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196F39-930C-493F-9CF8-68ECF7CA0AFC}"/>
              </a:ext>
            </a:extLst>
          </p:cNvPr>
          <p:cNvSpPr txBox="1"/>
          <p:nvPr/>
        </p:nvSpPr>
        <p:spPr>
          <a:xfrm>
            <a:off x="900697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PROJECT </a:t>
            </a:r>
            <a:r>
              <a:rPr lang="ko-KR" altLang="en-US" sz="1600" b="1" dirty="0"/>
              <a:t>개요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95255E-0187-4DA7-B2AA-20A6EEA10A17}"/>
              </a:ext>
            </a:extLst>
          </p:cNvPr>
          <p:cNvSpPr txBox="1"/>
          <p:nvPr/>
        </p:nvSpPr>
        <p:spPr>
          <a:xfrm>
            <a:off x="3575355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구현목적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F2ADD8-A235-42C5-848A-EF0608BA241B}"/>
              </a:ext>
            </a:extLst>
          </p:cNvPr>
          <p:cNvSpPr txBox="1"/>
          <p:nvPr/>
        </p:nvSpPr>
        <p:spPr>
          <a:xfrm>
            <a:off x="6743025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주요기능 및 특징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8D43FC-9A12-4AFB-98EA-A68C4CF2C096}"/>
              </a:ext>
            </a:extLst>
          </p:cNvPr>
          <p:cNvSpPr txBox="1"/>
          <p:nvPr/>
        </p:nvSpPr>
        <p:spPr>
          <a:xfrm>
            <a:off x="9463550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후기 </a:t>
            </a:r>
            <a:r>
              <a:rPr lang="en-US" altLang="ko-KR" sz="1600" b="1" dirty="0"/>
              <a:t>&amp; </a:t>
            </a:r>
            <a:r>
              <a:rPr lang="ko-KR" altLang="en-US" sz="1600" b="1" dirty="0"/>
              <a:t>피드백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638FADB-70DF-4746-85C8-0A484D7F5097}"/>
              </a:ext>
            </a:extLst>
          </p:cNvPr>
          <p:cNvCxnSpPr/>
          <p:nvPr/>
        </p:nvCxnSpPr>
        <p:spPr>
          <a:xfrm>
            <a:off x="5924550" y="1143000"/>
            <a:ext cx="0" cy="4948955"/>
          </a:xfrm>
          <a:prstGeom prst="line">
            <a:avLst/>
          </a:prstGeom>
          <a:ln w="12700">
            <a:solidFill>
              <a:srgbClr val="FFA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BB425BD-24C5-4584-AF7C-859E61AD582E}"/>
              </a:ext>
            </a:extLst>
          </p:cNvPr>
          <p:cNvCxnSpPr/>
          <p:nvPr/>
        </p:nvCxnSpPr>
        <p:spPr>
          <a:xfrm>
            <a:off x="2914650" y="1143000"/>
            <a:ext cx="0" cy="4948955"/>
          </a:xfrm>
          <a:prstGeom prst="line">
            <a:avLst/>
          </a:prstGeom>
          <a:ln w="12700">
            <a:solidFill>
              <a:srgbClr val="FFA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1A43915-8BAF-4658-AD73-91953449465F}"/>
              </a:ext>
            </a:extLst>
          </p:cNvPr>
          <p:cNvCxnSpPr/>
          <p:nvPr/>
        </p:nvCxnSpPr>
        <p:spPr>
          <a:xfrm>
            <a:off x="9077325" y="1143000"/>
            <a:ext cx="0" cy="4948955"/>
          </a:xfrm>
          <a:prstGeom prst="line">
            <a:avLst/>
          </a:prstGeom>
          <a:ln w="12700">
            <a:solidFill>
              <a:srgbClr val="FFA4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8" name="Picture 12" descr="chat, chatting, communication, conversation, email, mail, message ">
            <a:extLst>
              <a:ext uri="{FF2B5EF4-FFF2-40B4-BE49-F238E27FC236}">
                <a16:creationId xmlns:a16="http://schemas.microsoft.com/office/drawing/2014/main" id="{089D7666-8245-4E3C-A984-98D15FCD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30" y="2612669"/>
            <a:ext cx="1219200" cy="1219200"/>
          </a:xfrm>
          <a:prstGeom prst="rect">
            <a:avLst/>
          </a:prstGeom>
          <a:noFill/>
        </p:spPr>
      </p:pic>
      <p:pic>
        <p:nvPicPr>
          <p:cNvPr id="4110" name="Picture 14" descr="covid19, coronavirus, virus, corona, bacteria, disease ">
            <a:extLst>
              <a:ext uri="{FF2B5EF4-FFF2-40B4-BE49-F238E27FC236}">
                <a16:creationId xmlns:a16="http://schemas.microsoft.com/office/drawing/2014/main" id="{AD384E87-C8BF-45D2-8572-F0835861B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163" y="2584476"/>
            <a:ext cx="1219200" cy="121920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1EC307-CA93-47A9-9747-C52325532587}"/>
              </a:ext>
            </a:extLst>
          </p:cNvPr>
          <p:cNvSpPr txBox="1"/>
          <p:nvPr/>
        </p:nvSpPr>
        <p:spPr>
          <a:xfrm>
            <a:off x="696894" y="2000877"/>
            <a:ext cx="140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멀티채팅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29F9A2-9B79-4B7B-B927-A518D294717E}"/>
              </a:ext>
            </a:extLst>
          </p:cNvPr>
          <p:cNvSpPr txBox="1"/>
          <p:nvPr/>
        </p:nvSpPr>
        <p:spPr>
          <a:xfrm>
            <a:off x="3112831" y="1983102"/>
            <a:ext cx="266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바이러스랜덤</a:t>
            </a:r>
            <a:r>
              <a:rPr lang="ko-KR" altLang="en-US" b="1" dirty="0"/>
              <a:t> 배치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33B2A4-EB67-4571-A403-9E277543057D}"/>
              </a:ext>
            </a:extLst>
          </p:cNvPr>
          <p:cNvSpPr txBox="1"/>
          <p:nvPr/>
        </p:nvSpPr>
        <p:spPr>
          <a:xfrm>
            <a:off x="6742472" y="1983102"/>
            <a:ext cx="140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GUI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1648F2-8C37-4499-863A-1EBB3A02C1E9}"/>
              </a:ext>
            </a:extLst>
          </p:cNvPr>
          <p:cNvSpPr txBox="1"/>
          <p:nvPr/>
        </p:nvSpPr>
        <p:spPr>
          <a:xfrm>
            <a:off x="9285013" y="2000877"/>
            <a:ext cx="2715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승리조건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EB384-A632-4902-9C9C-95F53E0781D2}"/>
              </a:ext>
            </a:extLst>
          </p:cNvPr>
          <p:cNvSpPr txBox="1"/>
          <p:nvPr/>
        </p:nvSpPr>
        <p:spPr>
          <a:xfrm>
            <a:off x="137201" y="4031849"/>
            <a:ext cx="2715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Thread </a:t>
            </a:r>
            <a:r>
              <a:rPr lang="ko-KR" altLang="en-US" b="1" dirty="0"/>
              <a:t>및 </a:t>
            </a:r>
            <a:r>
              <a:rPr lang="en-US" altLang="ko-KR" b="1" dirty="0"/>
              <a:t>socket </a:t>
            </a:r>
            <a:r>
              <a:rPr lang="ko-KR" altLang="en-US" b="1" dirty="0"/>
              <a:t>을 </a:t>
            </a:r>
            <a:endParaRPr lang="en-US" altLang="ko-KR" b="1" dirty="0"/>
          </a:p>
          <a:p>
            <a:pPr algn="ctr"/>
            <a:r>
              <a:rPr lang="ko-KR" altLang="en-US" b="1" dirty="0"/>
              <a:t>활용하여 실시간으로 </a:t>
            </a:r>
            <a:endParaRPr lang="en-US" altLang="ko-KR" b="1" dirty="0"/>
          </a:p>
          <a:p>
            <a:pPr algn="ctr"/>
            <a:r>
              <a:rPr lang="ko-KR" altLang="en-US" b="1" dirty="0"/>
              <a:t>멀티채팅을 할 수 있도록 구현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092EC0-2880-4250-AE39-FAC8E1E098FB}"/>
              </a:ext>
            </a:extLst>
          </p:cNvPr>
          <p:cNvSpPr txBox="1"/>
          <p:nvPr/>
        </p:nvSpPr>
        <p:spPr>
          <a:xfrm>
            <a:off x="6005833" y="4041036"/>
            <a:ext cx="307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awt</a:t>
            </a:r>
            <a:r>
              <a:rPr lang="en-US" altLang="ko-KR" b="1" dirty="0"/>
              <a:t>, event, </a:t>
            </a:r>
            <a:r>
              <a:rPr lang="en-US" altLang="ko-KR" b="1" dirty="0" err="1"/>
              <a:t>JFrame</a:t>
            </a:r>
            <a:r>
              <a:rPr lang="en-US" altLang="ko-KR" b="1" dirty="0"/>
              <a:t> , ActionListener</a:t>
            </a:r>
            <a:r>
              <a:rPr lang="ko-KR" altLang="en-US" b="1" dirty="0"/>
              <a:t>를 활용하여 </a:t>
            </a:r>
            <a:r>
              <a:rPr lang="en-US" altLang="ko-KR" b="1" dirty="0"/>
              <a:t>GUI </a:t>
            </a:r>
            <a:r>
              <a:rPr lang="ko-KR" altLang="en-US" b="1" dirty="0"/>
              <a:t>를 구성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6C32B9-6E57-40A9-9450-31C6465BBF38}"/>
              </a:ext>
            </a:extLst>
          </p:cNvPr>
          <p:cNvSpPr txBox="1"/>
          <p:nvPr/>
        </p:nvSpPr>
        <p:spPr>
          <a:xfrm>
            <a:off x="9285013" y="4071013"/>
            <a:ext cx="2715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찾은 바이러스 수</a:t>
            </a:r>
            <a:r>
              <a:rPr lang="en-US" altLang="ko-KR" sz="1600" b="1" dirty="0"/>
              <a:t>(x3</a:t>
            </a:r>
            <a:r>
              <a:rPr lang="ko-KR" altLang="en-US" sz="1600" b="1" dirty="0"/>
              <a:t>점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+ </a:t>
            </a:r>
          </a:p>
          <a:p>
            <a:pPr algn="ctr"/>
            <a:r>
              <a:rPr lang="ko-KR" altLang="en-US" sz="1600" b="1" dirty="0"/>
              <a:t>남은 클릭횟수를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스코어로 설정하여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가장 높은 점수를 가진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플레이어가 승리</a:t>
            </a:r>
            <a:endParaRPr lang="en-US" altLang="ko-KR" sz="16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912C8E-8AF9-4469-B39B-3793497ECBAE}"/>
              </a:ext>
            </a:extLst>
          </p:cNvPr>
          <p:cNvSpPr txBox="1"/>
          <p:nvPr/>
        </p:nvSpPr>
        <p:spPr>
          <a:xfrm>
            <a:off x="2922312" y="4017179"/>
            <a:ext cx="3009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Random </a:t>
            </a:r>
            <a:r>
              <a:rPr lang="ko-KR" altLang="en-US" sz="1600" b="1" dirty="0"/>
              <a:t>변수를 활용하여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바이러스필드에 바이러스를 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정해진 수</a:t>
            </a:r>
            <a:r>
              <a:rPr lang="en-US" altLang="ko-KR" sz="1600" b="1" dirty="0"/>
              <a:t>(50)</a:t>
            </a:r>
            <a:r>
              <a:rPr lang="ko-KR" altLang="en-US" sz="1600" b="1" dirty="0"/>
              <a:t>만큼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랜덤하게 생성</a:t>
            </a:r>
            <a:endParaRPr lang="en-US" altLang="ko-KR" sz="1600" b="1" dirty="0"/>
          </a:p>
        </p:txBody>
      </p:sp>
      <p:pic>
        <p:nvPicPr>
          <p:cNvPr id="4116" name="Picture 20" descr="design, online ">
            <a:extLst>
              <a:ext uri="{FF2B5EF4-FFF2-40B4-BE49-F238E27FC236}">
                <a16:creationId xmlns:a16="http://schemas.microsoft.com/office/drawing/2014/main" id="{FE558262-8584-4FB6-929D-90C1270FD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43" y="253203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award, prize, trophy, win, winner ">
            <a:extLst>
              <a:ext uri="{FF2B5EF4-FFF2-40B4-BE49-F238E27FC236}">
                <a16:creationId xmlns:a16="http://schemas.microsoft.com/office/drawing/2014/main" id="{09F268D1-1E63-476A-94E0-0CDEA05A9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18" y="257463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712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E08CE0-48F4-4F15-A9B4-AA0D4D525803}"/>
              </a:ext>
            </a:extLst>
          </p:cNvPr>
          <p:cNvSpPr/>
          <p:nvPr/>
        </p:nvSpPr>
        <p:spPr>
          <a:xfrm>
            <a:off x="10844226" y="5891930"/>
            <a:ext cx="311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endParaRPr lang="en-US" altLang="ko-KR" sz="32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957AB-1046-432F-B434-170F055F1CD4}"/>
              </a:ext>
            </a:extLst>
          </p:cNvPr>
          <p:cNvSpPr txBox="1"/>
          <p:nvPr/>
        </p:nvSpPr>
        <p:spPr>
          <a:xfrm>
            <a:off x="900697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PROJECT </a:t>
            </a:r>
            <a:r>
              <a:rPr lang="ko-KR" altLang="en-US" sz="1600" b="1" dirty="0"/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EBBB9-1889-4A9A-AB32-D03CAE301FE2}"/>
              </a:ext>
            </a:extLst>
          </p:cNvPr>
          <p:cNvSpPr txBox="1"/>
          <p:nvPr/>
        </p:nvSpPr>
        <p:spPr>
          <a:xfrm>
            <a:off x="3575355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구현목적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B79A70-82A5-4C4E-830E-E8765619AB36}"/>
              </a:ext>
            </a:extLst>
          </p:cNvPr>
          <p:cNvSpPr txBox="1"/>
          <p:nvPr/>
        </p:nvSpPr>
        <p:spPr>
          <a:xfrm>
            <a:off x="6743025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주요기능 및 특징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6FF44-FED9-4A41-BB83-899FD7F87911}"/>
              </a:ext>
            </a:extLst>
          </p:cNvPr>
          <p:cNvSpPr txBox="1"/>
          <p:nvPr/>
        </p:nvSpPr>
        <p:spPr>
          <a:xfrm>
            <a:off x="3854030" y="-27945"/>
            <a:ext cx="798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i="1" dirty="0">
                <a:solidFill>
                  <a:srgbClr val="FFA426"/>
                </a:solidFill>
                <a:latin typeface="Copperplate Gothic Bold" panose="020E0705020206020404" pitchFamily="34" charset="0"/>
              </a:rPr>
              <a:t>C</a:t>
            </a:r>
            <a:r>
              <a:rPr lang="en-US" altLang="ko-KR" sz="2800" i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ovid </a:t>
            </a:r>
            <a:r>
              <a:rPr lang="en-US" altLang="ko-KR" sz="2800" i="1" dirty="0">
                <a:solidFill>
                  <a:srgbClr val="FFA426"/>
                </a:solidFill>
                <a:latin typeface="Copperplate Gothic Bold" panose="020E0705020206020404" pitchFamily="34" charset="0"/>
              </a:rPr>
              <a:t>S</a:t>
            </a:r>
            <a:r>
              <a:rPr lang="en-US" altLang="ko-KR" sz="2800" i="1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weepers</a:t>
            </a:r>
            <a:endParaRPr lang="ko-KR" altLang="en-US" sz="2800" i="1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74DC1-FBD0-459D-8787-F3C37B74F4B5}"/>
              </a:ext>
            </a:extLst>
          </p:cNvPr>
          <p:cNvSpPr txBox="1"/>
          <p:nvPr/>
        </p:nvSpPr>
        <p:spPr>
          <a:xfrm>
            <a:off x="212076" y="33610"/>
            <a:ext cx="2900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i="1" dirty="0">
                <a:latin typeface="Copperplate Gothic Bold" panose="020E0705020206020404" pitchFamily="34" charset="0"/>
              </a:rPr>
              <a:t>Feedback</a:t>
            </a:r>
            <a:endParaRPr lang="ko-KR" altLang="en-US" sz="2400" i="1" dirty="0">
              <a:latin typeface="Copperplate Gothic Bold" panose="020E0705020206020404" pitchFamily="34" charset="0"/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308B46F5-3799-4E26-A360-D4B736F98458}"/>
              </a:ext>
            </a:extLst>
          </p:cNvPr>
          <p:cNvSpPr/>
          <p:nvPr/>
        </p:nvSpPr>
        <p:spPr>
          <a:xfrm>
            <a:off x="9645192" y="659999"/>
            <a:ext cx="1510338" cy="89106"/>
          </a:xfrm>
          <a:prstGeom prst="parallelogram">
            <a:avLst/>
          </a:prstGeom>
          <a:solidFill>
            <a:srgbClr val="FFA42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0" name="Picture 6" descr="thumbs, up ">
            <a:extLst>
              <a:ext uri="{FF2B5EF4-FFF2-40B4-BE49-F238E27FC236}">
                <a16:creationId xmlns:a16="http://schemas.microsoft.com/office/drawing/2014/main" id="{DB0DD0AD-C6D7-491F-969B-B788D64E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195" y="2710401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humbs, down ">
            <a:extLst>
              <a:ext uri="{FF2B5EF4-FFF2-40B4-BE49-F238E27FC236}">
                <a16:creationId xmlns:a16="http://schemas.microsoft.com/office/drawing/2014/main" id="{C0C76B64-1216-48A1-9EE8-324240304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111" y="2996151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3FE6ADB-06C4-4E82-984B-0631298E817A}"/>
              </a:ext>
            </a:extLst>
          </p:cNvPr>
          <p:cNvCxnSpPr/>
          <p:nvPr/>
        </p:nvCxnSpPr>
        <p:spPr>
          <a:xfrm>
            <a:off x="6096000" y="1200150"/>
            <a:ext cx="0" cy="5076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B229EB-8B61-4B75-A8F1-929A218C07FD}"/>
              </a:ext>
            </a:extLst>
          </p:cNvPr>
          <p:cNvSpPr txBox="1"/>
          <p:nvPr/>
        </p:nvSpPr>
        <p:spPr>
          <a:xfrm>
            <a:off x="1090007" y="1710919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일반적인 </a:t>
            </a:r>
            <a:r>
              <a:rPr lang="ko-KR" altLang="en-US" b="1" dirty="0" err="1"/>
              <a:t>지뢰찾기의</a:t>
            </a:r>
            <a:r>
              <a:rPr lang="ko-KR" altLang="en-US" b="1" dirty="0"/>
              <a:t> 승리조건에서 벗어나 멀티플레이 구현을 위한 신선한 승리조건을 만들어 낼 수 있었음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BB8994-D03F-42DB-BC19-5BF54841F85C}"/>
              </a:ext>
            </a:extLst>
          </p:cNvPr>
          <p:cNvSpPr txBox="1"/>
          <p:nvPr/>
        </p:nvSpPr>
        <p:spPr>
          <a:xfrm>
            <a:off x="1083189" y="3244334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한 달 간 배운 </a:t>
            </a:r>
            <a:r>
              <a:rPr lang="en-US" altLang="ko-KR" b="1" dirty="0"/>
              <a:t>Java</a:t>
            </a:r>
            <a:r>
              <a:rPr lang="ko-KR" altLang="en-US" b="1" dirty="0"/>
              <a:t>를 통해 멀티채팅 및 게임을 구현해냈다는 성취감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23A727-9204-4DB5-9398-EA61A91242FC}"/>
              </a:ext>
            </a:extLst>
          </p:cNvPr>
          <p:cNvSpPr txBox="1"/>
          <p:nvPr/>
        </p:nvSpPr>
        <p:spPr>
          <a:xfrm>
            <a:off x="1083189" y="4924032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프로젝트를 통해 </a:t>
            </a:r>
            <a:r>
              <a:rPr lang="ko-KR" altLang="en-US" b="1" dirty="0" err="1"/>
              <a:t>팀원들과의</a:t>
            </a:r>
            <a:r>
              <a:rPr lang="ko-KR" altLang="en-US" b="1" dirty="0"/>
              <a:t> 역할분배</a:t>
            </a:r>
            <a:r>
              <a:rPr lang="en-US" altLang="ko-KR" b="1" dirty="0"/>
              <a:t>,</a:t>
            </a:r>
            <a:r>
              <a:rPr lang="ko-KR" altLang="en-US" b="1" dirty="0"/>
              <a:t> 커뮤니케이션 및 어떻게 프로젝트가 진행되어야 하는지 알 수 있었음</a:t>
            </a:r>
          </a:p>
        </p:txBody>
      </p:sp>
      <p:pic>
        <p:nvPicPr>
          <p:cNvPr id="6154" name="Picture 10" descr="check, square ">
            <a:extLst>
              <a:ext uri="{FF2B5EF4-FFF2-40B4-BE49-F238E27FC236}">
                <a16:creationId xmlns:a16="http://schemas.microsoft.com/office/drawing/2014/main" id="{CC106AD2-4BDF-442B-8826-6D654217B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8" y="169908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check, square ">
            <a:extLst>
              <a:ext uri="{FF2B5EF4-FFF2-40B4-BE49-F238E27FC236}">
                <a16:creationId xmlns:a16="http://schemas.microsoft.com/office/drawing/2014/main" id="{B7B38264-9E8B-40BE-A2F5-7736B5EE8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40" y="324433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check, square ">
            <a:extLst>
              <a:ext uri="{FF2B5EF4-FFF2-40B4-BE49-F238E27FC236}">
                <a16:creationId xmlns:a16="http://schemas.microsoft.com/office/drawing/2014/main" id="{78CF9AF4-45B5-4F17-8057-91866FC17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28" y="491470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66F78B6-6F28-44E2-B559-EE8EE5775D3C}"/>
              </a:ext>
            </a:extLst>
          </p:cNvPr>
          <p:cNvGrpSpPr/>
          <p:nvPr/>
        </p:nvGrpSpPr>
        <p:grpSpPr>
          <a:xfrm>
            <a:off x="6786172" y="4914700"/>
            <a:ext cx="4551000" cy="1477328"/>
            <a:chOff x="6786172" y="4924032"/>
            <a:chExt cx="4551000" cy="14773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B7C714-8F7D-481E-A944-D987AB0D37D2}"/>
                </a:ext>
              </a:extLst>
            </p:cNvPr>
            <p:cNvSpPr txBox="1"/>
            <p:nvPr/>
          </p:nvSpPr>
          <p:spPr>
            <a:xfrm>
              <a:off x="7146172" y="4924032"/>
              <a:ext cx="4191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게임 종료 후</a:t>
              </a:r>
              <a:r>
                <a:rPr lang="en-US" altLang="ko-KR" b="1" dirty="0"/>
                <a:t>,</a:t>
              </a:r>
              <a:r>
                <a:rPr lang="ko-KR" altLang="en-US" b="1" dirty="0"/>
                <a:t> 높은 점수순으로 표시해주고 라운드 승리자에게</a:t>
              </a:r>
              <a:r>
                <a:rPr lang="en-US" altLang="ko-KR" b="1" dirty="0"/>
                <a:t> </a:t>
              </a:r>
              <a:r>
                <a:rPr lang="ko-KR" altLang="en-US" b="1" dirty="0"/>
                <a:t>라운드 점수 추가 및 누적을 구현하려 했으나</a:t>
              </a:r>
              <a:r>
                <a:rPr lang="en-US" altLang="ko-KR" b="1" dirty="0"/>
                <a:t>,</a:t>
              </a:r>
              <a:r>
                <a:rPr lang="ko-KR" altLang="en-US" b="1" dirty="0"/>
                <a:t> </a:t>
              </a:r>
              <a:endParaRPr lang="en-US" altLang="ko-KR" b="1" dirty="0"/>
            </a:p>
            <a:p>
              <a:r>
                <a:rPr lang="en-US" altLang="ko-KR" b="1" dirty="0" err="1"/>
                <a:t>TextArea</a:t>
              </a:r>
              <a:r>
                <a:rPr lang="ko-KR" altLang="en-US" b="1" dirty="0"/>
                <a:t>에 내림차순으로 획득점수 </a:t>
              </a:r>
              <a:r>
                <a:rPr lang="ko-KR" altLang="en-US" b="1" dirty="0" err="1"/>
                <a:t>표시까지만</a:t>
              </a:r>
              <a:r>
                <a:rPr lang="ko-KR" altLang="en-US" b="1" dirty="0"/>
                <a:t> 구현함</a:t>
              </a:r>
              <a:endParaRPr lang="en-US" altLang="ko-KR" b="1" dirty="0"/>
            </a:p>
          </p:txBody>
        </p:sp>
        <p:pic>
          <p:nvPicPr>
            <p:cNvPr id="31" name="Picture 10" descr="check, square ">
              <a:extLst>
                <a:ext uri="{FF2B5EF4-FFF2-40B4-BE49-F238E27FC236}">
                  <a16:creationId xmlns:a16="http://schemas.microsoft.com/office/drawing/2014/main" id="{99AD5188-6C0C-4F96-B07F-75397A2E74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172" y="4952483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11406C6-F60E-4D66-B01B-06DB369021B3}"/>
              </a:ext>
            </a:extLst>
          </p:cNvPr>
          <p:cNvGrpSpPr/>
          <p:nvPr/>
        </p:nvGrpSpPr>
        <p:grpSpPr>
          <a:xfrm>
            <a:off x="6730994" y="3173106"/>
            <a:ext cx="4583533" cy="923330"/>
            <a:chOff x="6730994" y="3276897"/>
            <a:chExt cx="4583533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504E16-FD1B-43F8-8943-FB60BE3B03BE}"/>
                </a:ext>
              </a:extLst>
            </p:cNvPr>
            <p:cNvSpPr txBox="1"/>
            <p:nvPr/>
          </p:nvSpPr>
          <p:spPr>
            <a:xfrm>
              <a:off x="7123527" y="3276897"/>
              <a:ext cx="4191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게임에서 승리한 플레이어 정보를 </a:t>
              </a:r>
              <a:endParaRPr lang="en-US" altLang="ko-KR" b="1" dirty="0"/>
            </a:p>
            <a:p>
              <a:r>
                <a:rPr lang="ko-KR" altLang="en-US" b="1" dirty="0"/>
                <a:t>모든 플레이어에게 팝업을 띄워 알리고 싶었으나 구현해내지 못함 </a:t>
              </a:r>
            </a:p>
          </p:txBody>
        </p:sp>
        <p:pic>
          <p:nvPicPr>
            <p:cNvPr id="32" name="Picture 10" descr="check, square ">
              <a:extLst>
                <a:ext uri="{FF2B5EF4-FFF2-40B4-BE49-F238E27FC236}">
                  <a16:creationId xmlns:a16="http://schemas.microsoft.com/office/drawing/2014/main" id="{F333AAEC-89C0-43DF-8DE6-42C86FE92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0994" y="3323635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FA0650-FC62-4128-AA88-3CA5F055E7B3}"/>
              </a:ext>
            </a:extLst>
          </p:cNvPr>
          <p:cNvGrpSpPr/>
          <p:nvPr/>
        </p:nvGrpSpPr>
        <p:grpSpPr>
          <a:xfrm>
            <a:off x="6743025" y="1597416"/>
            <a:ext cx="4594147" cy="923330"/>
            <a:chOff x="6743025" y="1710919"/>
            <a:chExt cx="4594147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35707A-C743-470D-BBA7-10D9A260D58A}"/>
                </a:ext>
              </a:extLst>
            </p:cNvPr>
            <p:cNvSpPr txBox="1"/>
            <p:nvPr/>
          </p:nvSpPr>
          <p:spPr>
            <a:xfrm>
              <a:off x="7146172" y="1710919"/>
              <a:ext cx="4191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한 개의 바이러스판으로</a:t>
              </a:r>
              <a:endParaRPr lang="en-US" altLang="ko-KR" b="1" dirty="0"/>
            </a:p>
            <a:p>
              <a:r>
                <a:rPr lang="ko-KR" altLang="en-US" b="1" dirty="0" err="1"/>
                <a:t>턴제</a:t>
              </a:r>
              <a:r>
                <a:rPr lang="ko-KR" altLang="en-US" b="1" dirty="0"/>
                <a:t> 방식 게임을 구현하고자 했으나</a:t>
              </a:r>
              <a:endParaRPr lang="en-US" altLang="ko-KR" b="1" dirty="0"/>
            </a:p>
            <a:p>
              <a:r>
                <a:rPr lang="ko-KR" altLang="en-US" b="1" dirty="0"/>
                <a:t>구현하지 못함</a:t>
              </a:r>
            </a:p>
          </p:txBody>
        </p:sp>
        <p:pic>
          <p:nvPicPr>
            <p:cNvPr id="33" name="Picture 10" descr="check, square ">
              <a:extLst>
                <a:ext uri="{FF2B5EF4-FFF2-40B4-BE49-F238E27FC236}">
                  <a16:creationId xmlns:a16="http://schemas.microsoft.com/office/drawing/2014/main" id="{EE51FA9A-AAC1-4FE4-9DB8-4624FDE196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3025" y="1812584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DC57EE3-CA43-45A6-B47A-7E7CCADFF336}"/>
              </a:ext>
            </a:extLst>
          </p:cNvPr>
          <p:cNvSpPr txBox="1"/>
          <p:nvPr/>
        </p:nvSpPr>
        <p:spPr>
          <a:xfrm>
            <a:off x="9463550" y="535275"/>
            <a:ext cx="1873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후기 </a:t>
            </a:r>
            <a:r>
              <a:rPr lang="en-US" altLang="ko-KR" sz="1600" b="1" dirty="0"/>
              <a:t>&amp; </a:t>
            </a:r>
            <a:r>
              <a:rPr lang="ko-KR" altLang="en-US" sz="1600" b="1" dirty="0"/>
              <a:t>피드백</a:t>
            </a:r>
          </a:p>
        </p:txBody>
      </p:sp>
    </p:spTree>
    <p:extLst>
      <p:ext uri="{BB962C8B-B14F-4D97-AF65-F5344CB8AC3E}">
        <p14:creationId xmlns:p14="http://schemas.microsoft.com/office/powerpoint/2010/main" val="23248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560</Words>
  <Application>Microsoft Office PowerPoint</Application>
  <PresentationFormat>와이드스크린</PresentationFormat>
  <Paragraphs>185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KoPubWorld돋움체 Bold</vt:lpstr>
      <vt:lpstr>KoPubWorld돋움체 Light</vt:lpstr>
      <vt:lpstr>SB 어그로 Bold</vt:lpstr>
      <vt:lpstr>맑은 고딕</vt:lpstr>
      <vt:lpstr>Arial</vt:lpstr>
      <vt:lpstr>Copperplate Gothic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sober_555</Manager>
  <Company>sober_555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제안서-기획서 양식</dc:title>
  <dc:creator>sober_555</dc:creator>
  <cp:lastModifiedBy>Lee Nayoung</cp:lastModifiedBy>
  <cp:revision>170</cp:revision>
  <dcterms:created xsi:type="dcterms:W3CDTF">2019-07-01T23:26:37Z</dcterms:created>
  <dcterms:modified xsi:type="dcterms:W3CDTF">2021-12-16T13:58:38Z</dcterms:modified>
  <cp:version/>
</cp:coreProperties>
</file>