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3" r:id="rId3"/>
    <p:sldId id="267" r:id="rId4"/>
    <p:sldId id="259" r:id="rId5"/>
    <p:sldId id="264" r:id="rId6"/>
    <p:sldId id="268" r:id="rId7"/>
    <p:sldId id="266" r:id="rId8"/>
    <p:sldId id="270" r:id="rId9"/>
    <p:sldId id="271" r:id="rId10"/>
    <p:sldId id="265" r:id="rId11"/>
    <p:sldId id="261" r:id="rId12"/>
  </p:sldIdLst>
  <p:sldSz cx="12192000" cy="6858000"/>
  <p:notesSz cx="6858000" cy="9144000"/>
  <p:embeddedFontLst>
    <p:embeddedFont>
      <p:font typeface="나눔고딕" panose="020B0600000101010101" charset="-127"/>
      <p:regular r:id="rId15"/>
      <p:bold r:id="rId16"/>
    </p:embeddedFont>
    <p:embeddedFont>
      <p:font typeface="나눔고딕 ExtraBold" panose="020B0600000101010101" charset="-127"/>
      <p:bold r:id="rId17"/>
    </p:embeddedFont>
    <p:embeddedFont>
      <p:font typeface="나눔고딕 Light" panose="020B0600000101010101" charset="-127"/>
      <p:regular r:id="rId18"/>
    </p:embeddedFont>
    <p:embeddedFont>
      <p:font typeface="나눔바른고딕" panose="020B0600000101010101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TSC-6-28" initials="B" lastIdx="1" clrIdx="0">
    <p:extLst>
      <p:ext uri="{19B8F6BF-5375-455C-9EA6-DF929625EA0E}">
        <p15:presenceInfo xmlns:p15="http://schemas.microsoft.com/office/powerpoint/2012/main" userId="BITSC-6-2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E2C7"/>
    <a:srgbClr val="F2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2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F9ADC39-9CE2-4AF0-901A-A63199CFDF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FEC36-AC7E-4893-BC3F-9A5EB62AC9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2BBB4-EBDD-4CB6-8256-91805A479536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89CF3B-9E0E-4218-A939-6F1F8DEA83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1AE9B2-4E9F-4B40-AB42-7E2C9E40BF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C9248-601E-4000-9672-5FAD1AE6E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25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33B81-51DB-49F3-A0DE-60527BFDB206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C97EB-50C1-4026-A497-AFF1186E4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76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DB2D7-31DA-4089-A8B0-43D30AF8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206D3A-8144-4083-92D8-CD5FD7CE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B76F6-7D2E-49B3-A527-62708352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4D02-88CD-4C4B-BBA8-23131C9D2935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08F29-459E-4810-8AD7-057C47A5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07D11-9016-43C0-9843-DC07D500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B15B-D839-4564-A695-1D3F47471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96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45291-67C4-4CCB-9538-503F123A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169934-091E-4154-A363-20D8930E9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A7557-ECCD-48BA-9D9A-492D2D8D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4D02-88CD-4C4B-BBA8-23131C9D2935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E7967-1023-4F23-99D8-934B837B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57989-E471-47BE-BAA9-8373A1C9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B15B-D839-4564-A695-1D3F47471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0B6F4C-2D39-4080-B977-E260C8F26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E19020-D393-4836-950F-0F31B66A4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AA7FD-FF19-4E05-AC64-7BD9B04E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4D02-88CD-4C4B-BBA8-23131C9D2935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DB82C-057C-4960-AF67-39F46B83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BFEDF-C010-4F24-B09E-78B7F268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B15B-D839-4564-A695-1D3F47471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57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A52BC-4FFE-410F-A1B3-7F4F7B9D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20A94-A2AD-4085-8F87-CB5FA3428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6C93A-5BE7-4DE0-9768-A83E4C9F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4D02-88CD-4C4B-BBA8-23131C9D2935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19181-8A5D-4E00-AD4B-4E644E21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CB035-1C08-4EF7-A48D-AFD5B789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B15B-D839-4564-A695-1D3F47471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8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1D32B-9703-4642-A914-4D8835CF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7FA28-E82B-45A9-8E38-6AA198B2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FF619-82AE-4D69-BE20-4CE40E10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4D02-88CD-4C4B-BBA8-23131C9D2935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172A2-4726-4E58-88C0-F1F908E0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4D7E5-8775-4305-A245-C05E0DD9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B15B-D839-4564-A695-1D3F47471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4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FEF90-7C46-479A-A09C-82ED68C2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7652D-BEC1-463C-BADE-14C1A4B7C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2B3483-2FD9-43F0-94EB-8599C1E01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155E3F-5451-4DC9-B035-09002B1C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4D02-88CD-4C4B-BBA8-23131C9D2935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B74B0-BFD4-446B-91B6-39AB012C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86029F-1363-4421-80A0-AECF5375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B15B-D839-4564-A695-1D3F47471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7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FFFBF-9E30-40E9-8B8B-7FA3AFF2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527D26-F359-4677-9357-05DC11024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3CF518-FF0C-4FA9-A562-859514541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1DB61E-6025-4A50-B17E-5327445AA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64E749-CEAE-4CFA-80CD-22FC4910A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21EDE0-69D9-43DC-9C1C-A5BAA82B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4D02-88CD-4C4B-BBA8-23131C9D2935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B7BC30-A88F-4DC9-8BF1-37EC75CC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C94759-C48C-42DA-A38D-4D876D8E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B15B-D839-4564-A695-1D3F47471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4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C9071-C64D-4820-A6CD-85779BAF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90B265-3BF5-400A-AB8C-139001A7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4D02-88CD-4C4B-BBA8-23131C9D2935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8CD5FD-9575-4918-B31C-89B8D8CC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48759C-FB7A-4926-9F55-03C20FCC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B15B-D839-4564-A695-1D3F47471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18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81EB06-A732-475F-BF27-5F1CFC0F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B3BA4E-A654-4342-AD13-41C5DC66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B15B-D839-4564-A695-1D3F474717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F2D27-4983-4F23-BB5D-CEB0CAB20BBA}"/>
              </a:ext>
            </a:extLst>
          </p:cNvPr>
          <p:cNvSpPr txBox="1"/>
          <p:nvPr userDrawn="1"/>
        </p:nvSpPr>
        <p:spPr>
          <a:xfrm>
            <a:off x="504825" y="65055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69AAA-7619-4654-B49C-42704CDBB620}"/>
              </a:ext>
            </a:extLst>
          </p:cNvPr>
          <p:cNvSpPr txBox="1"/>
          <p:nvPr userDrawn="1"/>
        </p:nvSpPr>
        <p:spPr>
          <a:xfrm>
            <a:off x="720000" y="6429375"/>
            <a:ext cx="1923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Project [ SNAKE game ]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C57CDC-6060-4CB1-91C9-E4BDA0DF2F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735" y="6535143"/>
            <a:ext cx="709612" cy="22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09C0C-7270-4AA4-8A59-16DA9B04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94F99-619D-413F-B9C5-306589CAF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667D86-F694-4049-914C-C218CE521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5DB9E0-D14F-424E-AD6B-7547193F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4D02-88CD-4C4B-BBA8-23131C9D2935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281BC-ED2A-4758-844F-95AA25D7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291EBA-331A-4CC9-BC2B-1C8F654C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B15B-D839-4564-A695-1D3F47471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50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6E117-23EA-4F80-BC4F-FF9C7746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D388B7-0A98-43C0-B86D-06D4108CD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87694E-762D-4FFA-AD13-FE943262C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1602E-80B7-4E50-9BEE-D7997042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4D02-88CD-4C4B-BBA8-23131C9D2935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F353CD-A653-4594-BA8A-39083DED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92048D-8721-4CF0-9B14-B5D06DD9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B15B-D839-4564-A695-1D3F47471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2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55E88-6387-40EF-9C40-8181B448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134973-0DC6-44C7-B147-384CFFA4B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5F565-FC9F-4A96-9DE1-5FF4EC20E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44D02-88CD-4C4B-BBA8-23131C9D2935}" type="datetimeFigureOut">
              <a:rPr lang="ko-KR" altLang="en-US" smtClean="0"/>
              <a:t>2019-04-16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A3537-5F90-4C73-99CD-32E79ABEF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83D51-7673-4EA2-890B-04FA7BF4D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DB15B-D839-4564-A695-1D3F47471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5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f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elgoog.im/snake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87AF441-1E7D-45AB-B613-EEA189509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5" b="2583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376D4346-BC5C-4FA4-AF9E-807DC72B30E1}"/>
              </a:ext>
            </a:extLst>
          </p:cNvPr>
          <p:cNvGrpSpPr/>
          <p:nvPr/>
        </p:nvGrpSpPr>
        <p:grpSpPr>
          <a:xfrm>
            <a:off x="4344559" y="2650438"/>
            <a:ext cx="3502883" cy="1557125"/>
            <a:chOff x="4344558" y="2608445"/>
            <a:chExt cx="3502883" cy="155712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9CE4CE8-7712-4DEC-982B-F00BC06CF694}"/>
                </a:ext>
              </a:extLst>
            </p:cNvPr>
            <p:cNvGrpSpPr/>
            <p:nvPr/>
          </p:nvGrpSpPr>
          <p:grpSpPr>
            <a:xfrm>
              <a:off x="4524462" y="2608445"/>
              <a:ext cx="3143076" cy="1033560"/>
              <a:chOff x="4524462" y="2007941"/>
              <a:chExt cx="3143076" cy="1033560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05A59EDC-24FB-449E-8FD4-AF072E81F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4462" y="2007941"/>
                <a:ext cx="3143076" cy="101042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F9C711-2B25-4952-B72D-1BEEC551442D}"/>
                  </a:ext>
                </a:extLst>
              </p:cNvPr>
              <p:cNvSpPr txBox="1"/>
              <p:nvPr/>
            </p:nvSpPr>
            <p:spPr>
              <a:xfrm>
                <a:off x="4742696" y="2541364"/>
                <a:ext cx="1582484" cy="500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i="1" dirty="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2019.04.16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E449B9-0CC5-4422-A555-347F6DD5C3C8}"/>
                </a:ext>
              </a:extLst>
            </p:cNvPr>
            <p:cNvSpPr txBox="1"/>
            <p:nvPr/>
          </p:nvSpPr>
          <p:spPr>
            <a:xfrm>
              <a:off x="4344558" y="3828555"/>
              <a:ext cx="3502883" cy="337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장현서</a:t>
              </a:r>
              <a:r>
                <a:rPr lang="ko-KR" altLang="en-US" sz="12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 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정선우</a:t>
              </a:r>
              <a:r>
                <a:rPr lang="en-US" altLang="ko-KR" sz="12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/ 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이도연</a:t>
              </a:r>
              <a:r>
                <a:rPr lang="en-US" altLang="ko-KR" sz="12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/ 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김나리</a:t>
              </a:r>
              <a:r>
                <a:rPr lang="en-US" altLang="ko-KR" sz="12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/ 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정채현</a:t>
              </a:r>
              <a:r>
                <a:rPr lang="en-US" altLang="ko-KR" sz="12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/ </a:t>
              </a:r>
              <a:r>
                <a:rPr lang="ko-KR" altLang="en-US" sz="12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최영훈</a:t>
              </a:r>
              <a:endPara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16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래픽 29">
            <a:extLst>
              <a:ext uri="{FF2B5EF4-FFF2-40B4-BE49-F238E27FC236}">
                <a16:creationId xmlns:a16="http://schemas.microsoft.com/office/drawing/2014/main" id="{BD7A2195-68F5-48DC-B947-E3398EE4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318" y="2442118"/>
            <a:ext cx="10829364" cy="34979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190C1C-32BB-4348-9078-867B90B69D93}"/>
              </a:ext>
            </a:extLst>
          </p:cNvPr>
          <p:cNvSpPr txBox="1"/>
          <p:nvPr/>
        </p:nvSpPr>
        <p:spPr>
          <a:xfrm>
            <a:off x="720000" y="1080000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APPLICABLE</a:t>
            </a:r>
            <a:br>
              <a:rPr lang="en-US" altLang="ko-KR" dirty="0"/>
            </a:br>
            <a:r>
              <a:rPr lang="en-US" altLang="ko-KR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TECHNOLOGY</a:t>
            </a:r>
            <a:endParaRPr lang="ko-KR" altLang="en-US" dirty="0">
              <a:solidFill>
                <a:schemeClr val="accent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EA5EE-4BBB-4836-B39C-64D45DA61EBA}"/>
              </a:ext>
            </a:extLst>
          </p:cNvPr>
          <p:cNvSpPr txBox="1"/>
          <p:nvPr/>
        </p:nvSpPr>
        <p:spPr>
          <a:xfrm>
            <a:off x="1500889" y="4073904"/>
            <a:ext cx="185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 beginning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E57C1C-DF61-4A4F-8FF3-8855E9AF39FD}"/>
              </a:ext>
            </a:extLst>
          </p:cNvPr>
          <p:cNvSpPr txBox="1"/>
          <p:nvPr/>
        </p:nvSpPr>
        <p:spPr>
          <a:xfrm>
            <a:off x="1353829" y="4408151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비기닝에서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다룬 내용을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기반으로 게임의 기본 로직인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스네이크의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움직임을 구현한다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85021F-5F6B-45AA-868B-93132E1229F9}"/>
              </a:ext>
            </a:extLst>
          </p:cNvPr>
          <p:cNvSpPr txBox="1"/>
          <p:nvPr/>
        </p:nvSpPr>
        <p:spPr>
          <a:xfrm>
            <a:off x="5576246" y="407390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java.awt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2D61B-33E2-4167-AC9B-6E35AA0BA43B}"/>
              </a:ext>
            </a:extLst>
          </p:cNvPr>
          <p:cNvSpPr txBox="1"/>
          <p:nvPr/>
        </p:nvSpPr>
        <p:spPr>
          <a:xfrm>
            <a:off x="5290110" y="4500484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내에 필요한 각종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이벤트를 처리한다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D6C84-A278-495A-8F96-D453D82FDC41}"/>
              </a:ext>
            </a:extLst>
          </p:cNvPr>
          <p:cNvSpPr txBox="1"/>
          <p:nvPr/>
        </p:nvSpPr>
        <p:spPr>
          <a:xfrm>
            <a:off x="9510439" y="408466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GUI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9A91B-9F30-42BE-B789-2460A1C823AA}"/>
              </a:ext>
            </a:extLst>
          </p:cNvPr>
          <p:cNvSpPr txBox="1"/>
          <p:nvPr/>
        </p:nvSpPr>
        <p:spPr>
          <a:xfrm>
            <a:off x="8754624" y="4500484"/>
            <a:ext cx="21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Layout Manager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활용하여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화면을 구성한다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94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래픽 54">
            <a:extLst>
              <a:ext uri="{FF2B5EF4-FFF2-40B4-BE49-F238E27FC236}">
                <a16:creationId xmlns:a16="http://schemas.microsoft.com/office/drawing/2014/main" id="{C8A12F65-4AB8-4AD1-BF7A-A1A528730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7182" y="3070575"/>
            <a:ext cx="9665616" cy="205842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D14832E-236F-4DA2-8330-3AC91EE2C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" y="6925534"/>
            <a:ext cx="4894616" cy="32630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F9BA9A-0306-4CC8-8C99-252A408BA467}"/>
              </a:ext>
            </a:extLst>
          </p:cNvPr>
          <p:cNvSpPr txBox="1"/>
          <p:nvPr/>
        </p:nvSpPr>
        <p:spPr>
          <a:xfrm>
            <a:off x="1796189" y="5302787"/>
            <a:ext cx="936104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B8EE3-4F1E-4ABF-8B0B-C5628A2A5E24}"/>
              </a:ext>
            </a:extLst>
          </p:cNvPr>
          <p:cNvSpPr txBox="1"/>
          <p:nvPr/>
        </p:nvSpPr>
        <p:spPr>
          <a:xfrm>
            <a:off x="3719643" y="2744431"/>
            <a:ext cx="1008112" cy="276999"/>
          </a:xfrm>
          <a:prstGeom prst="rect">
            <a:avLst/>
          </a:prstGeom>
          <a:solidFill>
            <a:srgbClr val="F288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</a:t>
            </a:r>
            <a:r>
              <a:rPr lang="en-US" altLang="ko-KR" sz="1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Part. 1</a:t>
            </a:r>
            <a:endParaRPr lang="ko-KR" altLang="en-US" sz="1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DF1B-DDE7-4B8F-A3A3-A946DC616B65}"/>
              </a:ext>
            </a:extLst>
          </p:cNvPr>
          <p:cNvSpPr txBox="1"/>
          <p:nvPr/>
        </p:nvSpPr>
        <p:spPr>
          <a:xfrm>
            <a:off x="5507846" y="5186071"/>
            <a:ext cx="1296144" cy="276999"/>
          </a:xfrm>
          <a:prstGeom prst="rect">
            <a:avLst/>
          </a:prstGeom>
          <a:solidFill>
            <a:srgbClr val="56E2C7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</a:t>
            </a:r>
            <a:r>
              <a:rPr lang="en-US" altLang="ko-KR" sz="1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Part. 2</a:t>
            </a:r>
            <a:endParaRPr lang="ko-KR" altLang="en-US" sz="1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03F96-BED5-4943-8937-A9901A8800F1}"/>
              </a:ext>
            </a:extLst>
          </p:cNvPr>
          <p:cNvSpPr txBox="1"/>
          <p:nvPr/>
        </p:nvSpPr>
        <p:spPr>
          <a:xfrm>
            <a:off x="7337215" y="2744431"/>
            <a:ext cx="1440160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 및 발표 준비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7B23F-B254-4BBA-A155-BE304BBC69E2}"/>
              </a:ext>
            </a:extLst>
          </p:cNvPr>
          <p:cNvSpPr txBox="1"/>
          <p:nvPr/>
        </p:nvSpPr>
        <p:spPr>
          <a:xfrm>
            <a:off x="9416648" y="5302788"/>
            <a:ext cx="1285714" cy="276999"/>
          </a:xfrm>
          <a:prstGeom prst="rect">
            <a:avLst/>
          </a:prstGeom>
          <a:solidFill>
            <a:srgbClr val="F288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A7FC0A-7187-4BC3-870A-D38F3C13E7BD}"/>
              </a:ext>
            </a:extLst>
          </p:cNvPr>
          <p:cNvSpPr txBox="1"/>
          <p:nvPr/>
        </p:nvSpPr>
        <p:spPr>
          <a:xfrm>
            <a:off x="1421195" y="226892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선정 및 계획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736FC4-8905-4683-91FC-BDAB55086457}"/>
              </a:ext>
            </a:extLst>
          </p:cNvPr>
          <p:cNvSpPr txBox="1"/>
          <p:nvPr/>
        </p:nvSpPr>
        <p:spPr>
          <a:xfrm>
            <a:off x="3472765" y="5200955"/>
            <a:ext cx="1499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917249-712A-4FCB-AB9F-4C24EC09C9BB}"/>
              </a:ext>
            </a:extLst>
          </p:cNvPr>
          <p:cNvSpPr txBox="1"/>
          <p:nvPr/>
        </p:nvSpPr>
        <p:spPr>
          <a:xfrm>
            <a:off x="5204393" y="2268921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sz="1200" b="1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85B84-C632-4764-9437-08FA5C75A969}"/>
              </a:ext>
            </a:extLst>
          </p:cNvPr>
          <p:cNvSpPr txBox="1"/>
          <p:nvPr/>
        </p:nvSpPr>
        <p:spPr>
          <a:xfrm>
            <a:off x="7339603" y="5200955"/>
            <a:ext cx="1497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발표 </a:t>
            </a:r>
            <a:r>
              <a:rPr lang="en-US" altLang="ko-KR" sz="1200" b="1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PPT </a:t>
            </a:r>
            <a:r>
              <a:rPr lang="ko-KR" altLang="en-US" sz="1200" b="1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72A0B9-E92A-497A-A237-1FF23CF95D23}"/>
              </a:ext>
            </a:extLst>
          </p:cNvPr>
          <p:cNvSpPr txBox="1"/>
          <p:nvPr/>
        </p:nvSpPr>
        <p:spPr>
          <a:xfrm>
            <a:off x="9209306" y="2268921"/>
            <a:ext cx="149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발표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CA5600-AFAC-429D-8B4E-1F6763D38BEA}"/>
              </a:ext>
            </a:extLst>
          </p:cNvPr>
          <p:cNvSpPr txBox="1"/>
          <p:nvPr/>
        </p:nvSpPr>
        <p:spPr>
          <a:xfrm>
            <a:off x="1484173" y="3975069"/>
            <a:ext cx="1834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 시작 </a:t>
            </a:r>
            <a:r>
              <a:rPr lang="en-US" altLang="ko-KR" sz="1200" b="1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(15</a:t>
            </a:r>
            <a:r>
              <a:rPr lang="ko-KR" altLang="en-US" sz="1200" b="1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</a:t>
            </a:r>
            <a:r>
              <a:rPr lang="en-US" altLang="ko-KR" sz="1200" b="1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~</a:t>
            </a:r>
            <a:endParaRPr lang="ko-KR" altLang="en-US" sz="1200" b="1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2F5D5C-5C99-481C-A1EB-2EEA15816889}"/>
              </a:ext>
            </a:extLst>
          </p:cNvPr>
          <p:cNvSpPr txBox="1"/>
          <p:nvPr/>
        </p:nvSpPr>
        <p:spPr>
          <a:xfrm>
            <a:off x="3755647" y="397506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16 ~ 19</a:t>
            </a:r>
            <a:r>
              <a:rPr lang="ko-KR" altLang="en-US" sz="1200" b="1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37753-65AD-4AE3-AE2B-BB83C14425D6}"/>
              </a:ext>
            </a:extLst>
          </p:cNvPr>
          <p:cNvSpPr txBox="1"/>
          <p:nvPr/>
        </p:nvSpPr>
        <p:spPr>
          <a:xfrm>
            <a:off x="5683421" y="397506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21 ~ 22</a:t>
            </a:r>
            <a:r>
              <a:rPr lang="ko-KR" altLang="en-US" sz="1200" b="1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DCA6A-3C46-4BED-A178-A4C3FB597492}"/>
              </a:ext>
            </a:extLst>
          </p:cNvPr>
          <p:cNvSpPr txBox="1"/>
          <p:nvPr/>
        </p:nvSpPr>
        <p:spPr>
          <a:xfrm>
            <a:off x="7628487" y="397506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23</a:t>
            </a:r>
            <a:r>
              <a:rPr lang="ko-KR" altLang="en-US" sz="1200" b="1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547F3C-87CD-4090-AEE8-3C389D80C8EA}"/>
              </a:ext>
            </a:extLst>
          </p:cNvPr>
          <p:cNvSpPr txBox="1"/>
          <p:nvPr/>
        </p:nvSpPr>
        <p:spPr>
          <a:xfrm>
            <a:off x="9344754" y="3975069"/>
            <a:ext cx="1220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발표일 </a:t>
            </a:r>
            <a:r>
              <a:rPr lang="en-US" altLang="ko-KR" sz="1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(24</a:t>
            </a:r>
            <a:r>
              <a:rPr lang="ko-KR" altLang="en-US" sz="1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410F5-B237-44CD-8254-049A26A5BC87}"/>
              </a:ext>
            </a:extLst>
          </p:cNvPr>
          <p:cNvSpPr txBox="1"/>
          <p:nvPr/>
        </p:nvSpPr>
        <p:spPr>
          <a:xfrm>
            <a:off x="1421195" y="2594540"/>
            <a:ext cx="1724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아이템 벤치마킹 및 선정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기획안 작성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PPT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제작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61D341-D961-4E02-9731-91CD37217C88}"/>
              </a:ext>
            </a:extLst>
          </p:cNvPr>
          <p:cNvSpPr txBox="1"/>
          <p:nvPr/>
        </p:nvSpPr>
        <p:spPr>
          <a:xfrm>
            <a:off x="3390153" y="5518520"/>
            <a:ext cx="1664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레이아웃 구성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로직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CA83B3-4502-46D8-BF08-E55F0A728F19}"/>
              </a:ext>
            </a:extLst>
          </p:cNvPr>
          <p:cNvSpPr txBox="1"/>
          <p:nvPr/>
        </p:nvSpPr>
        <p:spPr>
          <a:xfrm>
            <a:off x="5201218" y="2679178"/>
            <a:ext cx="1662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시작화면 및 모드선택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DD94A-A7BF-45D7-BB81-33622524298B}"/>
              </a:ext>
            </a:extLst>
          </p:cNvPr>
          <p:cNvSpPr txBox="1"/>
          <p:nvPr/>
        </p:nvSpPr>
        <p:spPr>
          <a:xfrm>
            <a:off x="7274722" y="5518520"/>
            <a:ext cx="164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테스트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및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.exe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패키징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리팩토링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2AA57-B1E8-4055-967E-A85652EAACE8}"/>
              </a:ext>
            </a:extLst>
          </p:cNvPr>
          <p:cNvSpPr txBox="1"/>
          <p:nvPr/>
        </p:nvSpPr>
        <p:spPr>
          <a:xfrm>
            <a:off x="9063940" y="2465895"/>
            <a:ext cx="1783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시연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Q&amp;A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B1822F-58C1-42B7-96BD-1A5F2D155362}"/>
              </a:ext>
            </a:extLst>
          </p:cNvPr>
          <p:cNvSpPr txBox="1"/>
          <p:nvPr/>
        </p:nvSpPr>
        <p:spPr>
          <a:xfrm>
            <a:off x="720000" y="1080000"/>
            <a:ext cx="134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PROJECT</a:t>
            </a:r>
            <a:br>
              <a:rPr lang="en-US" altLang="ko-KR" dirty="0"/>
            </a:br>
            <a:r>
              <a:rPr lang="en-US" altLang="ko-KR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SCHEDULE</a:t>
            </a:r>
            <a:endParaRPr lang="ko-KR" altLang="en-US" dirty="0">
              <a:solidFill>
                <a:schemeClr val="accent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99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4FC3BD-A936-4D5F-99FA-089091BBC853}"/>
              </a:ext>
            </a:extLst>
          </p:cNvPr>
          <p:cNvSpPr/>
          <p:nvPr/>
        </p:nvSpPr>
        <p:spPr>
          <a:xfrm>
            <a:off x="4661773" y="-2689"/>
            <a:ext cx="75302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0933DB-D2D8-4195-8B87-81F8647C1F7B}"/>
              </a:ext>
            </a:extLst>
          </p:cNvPr>
          <p:cNvSpPr txBox="1"/>
          <p:nvPr/>
        </p:nvSpPr>
        <p:spPr>
          <a:xfrm>
            <a:off x="720000" y="1080000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PROJECT</a:t>
            </a: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SUBJECT SELECTION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2D7EF61-A200-4A9E-89CB-98A572FF1936}"/>
              </a:ext>
            </a:extLst>
          </p:cNvPr>
          <p:cNvGrpSpPr/>
          <p:nvPr/>
        </p:nvGrpSpPr>
        <p:grpSpPr>
          <a:xfrm>
            <a:off x="5580731" y="2489471"/>
            <a:ext cx="6042139" cy="3580573"/>
            <a:chOff x="5580731" y="2119255"/>
            <a:chExt cx="6042139" cy="358057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F910B6-D245-472B-B6B9-EB632BBCF022}"/>
                </a:ext>
              </a:extLst>
            </p:cNvPr>
            <p:cNvSpPr txBox="1"/>
            <p:nvPr/>
          </p:nvSpPr>
          <p:spPr>
            <a:xfrm>
              <a:off x="5580731" y="3346162"/>
              <a:ext cx="440377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단순한 조작방법으로 진행되는 게임 </a:t>
              </a:r>
              <a:endParaRPr lang="en-US" altLang="ko-KR" sz="14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r>
                <a:rPr lang="ko-KR" altLang="en-US" sz="14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현재는 </a:t>
              </a:r>
              <a:r>
                <a:rPr lang="ko-KR" altLang="en-US" sz="14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온라인상으로 다수의 플레이어가</a:t>
              </a:r>
              <a:endParaRPr lang="en-US" altLang="ko-KR" sz="14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r>
                <a:rPr lang="ko-KR" altLang="en-US" sz="14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동시에 </a:t>
              </a:r>
              <a:r>
                <a:rPr lang="ko-KR" altLang="en-US" sz="14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진행하는 형식으로  발전하여 맥을 이어가고 있는</a:t>
              </a:r>
              <a:endParaRPr lang="en-US" altLang="ko-KR" sz="14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r>
                <a:rPr lang="ko-KR" altLang="en-US" sz="14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고전 </a:t>
              </a:r>
              <a:r>
                <a:rPr lang="ko-KR" altLang="en-US" sz="14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게임중의 하나이다</a:t>
              </a:r>
              <a:r>
                <a:rPr lang="en-US" altLang="ko-KR" sz="14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.</a:t>
              </a:r>
            </a:p>
            <a:p>
              <a:r>
                <a:rPr lang="ko-KR" altLang="en-US" sz="14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자바를 </a:t>
              </a:r>
              <a:r>
                <a:rPr lang="ko-KR" altLang="en-US" sz="14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배우게 되면서 게임을 만들어 보려 했고</a:t>
              </a:r>
              <a:r>
                <a:rPr lang="en-US" altLang="ko-KR" sz="14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</a:t>
              </a:r>
            </a:p>
            <a:p>
              <a:r>
                <a:rPr lang="ko-KR" altLang="en-US" sz="14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첫번째 </a:t>
              </a:r>
              <a:r>
                <a:rPr lang="ko-KR" altLang="en-US" sz="14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프로젝트를 통해 기회가 와서 제작 해보려 한다</a:t>
              </a:r>
              <a:r>
                <a:rPr lang="en-US" altLang="ko-KR" sz="14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.</a:t>
              </a:r>
            </a:p>
            <a:p>
              <a:endParaRPr lang="en-US" altLang="ko-KR" sz="14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endParaRPr lang="en-US" altLang="ko-KR" sz="14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endPara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2BB2F0-7968-4054-A13D-EA9577DB6FC0}"/>
                </a:ext>
              </a:extLst>
            </p:cNvPr>
            <p:cNvSpPr txBox="1"/>
            <p:nvPr/>
          </p:nvSpPr>
          <p:spPr>
            <a:xfrm>
              <a:off x="5580731" y="2119255"/>
              <a:ext cx="25651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SNAKE </a:t>
              </a:r>
              <a:r>
                <a:rPr lang="en-US" altLang="ko-KR" sz="24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GAME</a:t>
              </a:r>
              <a:endParaRPr lang="en-US" altLang="ko-KR" sz="32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37215A0-871A-4C48-AF6F-638628D50A4C}"/>
                </a:ext>
              </a:extLst>
            </p:cNvPr>
            <p:cNvSpPr/>
            <p:nvPr/>
          </p:nvSpPr>
          <p:spPr>
            <a:xfrm>
              <a:off x="10223738" y="2860990"/>
              <a:ext cx="1399131" cy="3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53064BC-B709-4B90-8733-B5AD94F2E774}"/>
                </a:ext>
              </a:extLst>
            </p:cNvPr>
            <p:cNvSpPr/>
            <p:nvPr/>
          </p:nvSpPr>
          <p:spPr>
            <a:xfrm rot="5400000">
              <a:off x="10071239" y="4110833"/>
              <a:ext cx="2801471" cy="3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6DEEE13-101B-4532-B394-593A5F0B74C7}"/>
                </a:ext>
              </a:extLst>
            </p:cNvPr>
            <p:cNvSpPr/>
            <p:nvPr/>
          </p:nvSpPr>
          <p:spPr>
            <a:xfrm>
              <a:off x="7480539" y="5398038"/>
              <a:ext cx="4142331" cy="3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35A6D4B-6863-4224-8156-809B92F2A7A6}"/>
                </a:ext>
              </a:extLst>
            </p:cNvPr>
            <p:cNvSpPr/>
            <p:nvPr/>
          </p:nvSpPr>
          <p:spPr>
            <a:xfrm>
              <a:off x="5702815" y="5398038"/>
              <a:ext cx="302400" cy="30179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1C1BAC5-7902-4E67-9F9F-DFAA484EF700}"/>
                </a:ext>
              </a:extLst>
            </p:cNvPr>
            <p:cNvSpPr/>
            <p:nvPr/>
          </p:nvSpPr>
          <p:spPr>
            <a:xfrm rot="5400000">
              <a:off x="9852868" y="2490124"/>
              <a:ext cx="1043527" cy="3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D159C50-8679-49A1-852F-C87E84B60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1885"/>
            <a:ext cx="4869680" cy="305815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FB4AA0F3-A07D-41FD-B5BE-D2460C396E8A}"/>
              </a:ext>
            </a:extLst>
          </p:cNvPr>
          <p:cNvGrpSpPr/>
          <p:nvPr/>
        </p:nvGrpSpPr>
        <p:grpSpPr>
          <a:xfrm>
            <a:off x="-3013076" y="1036750"/>
            <a:ext cx="3013076" cy="707886"/>
            <a:chOff x="350244" y="1036750"/>
            <a:chExt cx="3013076" cy="70788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1FCAF9-5D12-4C3E-BFEA-BB186F8C313D}"/>
                </a:ext>
              </a:extLst>
            </p:cNvPr>
            <p:cNvSpPr/>
            <p:nvPr/>
          </p:nvSpPr>
          <p:spPr>
            <a:xfrm>
              <a:off x="350244" y="1036750"/>
              <a:ext cx="37061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dirty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endParaRPr lang="ko-KR" altLang="en-US" sz="4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E4968F1-5F62-4C50-A787-EEB269A2C23E}"/>
                </a:ext>
              </a:extLst>
            </p:cNvPr>
            <p:cNvSpPr/>
            <p:nvPr/>
          </p:nvSpPr>
          <p:spPr>
            <a:xfrm>
              <a:off x="2992706" y="1036750"/>
              <a:ext cx="37061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dirty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  <a:endParaRPr lang="ko-KR" altLang="en-US" sz="4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43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1262B93E-6814-4EA0-8ADC-DE6B3E92B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3429000"/>
            <a:ext cx="3539260" cy="28635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2B955E-94A7-44DD-AEE4-9B2869576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72" y="3394850"/>
            <a:ext cx="2760828" cy="27608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68DD36-E8E4-438F-B6E0-B6F858FC6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767" y="819045"/>
            <a:ext cx="4299675" cy="2204436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03B08D-A98D-4321-9508-F00D6272F9E7}"/>
              </a:ext>
            </a:extLst>
          </p:cNvPr>
          <p:cNvSpPr txBox="1"/>
          <p:nvPr/>
        </p:nvSpPr>
        <p:spPr>
          <a:xfrm>
            <a:off x="720000" y="1080000"/>
            <a:ext cx="21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BENCHMARKING </a:t>
            </a:r>
          </a:p>
          <a:p>
            <a:r>
              <a:rPr lang="en-US" altLang="ko-KR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REFERENCE</a:t>
            </a:r>
            <a:endParaRPr lang="ko-KR" altLang="en-US" dirty="0">
              <a:solidFill>
                <a:schemeClr val="accent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41EB32-B331-4C60-8FC0-F79EC7A43EF0}"/>
              </a:ext>
            </a:extLst>
          </p:cNvPr>
          <p:cNvSpPr txBox="1"/>
          <p:nvPr/>
        </p:nvSpPr>
        <p:spPr>
          <a:xfrm>
            <a:off x="720000" y="1910499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01.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Google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Snake game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6D5CE7F-12AA-4198-A752-3AF4BB2BF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109" y="3394850"/>
            <a:ext cx="2760828" cy="27608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C8E6C64-460F-4EDF-B65E-E5A7F7EA8C06}"/>
              </a:ext>
            </a:extLst>
          </p:cNvPr>
          <p:cNvSpPr txBox="1"/>
          <p:nvPr/>
        </p:nvSpPr>
        <p:spPr>
          <a:xfrm>
            <a:off x="720000" y="2556830"/>
            <a:ext cx="32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구글 검색어에 키워드로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“snake”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들어갈 경우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상단에 노출되는 미니 게임</a:t>
            </a:r>
          </a:p>
        </p:txBody>
      </p:sp>
      <p:sp>
        <p:nvSpPr>
          <p:cNvPr id="21" name="AutoShape 2" descr="https://i.dailymail.co.uk/i/gif/2017/09/snake.gif">
            <a:extLst>
              <a:ext uri="{FF2B5EF4-FFF2-40B4-BE49-F238E27FC236}">
                <a16:creationId xmlns:a16="http://schemas.microsoft.com/office/drawing/2014/main" id="{A21147B8-8009-4002-B868-0A147D222F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7050" y="447675"/>
            <a:ext cx="605790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92F42-4FB0-4258-B202-1F7B5EA2A3A5}"/>
              </a:ext>
            </a:extLst>
          </p:cNvPr>
          <p:cNvSpPr txBox="1"/>
          <p:nvPr/>
        </p:nvSpPr>
        <p:spPr>
          <a:xfrm>
            <a:off x="720000" y="6996410"/>
            <a:ext cx="289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구글의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19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번째 생일을 축하하며 만들어진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레트로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게임 중 하나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6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CA40321-C8D9-42DB-AD8D-47205B10F0B7}"/>
              </a:ext>
            </a:extLst>
          </p:cNvPr>
          <p:cNvSpPr/>
          <p:nvPr/>
        </p:nvSpPr>
        <p:spPr>
          <a:xfrm>
            <a:off x="-99899" y="93063"/>
            <a:ext cx="4661774" cy="6858000"/>
          </a:xfrm>
          <a:prstGeom prst="rect">
            <a:avLst/>
          </a:prstGeom>
          <a:gradFill>
            <a:gsLst>
              <a:gs pos="0">
                <a:srgbClr val="0070C0">
                  <a:alpha val="20000"/>
                </a:srgbClr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B1119E-C5EE-4CDD-8E11-8A18D8EDBCD3}"/>
              </a:ext>
            </a:extLst>
          </p:cNvPr>
          <p:cNvSpPr/>
          <p:nvPr/>
        </p:nvSpPr>
        <p:spPr>
          <a:xfrm>
            <a:off x="0" y="0"/>
            <a:ext cx="4661774" cy="68580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2B955E-94A7-44DD-AEE4-9B2869576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72" y="3394850"/>
            <a:ext cx="2760828" cy="276082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6D5CE7F-12AA-4198-A752-3AF4BB2BF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109" y="3394850"/>
            <a:ext cx="2760828" cy="2760828"/>
          </a:xfrm>
          <a:prstGeom prst="rect">
            <a:avLst/>
          </a:prstGeom>
        </p:spPr>
      </p:pic>
      <p:sp>
        <p:nvSpPr>
          <p:cNvPr id="21" name="AutoShape 2" descr="https://i.dailymail.co.uk/i/gif/2017/09/snake.gif">
            <a:extLst>
              <a:ext uri="{FF2B5EF4-FFF2-40B4-BE49-F238E27FC236}">
                <a16:creationId xmlns:a16="http://schemas.microsoft.com/office/drawing/2014/main" id="{A21147B8-8009-4002-B868-0A147D222F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7050" y="447675"/>
            <a:ext cx="605790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193D1B8-03F8-41B1-BDFD-3C87C41EF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767" y="819045"/>
            <a:ext cx="4299675" cy="2204436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158DC45-45B2-43C3-A4B6-E2601AAC7E95}"/>
              </a:ext>
            </a:extLst>
          </p:cNvPr>
          <p:cNvSpPr txBox="1"/>
          <p:nvPr/>
        </p:nvSpPr>
        <p:spPr>
          <a:xfrm>
            <a:off x="1204337" y="2694763"/>
            <a:ext cx="257153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기본 움직임이 부드러우며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뱀에게 다양한 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모션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있음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Rule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몸 또는 벽에 닿으면 게임오버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게임이 끝나면 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 성적 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노출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사과  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= </a:t>
            </a:r>
            <a:r>
              <a:rPr lang="ko-KR" altLang="en-US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뱀이 먹은 사과의 개수</a:t>
            </a:r>
            <a:endParaRPr lang="en-US" altLang="ko-KR" sz="11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트로피 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 </a:t>
            </a:r>
            <a:r>
              <a:rPr lang="ko-KR" altLang="en-US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최고기록</a:t>
            </a:r>
            <a:endParaRPr lang="en-US" altLang="ko-KR" sz="11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B99CBC-7179-48B2-BAEA-56239AF405A2}"/>
              </a:ext>
            </a:extLst>
          </p:cNvPr>
          <p:cNvSpPr txBox="1"/>
          <p:nvPr/>
        </p:nvSpPr>
        <p:spPr>
          <a:xfrm>
            <a:off x="1207823" y="194728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P O I N T ]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AC5D334-0792-4CAE-8FDA-6AC4747CFF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4977222"/>
            <a:ext cx="1108800" cy="1431510"/>
          </a:xfrm>
          <a:prstGeom prst="rect">
            <a:avLst/>
          </a:prstGeom>
        </p:spPr>
      </p:pic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EE8E166-301C-4748-9D26-FEB94BEF5B6E}"/>
              </a:ext>
            </a:extLst>
          </p:cNvPr>
          <p:cNvSpPr/>
          <p:nvPr/>
        </p:nvSpPr>
        <p:spPr>
          <a:xfrm rot="5400000">
            <a:off x="4378766" y="1012103"/>
            <a:ext cx="1031351" cy="1322133"/>
          </a:xfrm>
          <a:prstGeom prst="triangle">
            <a:avLst/>
          </a:prstGeom>
          <a:solidFill>
            <a:schemeClr val="accent5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424D8EB-7EEE-47FF-802A-DEC1894C9E2D}"/>
              </a:ext>
            </a:extLst>
          </p:cNvPr>
          <p:cNvSpPr/>
          <p:nvPr/>
        </p:nvSpPr>
        <p:spPr>
          <a:xfrm>
            <a:off x="1316498" y="1523417"/>
            <a:ext cx="5334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0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FCCAA0-FDFE-41F3-94D7-EBC8ABC83CA0}"/>
              </a:ext>
            </a:extLst>
          </p:cNvPr>
          <p:cNvSpPr txBox="1"/>
          <p:nvPr/>
        </p:nvSpPr>
        <p:spPr>
          <a:xfrm>
            <a:off x="-956305" y="1572442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Slither.io</a:t>
            </a:r>
            <a:endParaRPr lang="ko-KR" altLang="en-US" sz="14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27DC59-D7BE-490A-AB34-7933CDF65A7D}"/>
              </a:ext>
            </a:extLst>
          </p:cNvPr>
          <p:cNvSpPr txBox="1"/>
          <p:nvPr/>
        </p:nvSpPr>
        <p:spPr>
          <a:xfrm>
            <a:off x="720000" y="1080000"/>
            <a:ext cx="21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BENCHMARKING </a:t>
            </a:r>
          </a:p>
          <a:p>
            <a:r>
              <a:rPr lang="en-US" altLang="ko-KR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REFERENCE</a:t>
            </a:r>
            <a:endParaRPr lang="ko-KR" altLang="en-US" dirty="0">
              <a:solidFill>
                <a:schemeClr val="accent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46A2E-229A-44C2-85FF-5D8FF0FB195B}"/>
              </a:ext>
            </a:extLst>
          </p:cNvPr>
          <p:cNvSpPr txBox="1"/>
          <p:nvPr/>
        </p:nvSpPr>
        <p:spPr>
          <a:xfrm>
            <a:off x="720000" y="1910499"/>
            <a:ext cx="2294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02.</a:t>
            </a:r>
          </a:p>
          <a:p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Elgoog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Snake game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C448CD-B880-4725-AADF-3DB750B53B1C}"/>
              </a:ext>
            </a:extLst>
          </p:cNvPr>
          <p:cNvSpPr txBox="1"/>
          <p:nvPr/>
        </p:nvSpPr>
        <p:spPr>
          <a:xfrm>
            <a:off x="720000" y="2556830"/>
            <a:ext cx="3058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hlinkClick r:id="rId2"/>
              </a:rPr>
              <a:t>https://elgoog.im/snake/</a:t>
            </a:r>
            <a:endParaRPr lang="en-US" altLang="ko-KR" sz="1200" dirty="0">
              <a:solidFill>
                <a:prstClr val="black">
                  <a:lumMod val="50000"/>
                  <a:lumOff val="50000"/>
                </a:prst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lvl="0"/>
            <a:r>
              <a: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구글 웹페이지가 반전된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Google Mirror</a:t>
            </a:r>
            <a:r>
              <a: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</a:t>
            </a:r>
            <a:endParaRPr lang="en-US" altLang="ko-KR" sz="1200" dirty="0">
              <a:solidFill>
                <a:prstClr val="black">
                  <a:lumMod val="50000"/>
                  <a:lumOff val="50000"/>
                </a:prst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lvl="0"/>
            <a:r>
              <a: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 할 수 있는 </a:t>
            </a:r>
            <a:r>
              <a:rPr lang="ko-KR" altLang="en-US" sz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레트로</a:t>
            </a:r>
            <a:r>
              <a: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게임</a:t>
            </a:r>
            <a:endParaRPr lang="en-US" altLang="ko-KR" sz="1200" dirty="0">
              <a:solidFill>
                <a:prstClr val="black">
                  <a:lumMod val="50000"/>
                  <a:lumOff val="50000"/>
                </a:prst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lvl="0"/>
            <a:endParaRPr lang="en-US" altLang="ko-KR" sz="1200" dirty="0">
              <a:solidFill>
                <a:prstClr val="black">
                  <a:lumMod val="50000"/>
                  <a:lumOff val="50000"/>
                </a:prst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26800A-F3BA-4EF5-91B8-A8D66C02D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58" y="319925"/>
            <a:ext cx="4698642" cy="15201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F6B3C79-E4CC-473D-9D2A-80FEE968C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58" y="4965201"/>
            <a:ext cx="4698642" cy="152014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52822EF-0DF6-4C73-A227-3D98029CC9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58" y="1868350"/>
            <a:ext cx="4698642" cy="152014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0B2D8B1-BA8E-42DF-A5FF-6C501695C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58" y="3416775"/>
            <a:ext cx="4698642" cy="152014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F38D799B-8F69-46B5-B07E-67A85F184C20}"/>
              </a:ext>
            </a:extLst>
          </p:cNvPr>
          <p:cNvGrpSpPr/>
          <p:nvPr/>
        </p:nvGrpSpPr>
        <p:grpSpPr>
          <a:xfrm>
            <a:off x="-3970523" y="989125"/>
            <a:ext cx="3928251" cy="523220"/>
            <a:chOff x="540744" y="989125"/>
            <a:chExt cx="3928251" cy="52322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57C5DC7-62B5-4471-873E-8C7AA88A5BD9}"/>
                </a:ext>
              </a:extLst>
            </p:cNvPr>
            <p:cNvSpPr/>
            <p:nvPr/>
          </p:nvSpPr>
          <p:spPr>
            <a:xfrm>
              <a:off x="540744" y="989125"/>
              <a:ext cx="31451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endParaRPr lang="ko-KR" altLang="en-US" sz="28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1436B5-A137-4636-92FD-73D8AF1AE870}"/>
                </a:ext>
              </a:extLst>
            </p:cNvPr>
            <p:cNvSpPr/>
            <p:nvPr/>
          </p:nvSpPr>
          <p:spPr>
            <a:xfrm>
              <a:off x="4154485" y="989125"/>
              <a:ext cx="31451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  <a:endParaRPr lang="ko-KR" altLang="en-US" sz="28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21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D75A79-0C03-4775-B860-189D1ED711D9}"/>
              </a:ext>
            </a:extLst>
          </p:cNvPr>
          <p:cNvSpPr/>
          <p:nvPr/>
        </p:nvSpPr>
        <p:spPr>
          <a:xfrm>
            <a:off x="-99899" y="93063"/>
            <a:ext cx="4661774" cy="6858000"/>
          </a:xfrm>
          <a:prstGeom prst="rect">
            <a:avLst/>
          </a:prstGeom>
          <a:gradFill>
            <a:gsLst>
              <a:gs pos="0">
                <a:srgbClr val="0070C0">
                  <a:alpha val="20000"/>
                </a:srgbClr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CCAA0-FDFE-41F3-94D7-EBC8ABC83CA0}"/>
              </a:ext>
            </a:extLst>
          </p:cNvPr>
          <p:cNvSpPr txBox="1"/>
          <p:nvPr/>
        </p:nvSpPr>
        <p:spPr>
          <a:xfrm>
            <a:off x="779150" y="6968625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Slither.io</a:t>
            </a:r>
            <a:endParaRPr lang="ko-KR" altLang="en-US" sz="14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26800A-F3BA-4EF5-91B8-A8D66C02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58" y="319925"/>
            <a:ext cx="4698642" cy="15201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F6B3C79-E4CC-473D-9D2A-80FEE968C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58" y="4965201"/>
            <a:ext cx="4698642" cy="152014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52822EF-0DF6-4C73-A227-3D98029CC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58" y="1868350"/>
            <a:ext cx="4698642" cy="152014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0B2D8B1-BA8E-42DF-A5FF-6C501695C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58" y="3416775"/>
            <a:ext cx="4698642" cy="152014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18C919-9FCE-4D1A-83C1-CFB217B24E9C}"/>
              </a:ext>
            </a:extLst>
          </p:cNvPr>
          <p:cNvSpPr/>
          <p:nvPr/>
        </p:nvSpPr>
        <p:spPr>
          <a:xfrm>
            <a:off x="0" y="0"/>
            <a:ext cx="4661774" cy="68580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F92ED4-7A68-40FF-AE9F-C7CDCCB0BDA7}"/>
              </a:ext>
            </a:extLst>
          </p:cNvPr>
          <p:cNvSpPr txBox="1"/>
          <p:nvPr/>
        </p:nvSpPr>
        <p:spPr>
          <a:xfrm>
            <a:off x="1204337" y="2694763"/>
            <a:ext cx="223490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Rule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제한시간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(1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분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동안 진행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공간이 반복됨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몸에 부딪쳐도 게임 진행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다양한 아이템 요소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플레이 버튼을 누르면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남은 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현재 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점수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노출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08EBBC-DC24-4E6C-96C9-4A9B7F05E2B4}"/>
              </a:ext>
            </a:extLst>
          </p:cNvPr>
          <p:cNvSpPr txBox="1"/>
          <p:nvPr/>
        </p:nvSpPr>
        <p:spPr>
          <a:xfrm>
            <a:off x="1207823" y="194728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P O I N T ]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5F9BCC41-A2C6-4ED7-A0F1-137193383AFD}"/>
              </a:ext>
            </a:extLst>
          </p:cNvPr>
          <p:cNvSpPr/>
          <p:nvPr/>
        </p:nvSpPr>
        <p:spPr>
          <a:xfrm rot="5400000">
            <a:off x="4378766" y="1012103"/>
            <a:ext cx="1031351" cy="1322133"/>
          </a:xfrm>
          <a:prstGeom prst="triangle">
            <a:avLst/>
          </a:prstGeom>
          <a:solidFill>
            <a:schemeClr val="accent5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7B3265-C44A-4E20-B722-F57002516D0A}"/>
              </a:ext>
            </a:extLst>
          </p:cNvPr>
          <p:cNvSpPr/>
          <p:nvPr/>
        </p:nvSpPr>
        <p:spPr>
          <a:xfrm>
            <a:off x="1316498" y="1523417"/>
            <a:ext cx="5334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5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말풍선: 사각형 50">
            <a:extLst>
              <a:ext uri="{FF2B5EF4-FFF2-40B4-BE49-F238E27FC236}">
                <a16:creationId xmlns:a16="http://schemas.microsoft.com/office/drawing/2014/main" id="{79221651-052B-4724-A59B-BB75261425F0}"/>
              </a:ext>
            </a:extLst>
          </p:cNvPr>
          <p:cNvSpPr/>
          <p:nvPr/>
        </p:nvSpPr>
        <p:spPr>
          <a:xfrm>
            <a:off x="944501" y="3335280"/>
            <a:ext cx="2583718" cy="2762251"/>
          </a:xfrm>
          <a:prstGeom prst="wedgeRectCallout">
            <a:avLst>
              <a:gd name="adj1" fmla="val 79958"/>
              <a:gd name="adj2" fmla="val 237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F91D879-5401-42A5-9E8F-25EA74D68285}"/>
              </a:ext>
            </a:extLst>
          </p:cNvPr>
          <p:cNvGrpSpPr/>
          <p:nvPr/>
        </p:nvGrpSpPr>
        <p:grpSpPr>
          <a:xfrm>
            <a:off x="4511675" y="3335281"/>
            <a:ext cx="3168650" cy="2762251"/>
            <a:chOff x="4931223" y="2489148"/>
            <a:chExt cx="3168650" cy="276225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3CA746E-DE2E-4D05-B938-CDDBA5C88224}"/>
                </a:ext>
              </a:extLst>
            </p:cNvPr>
            <p:cNvSpPr/>
            <p:nvPr/>
          </p:nvSpPr>
          <p:spPr>
            <a:xfrm>
              <a:off x="4931223" y="2489148"/>
              <a:ext cx="3168650" cy="276225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CDF538C-5557-4C97-AA94-726759F87993}"/>
                </a:ext>
              </a:extLst>
            </p:cNvPr>
            <p:cNvSpPr/>
            <p:nvPr/>
          </p:nvSpPr>
          <p:spPr>
            <a:xfrm>
              <a:off x="5103467" y="4594174"/>
              <a:ext cx="85725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Normal</a:t>
              </a:r>
              <a:endParaRPr lang="ko-KR" altLang="en-US" sz="1400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AA01F0-B53C-4C7F-9C91-01F19DBBCF2A}"/>
                </a:ext>
              </a:extLst>
            </p:cNvPr>
            <p:cNvSpPr/>
            <p:nvPr/>
          </p:nvSpPr>
          <p:spPr>
            <a:xfrm>
              <a:off x="6086923" y="4594174"/>
              <a:ext cx="85725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Hard</a:t>
              </a:r>
              <a:endParaRPr lang="ko-KR" altLang="en-US" sz="14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BFF2A2-AAB6-408C-8C86-A3799760C2A5}"/>
                </a:ext>
              </a:extLst>
            </p:cNvPr>
            <p:cNvSpPr/>
            <p:nvPr/>
          </p:nvSpPr>
          <p:spPr>
            <a:xfrm>
              <a:off x="7070379" y="4594174"/>
              <a:ext cx="85725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Item</a:t>
              </a:r>
              <a:endParaRPr lang="ko-KR" altLang="en-US" sz="14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880BB99-79A7-49E7-A5E8-8C53EC6D5321}"/>
                </a:ext>
              </a:extLst>
            </p:cNvPr>
            <p:cNvSpPr/>
            <p:nvPr/>
          </p:nvSpPr>
          <p:spPr>
            <a:xfrm>
              <a:off x="6086923" y="3915396"/>
              <a:ext cx="85725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How to</a:t>
              </a:r>
              <a:endParaRPr lang="ko-KR" altLang="en-US" sz="14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EBEA9B2-4DC8-4505-AE86-6B9496A6E631}"/>
              </a:ext>
            </a:extLst>
          </p:cNvPr>
          <p:cNvSpPr txBox="1"/>
          <p:nvPr/>
        </p:nvSpPr>
        <p:spPr>
          <a:xfrm>
            <a:off x="720000" y="1080000"/>
            <a:ext cx="256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&amp; LAYOUT</a:t>
            </a:r>
          </a:p>
          <a:p>
            <a:r>
              <a:rPr lang="en-US" altLang="ko-KR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SCREEN DEFINITION</a:t>
            </a:r>
            <a:endParaRPr lang="ko-KR" altLang="en-US" dirty="0">
              <a:solidFill>
                <a:schemeClr val="accent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D6F20-8694-4516-BA6C-4387AC330490}"/>
              </a:ext>
            </a:extLst>
          </p:cNvPr>
          <p:cNvSpPr txBox="1"/>
          <p:nvPr/>
        </p:nvSpPr>
        <p:spPr>
          <a:xfrm>
            <a:off x="1327191" y="3463451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모드 선택 </a:t>
            </a:r>
            <a:endParaRPr lang="en-US" altLang="ko-KR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게임 시작 버튼</a:t>
            </a:r>
            <a:endParaRPr lang="en-US" altLang="ko-KR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54D8F8-63E7-46BA-96B6-4FCDC1CAEF75}"/>
              </a:ext>
            </a:extLst>
          </p:cNvPr>
          <p:cNvSpPr txBox="1"/>
          <p:nvPr/>
        </p:nvSpPr>
        <p:spPr>
          <a:xfrm>
            <a:off x="1281916" y="4146696"/>
            <a:ext cx="17139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1-1. Normal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기본적인 </a:t>
            </a:r>
            <a:r>
              <a:rPr lang="ko-KR" altLang="en-US" sz="12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스네이크</a:t>
            </a:r>
            <a:r>
              <a:rPr lang="ko-KR" altLang="en-US" sz="12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게임</a:t>
            </a:r>
            <a:endParaRPr lang="en-US" altLang="ko-KR" sz="12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1-2 Hard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먹이와 아이템이 움직임</a:t>
            </a:r>
            <a:endParaRPr lang="en-US" altLang="ko-KR" sz="12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74F2EB-4A82-4019-9794-779142353E14}"/>
              </a:ext>
            </a:extLst>
          </p:cNvPr>
          <p:cNvSpPr txBox="1"/>
          <p:nvPr/>
        </p:nvSpPr>
        <p:spPr>
          <a:xfrm>
            <a:off x="720000" y="191049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Snake game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3E3000-4D5B-4B73-9FB7-CF8EA960D8BF}"/>
              </a:ext>
            </a:extLst>
          </p:cNvPr>
          <p:cNvSpPr txBox="1"/>
          <p:nvPr/>
        </p:nvSpPr>
        <p:spPr>
          <a:xfrm>
            <a:off x="720000" y="2279831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기본적인 화면의 구성과 그에 대한 정의를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내림으로써 보다 명확하게 구현하고자 함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28C56CC-6413-40F7-A2D4-8A0F21637798}"/>
              </a:ext>
            </a:extLst>
          </p:cNvPr>
          <p:cNvSpPr/>
          <p:nvPr/>
        </p:nvSpPr>
        <p:spPr>
          <a:xfrm>
            <a:off x="4302319" y="5252908"/>
            <a:ext cx="418712" cy="418712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1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8561253-A8AC-4E4E-A0E9-5B5F1150396E}"/>
              </a:ext>
            </a:extLst>
          </p:cNvPr>
          <p:cNvSpPr/>
          <p:nvPr/>
        </p:nvSpPr>
        <p:spPr>
          <a:xfrm>
            <a:off x="6360458" y="4515985"/>
            <a:ext cx="418712" cy="418712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2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ACC04E-C68C-48AD-93F5-8C52B6459B34}"/>
              </a:ext>
            </a:extLst>
          </p:cNvPr>
          <p:cNvSpPr/>
          <p:nvPr/>
        </p:nvSpPr>
        <p:spPr>
          <a:xfrm>
            <a:off x="4845713" y="5252907"/>
            <a:ext cx="453993" cy="27753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</a:rPr>
              <a:t>1-1</a:t>
            </a:r>
            <a:endParaRPr lang="ko-KR" altLang="en-US" sz="1200" i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0F3701-799B-497B-83DF-8211409D8965}"/>
              </a:ext>
            </a:extLst>
          </p:cNvPr>
          <p:cNvSpPr/>
          <p:nvPr/>
        </p:nvSpPr>
        <p:spPr>
          <a:xfrm>
            <a:off x="5869003" y="5252907"/>
            <a:ext cx="453993" cy="27753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</a:rPr>
              <a:t>1-2</a:t>
            </a:r>
            <a:endParaRPr lang="ko-KR" altLang="en-US" sz="1200" i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9CABC5-B4E9-4DF8-B151-FF23945E4464}"/>
              </a:ext>
            </a:extLst>
          </p:cNvPr>
          <p:cNvSpPr/>
          <p:nvPr/>
        </p:nvSpPr>
        <p:spPr>
          <a:xfrm>
            <a:off x="6852459" y="5252907"/>
            <a:ext cx="453993" cy="27753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</a:rPr>
              <a:t>1-3</a:t>
            </a:r>
            <a:endParaRPr lang="ko-KR" altLang="en-US" sz="1200" i="1" dirty="0">
              <a:solidFill>
                <a:schemeClr val="tx1"/>
              </a:solidFill>
            </a:endParaRPr>
          </a:p>
        </p:txBody>
      </p:sp>
      <p:sp>
        <p:nvSpPr>
          <p:cNvPr id="52" name="말풍선: 사각형 51">
            <a:extLst>
              <a:ext uri="{FF2B5EF4-FFF2-40B4-BE49-F238E27FC236}">
                <a16:creationId xmlns:a16="http://schemas.microsoft.com/office/drawing/2014/main" id="{2F0AECB8-C405-44E1-B4EC-F86916D1B271}"/>
              </a:ext>
            </a:extLst>
          </p:cNvPr>
          <p:cNvSpPr/>
          <p:nvPr/>
        </p:nvSpPr>
        <p:spPr>
          <a:xfrm>
            <a:off x="8660441" y="2782691"/>
            <a:ext cx="2583718" cy="1426249"/>
          </a:xfrm>
          <a:prstGeom prst="wedgeRectCallout">
            <a:avLst>
              <a:gd name="adj1" fmla="val -121548"/>
              <a:gd name="adj2" fmla="val 8006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AF2B8D-6577-4327-B814-64909C36AF7E}"/>
              </a:ext>
            </a:extLst>
          </p:cNvPr>
          <p:cNvSpPr txBox="1"/>
          <p:nvPr/>
        </p:nvSpPr>
        <p:spPr>
          <a:xfrm>
            <a:off x="8775536" y="2945579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설명 버튼</a:t>
            </a:r>
            <a:endParaRPr lang="en-US" altLang="ko-KR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A8FE15-D94F-40E1-8BDC-092AD27771DE}"/>
              </a:ext>
            </a:extLst>
          </p:cNvPr>
          <p:cNvSpPr txBox="1"/>
          <p:nvPr/>
        </p:nvSpPr>
        <p:spPr>
          <a:xfrm>
            <a:off x="8775536" y="334519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기본 조작법과 게임 모드에 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대하여 설명하는 창을 띄운다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3" name="말풍선: 사각형 52">
            <a:extLst>
              <a:ext uri="{FF2B5EF4-FFF2-40B4-BE49-F238E27FC236}">
                <a16:creationId xmlns:a16="http://schemas.microsoft.com/office/drawing/2014/main" id="{04BC91F8-5749-41E7-92C9-B7D6F25502FD}"/>
              </a:ext>
            </a:extLst>
          </p:cNvPr>
          <p:cNvSpPr/>
          <p:nvPr/>
        </p:nvSpPr>
        <p:spPr>
          <a:xfrm>
            <a:off x="8660441" y="4404916"/>
            <a:ext cx="2583718" cy="1692616"/>
          </a:xfrm>
          <a:prstGeom prst="wedgeRectCallout">
            <a:avLst>
              <a:gd name="adj1" fmla="val -103489"/>
              <a:gd name="adj2" fmla="val 798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40A784-3F2C-43FE-9AB3-05F39491B2C2}"/>
              </a:ext>
            </a:extLst>
          </p:cNvPr>
          <p:cNvSpPr txBox="1"/>
          <p:nvPr/>
        </p:nvSpPr>
        <p:spPr>
          <a:xfrm>
            <a:off x="8772196" y="4632207"/>
            <a:ext cx="2356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1-3 ITEM (</a:t>
            </a:r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랜덤</a:t>
            </a:r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 속도 </a:t>
            </a:r>
            <a:r>
              <a:rPr lang="ko-KR" altLang="en-US" sz="14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빨라지기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 속도 </a:t>
            </a:r>
            <a:r>
              <a:rPr lang="ko-KR" altLang="en-US" sz="14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느려지기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꼬리 잘림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꼬리 늘림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505BD8EE-6C13-4CE4-9B74-D52836809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510" y="4514715"/>
            <a:ext cx="451487" cy="45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7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말풍선: 사각형 38">
            <a:extLst>
              <a:ext uri="{FF2B5EF4-FFF2-40B4-BE49-F238E27FC236}">
                <a16:creationId xmlns:a16="http://schemas.microsoft.com/office/drawing/2014/main" id="{86663DFA-D13E-4048-8E76-6BBB6F502EDB}"/>
              </a:ext>
            </a:extLst>
          </p:cNvPr>
          <p:cNvSpPr/>
          <p:nvPr/>
        </p:nvSpPr>
        <p:spPr>
          <a:xfrm>
            <a:off x="944501" y="3162748"/>
            <a:ext cx="2583718" cy="870136"/>
          </a:xfrm>
          <a:prstGeom prst="wedgeRectCallout">
            <a:avLst>
              <a:gd name="adj1" fmla="val 81623"/>
              <a:gd name="adj2" fmla="val -2167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A746E-DE2E-4D05-B938-CDDBA5C88224}"/>
              </a:ext>
            </a:extLst>
          </p:cNvPr>
          <p:cNvSpPr/>
          <p:nvPr/>
        </p:nvSpPr>
        <p:spPr>
          <a:xfrm>
            <a:off x="4511675" y="3335281"/>
            <a:ext cx="3168650" cy="2762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BEA9B2-4DC8-4505-AE86-6B9496A6E631}"/>
              </a:ext>
            </a:extLst>
          </p:cNvPr>
          <p:cNvSpPr txBox="1"/>
          <p:nvPr/>
        </p:nvSpPr>
        <p:spPr>
          <a:xfrm>
            <a:off x="720000" y="1080000"/>
            <a:ext cx="256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&amp; LAYOUT</a:t>
            </a:r>
          </a:p>
          <a:p>
            <a:r>
              <a:rPr lang="en-US" altLang="ko-KR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SCREEN DEFINITION</a:t>
            </a:r>
            <a:endParaRPr lang="ko-KR" altLang="en-US" dirty="0">
              <a:solidFill>
                <a:schemeClr val="accent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D6F20-8694-4516-BA6C-4387AC330490}"/>
              </a:ext>
            </a:extLst>
          </p:cNvPr>
          <p:cNvSpPr txBox="1"/>
          <p:nvPr/>
        </p:nvSpPr>
        <p:spPr>
          <a:xfrm>
            <a:off x="1183484" y="3249278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Mode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54D8F8-63E7-46BA-96B6-4FCDC1CAEF75}"/>
              </a:ext>
            </a:extLst>
          </p:cNvPr>
          <p:cNvSpPr txBox="1"/>
          <p:nvPr/>
        </p:nvSpPr>
        <p:spPr>
          <a:xfrm>
            <a:off x="1183484" y="361861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현재 진행중인 게임 모드 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A72CF7E-872C-42A7-9F40-72C3D51CE45C}"/>
              </a:ext>
            </a:extLst>
          </p:cNvPr>
          <p:cNvSpPr/>
          <p:nvPr/>
        </p:nvSpPr>
        <p:spPr>
          <a:xfrm>
            <a:off x="5795880" y="4697804"/>
            <a:ext cx="418712" cy="418712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4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34E921-7785-4AB6-9743-FC74E26028E4}"/>
              </a:ext>
            </a:extLst>
          </p:cNvPr>
          <p:cNvSpPr/>
          <p:nvPr/>
        </p:nvSpPr>
        <p:spPr>
          <a:xfrm>
            <a:off x="6650831" y="3474533"/>
            <a:ext cx="857250" cy="4191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Score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FAE07A-62DC-494D-A584-5B9D953F1A6F}"/>
              </a:ext>
            </a:extLst>
          </p:cNvPr>
          <p:cNvSpPr/>
          <p:nvPr/>
        </p:nvSpPr>
        <p:spPr>
          <a:xfrm>
            <a:off x="4662224" y="3474533"/>
            <a:ext cx="857250" cy="4191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ITEM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8561253-A8AC-4E4E-A0E9-5B5F1150396E}"/>
              </a:ext>
            </a:extLst>
          </p:cNvPr>
          <p:cNvSpPr/>
          <p:nvPr/>
        </p:nvSpPr>
        <p:spPr>
          <a:xfrm>
            <a:off x="4377594" y="3250018"/>
            <a:ext cx="418712" cy="418712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3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D6C47C7-665E-4E1E-A0C5-66AD36CBD5A1}"/>
              </a:ext>
            </a:extLst>
          </p:cNvPr>
          <p:cNvSpPr/>
          <p:nvPr/>
        </p:nvSpPr>
        <p:spPr>
          <a:xfrm>
            <a:off x="6325792" y="3249278"/>
            <a:ext cx="418712" cy="418712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5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63D0E3-2F2D-4FBE-B4C7-FC2E8634F9F7}"/>
              </a:ext>
            </a:extLst>
          </p:cNvPr>
          <p:cNvSpPr/>
          <p:nvPr/>
        </p:nvSpPr>
        <p:spPr>
          <a:xfrm>
            <a:off x="4662223" y="4032884"/>
            <a:ext cx="2845857" cy="19268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말풍선: 사각형 39">
            <a:extLst>
              <a:ext uri="{FF2B5EF4-FFF2-40B4-BE49-F238E27FC236}">
                <a16:creationId xmlns:a16="http://schemas.microsoft.com/office/drawing/2014/main" id="{F98AC6B6-CC6D-46C8-8EAC-338D6F8B1FDF}"/>
              </a:ext>
            </a:extLst>
          </p:cNvPr>
          <p:cNvSpPr/>
          <p:nvPr/>
        </p:nvSpPr>
        <p:spPr>
          <a:xfrm>
            <a:off x="8663780" y="3335280"/>
            <a:ext cx="2922205" cy="1426249"/>
          </a:xfrm>
          <a:prstGeom prst="wedgeRectCallout">
            <a:avLst>
              <a:gd name="adj1" fmla="val -97829"/>
              <a:gd name="adj2" fmla="val -2515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AF2B8D-6577-4327-B814-64909C36AF7E}"/>
              </a:ext>
            </a:extLst>
          </p:cNvPr>
          <p:cNvSpPr txBox="1"/>
          <p:nvPr/>
        </p:nvSpPr>
        <p:spPr>
          <a:xfrm>
            <a:off x="8811682" y="3474533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Score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A8FE15-D94F-40E1-8BDC-092AD27771DE}"/>
              </a:ext>
            </a:extLst>
          </p:cNvPr>
          <p:cNvSpPr txBox="1"/>
          <p:nvPr/>
        </p:nvSpPr>
        <p:spPr>
          <a:xfrm>
            <a:off x="8811682" y="3874144"/>
            <a:ext cx="257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화면 상단에 게임 점수를 알려줌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아이템을 먹으면 카운트됨</a:t>
            </a:r>
          </a:p>
        </p:txBody>
      </p:sp>
      <p:sp>
        <p:nvSpPr>
          <p:cNvPr id="41" name="말풍선: 사각형 40">
            <a:extLst>
              <a:ext uri="{FF2B5EF4-FFF2-40B4-BE49-F238E27FC236}">
                <a16:creationId xmlns:a16="http://schemas.microsoft.com/office/drawing/2014/main" id="{DFB9C14A-100A-46DB-8E79-B26EECF4BC2C}"/>
              </a:ext>
            </a:extLst>
          </p:cNvPr>
          <p:cNvSpPr/>
          <p:nvPr/>
        </p:nvSpPr>
        <p:spPr>
          <a:xfrm>
            <a:off x="944501" y="4588875"/>
            <a:ext cx="2583718" cy="1508657"/>
          </a:xfrm>
          <a:prstGeom prst="wedgeRectCallout">
            <a:avLst>
              <a:gd name="adj1" fmla="val 135750"/>
              <a:gd name="adj2" fmla="val -2595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77C998-CC55-4A0D-AA8F-ECFE259D5735}"/>
              </a:ext>
            </a:extLst>
          </p:cNvPr>
          <p:cNvSpPr txBox="1"/>
          <p:nvPr/>
        </p:nvSpPr>
        <p:spPr>
          <a:xfrm>
            <a:off x="1178102" y="47471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플레이 영역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AACC5A-DB07-4228-9B4D-DAEB3849CBEC}"/>
              </a:ext>
            </a:extLst>
          </p:cNvPr>
          <p:cNvSpPr txBox="1"/>
          <p:nvPr/>
        </p:nvSpPr>
        <p:spPr>
          <a:xfrm>
            <a:off x="1178102" y="5116516"/>
            <a:ext cx="21355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제한된 공간으로  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플레이어가 벽에 부딪히면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게임이 종료됨</a:t>
            </a:r>
          </a:p>
        </p:txBody>
      </p:sp>
    </p:spTree>
    <p:extLst>
      <p:ext uri="{BB962C8B-B14F-4D97-AF65-F5344CB8AC3E}">
        <p14:creationId xmlns:p14="http://schemas.microsoft.com/office/powerpoint/2010/main" val="118038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6F91D879-5401-42A5-9E8F-25EA74D68285}"/>
              </a:ext>
            </a:extLst>
          </p:cNvPr>
          <p:cNvGrpSpPr/>
          <p:nvPr/>
        </p:nvGrpSpPr>
        <p:grpSpPr>
          <a:xfrm>
            <a:off x="4511675" y="3335281"/>
            <a:ext cx="3168650" cy="2762251"/>
            <a:chOff x="4931223" y="2489148"/>
            <a:chExt cx="3168650" cy="276225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3CA746E-DE2E-4D05-B938-CDDBA5C88224}"/>
                </a:ext>
              </a:extLst>
            </p:cNvPr>
            <p:cNvSpPr/>
            <p:nvPr/>
          </p:nvSpPr>
          <p:spPr>
            <a:xfrm>
              <a:off x="4931223" y="2489148"/>
              <a:ext cx="3168650" cy="276225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CDF538C-5557-4C97-AA94-726759F87993}"/>
                </a:ext>
              </a:extLst>
            </p:cNvPr>
            <p:cNvSpPr/>
            <p:nvPr/>
          </p:nvSpPr>
          <p:spPr>
            <a:xfrm>
              <a:off x="5103467" y="4594174"/>
              <a:ext cx="983456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메인으로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BFF2A2-AAB6-408C-8C86-A3799760C2A5}"/>
                </a:ext>
              </a:extLst>
            </p:cNvPr>
            <p:cNvSpPr/>
            <p:nvPr/>
          </p:nvSpPr>
          <p:spPr>
            <a:xfrm>
              <a:off x="6944173" y="4594174"/>
              <a:ext cx="983456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다시하기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EBEA9B2-4DC8-4505-AE86-6B9496A6E631}"/>
              </a:ext>
            </a:extLst>
          </p:cNvPr>
          <p:cNvSpPr txBox="1"/>
          <p:nvPr/>
        </p:nvSpPr>
        <p:spPr>
          <a:xfrm>
            <a:off x="720000" y="1080000"/>
            <a:ext cx="256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&amp; LAYOUT</a:t>
            </a:r>
          </a:p>
          <a:p>
            <a:r>
              <a:rPr lang="en-US" altLang="ko-KR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SCREEN DEFINITION</a:t>
            </a:r>
            <a:endParaRPr lang="ko-KR" altLang="en-US" dirty="0">
              <a:solidFill>
                <a:schemeClr val="accent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8561253-A8AC-4E4E-A0E9-5B5F1150396E}"/>
              </a:ext>
            </a:extLst>
          </p:cNvPr>
          <p:cNvSpPr/>
          <p:nvPr/>
        </p:nvSpPr>
        <p:spPr>
          <a:xfrm>
            <a:off x="4966291" y="4239851"/>
            <a:ext cx="418712" cy="418712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6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881D68-5142-4EC7-B97F-E354FCE3D792}"/>
              </a:ext>
            </a:extLst>
          </p:cNvPr>
          <p:cNvSpPr/>
          <p:nvPr/>
        </p:nvSpPr>
        <p:spPr>
          <a:xfrm>
            <a:off x="6650831" y="3474533"/>
            <a:ext cx="857250" cy="4191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Score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10D03E-D466-432C-82DD-75EBEC8ED4AE}"/>
              </a:ext>
            </a:extLst>
          </p:cNvPr>
          <p:cNvSpPr txBox="1"/>
          <p:nvPr/>
        </p:nvSpPr>
        <p:spPr>
          <a:xfrm>
            <a:off x="5162891" y="4550841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GAME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OVER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08FA1F7-4D8E-4323-9E55-56FFAC08D701}"/>
              </a:ext>
            </a:extLst>
          </p:cNvPr>
          <p:cNvSpPr/>
          <p:nvPr/>
        </p:nvSpPr>
        <p:spPr>
          <a:xfrm>
            <a:off x="6279479" y="5252908"/>
            <a:ext cx="418712" cy="418712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8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CFACA9-7451-4424-904D-74847BFA7A6D}"/>
              </a:ext>
            </a:extLst>
          </p:cNvPr>
          <p:cNvSpPr/>
          <p:nvPr/>
        </p:nvSpPr>
        <p:spPr>
          <a:xfrm>
            <a:off x="4662224" y="3474533"/>
            <a:ext cx="857250" cy="4191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ITEM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6F82FA2-DBA6-4424-8571-C44540008459}"/>
              </a:ext>
            </a:extLst>
          </p:cNvPr>
          <p:cNvSpPr/>
          <p:nvPr/>
        </p:nvSpPr>
        <p:spPr>
          <a:xfrm>
            <a:off x="4662223" y="4032884"/>
            <a:ext cx="2845857" cy="19268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9CAACA99-12E8-4B4D-89B2-18F82A3AD331}"/>
              </a:ext>
            </a:extLst>
          </p:cNvPr>
          <p:cNvSpPr/>
          <p:nvPr/>
        </p:nvSpPr>
        <p:spPr>
          <a:xfrm>
            <a:off x="944501" y="3162748"/>
            <a:ext cx="2869766" cy="1093772"/>
          </a:xfrm>
          <a:prstGeom prst="wedgeRectCallout">
            <a:avLst>
              <a:gd name="adj1" fmla="val 85372"/>
              <a:gd name="adj2" fmla="val 5897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말풍선: 사각형 28">
            <a:extLst>
              <a:ext uri="{FF2B5EF4-FFF2-40B4-BE49-F238E27FC236}">
                <a16:creationId xmlns:a16="http://schemas.microsoft.com/office/drawing/2014/main" id="{46BB6934-D6F8-481E-882A-3EA5418BB49C}"/>
              </a:ext>
            </a:extLst>
          </p:cNvPr>
          <p:cNvSpPr/>
          <p:nvPr/>
        </p:nvSpPr>
        <p:spPr>
          <a:xfrm>
            <a:off x="8537576" y="4761342"/>
            <a:ext cx="3048410" cy="1093772"/>
          </a:xfrm>
          <a:prstGeom prst="wedgeRectCallout">
            <a:avLst>
              <a:gd name="adj1" fmla="val -90834"/>
              <a:gd name="adj2" fmla="val 2992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말풍선: 사각형 29">
            <a:extLst>
              <a:ext uri="{FF2B5EF4-FFF2-40B4-BE49-F238E27FC236}">
                <a16:creationId xmlns:a16="http://schemas.microsoft.com/office/drawing/2014/main" id="{AA68E2D0-DCD6-4F77-8EFD-866122993A30}"/>
              </a:ext>
            </a:extLst>
          </p:cNvPr>
          <p:cNvSpPr/>
          <p:nvPr/>
        </p:nvSpPr>
        <p:spPr>
          <a:xfrm>
            <a:off x="944501" y="4761529"/>
            <a:ext cx="2860472" cy="1093772"/>
          </a:xfrm>
          <a:prstGeom prst="wedgeRectCallout">
            <a:avLst>
              <a:gd name="adj1" fmla="val 65411"/>
              <a:gd name="adj2" fmla="val 1892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D6F20-8694-4516-BA6C-4387AC330490}"/>
              </a:ext>
            </a:extLst>
          </p:cNvPr>
          <p:cNvSpPr txBox="1"/>
          <p:nvPr/>
        </p:nvSpPr>
        <p:spPr>
          <a:xfrm>
            <a:off x="1128204" y="3291133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 </a:t>
            </a:r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게임오버 문구</a:t>
            </a:r>
            <a:endParaRPr lang="en-US" altLang="ko-KR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54D8F8-63E7-46BA-96B6-4FCDC1CAEF75}"/>
              </a:ext>
            </a:extLst>
          </p:cNvPr>
          <p:cNvSpPr txBox="1"/>
          <p:nvPr/>
        </p:nvSpPr>
        <p:spPr>
          <a:xfrm>
            <a:off x="1128204" y="362572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게임이 종료되면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 뒤에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게임오버 문구와 버튼이 생성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AF2B8D-6577-4327-B814-64909C36AF7E}"/>
              </a:ext>
            </a:extLst>
          </p:cNvPr>
          <p:cNvSpPr txBox="1"/>
          <p:nvPr/>
        </p:nvSpPr>
        <p:spPr>
          <a:xfrm>
            <a:off x="8725618" y="4900594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 </a:t>
            </a:r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다시하기 버튼</a:t>
            </a:r>
            <a:endParaRPr lang="en-US" altLang="ko-KR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A8FE15-D94F-40E1-8BDC-092AD27771DE}"/>
              </a:ext>
            </a:extLst>
          </p:cNvPr>
          <p:cNvSpPr txBox="1"/>
          <p:nvPr/>
        </p:nvSpPr>
        <p:spPr>
          <a:xfrm>
            <a:off x="8725618" y="5192625"/>
            <a:ext cx="273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현재 진행한 게임을 다시 진행한다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시작 버튼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6FFA12-9F49-4AFC-B2F7-4A03B2272107}"/>
              </a:ext>
            </a:extLst>
          </p:cNvPr>
          <p:cNvSpPr txBox="1"/>
          <p:nvPr/>
        </p:nvSpPr>
        <p:spPr>
          <a:xfrm>
            <a:off x="1128204" y="4901618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</a:t>
            </a:r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버튼</a:t>
            </a:r>
            <a:endParaRPr lang="en-US" altLang="ko-KR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EF2B70-3D4A-4346-9F69-921C76BE0A7D}"/>
              </a:ext>
            </a:extLst>
          </p:cNvPr>
          <p:cNvSpPr txBox="1"/>
          <p:nvPr/>
        </p:nvSpPr>
        <p:spPr>
          <a:xfrm>
            <a:off x="1128204" y="517289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모드를 선택할 수 있는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메인화면으로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이동하는 버튼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28C56CC-6413-40F7-A2D4-8A0F21637798}"/>
              </a:ext>
            </a:extLst>
          </p:cNvPr>
          <p:cNvSpPr/>
          <p:nvPr/>
        </p:nvSpPr>
        <p:spPr>
          <a:xfrm>
            <a:off x="4302319" y="5252908"/>
            <a:ext cx="418712" cy="418712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7</a:t>
            </a:r>
            <a:endParaRPr lang="ko-KR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6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475</Words>
  <Application>Microsoft Office PowerPoint</Application>
  <PresentationFormat>와이드스크린</PresentationFormat>
  <Paragraphs>157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나눔고딕</vt:lpstr>
      <vt:lpstr>Arial</vt:lpstr>
      <vt:lpstr>나눔고딕 ExtraBold</vt:lpstr>
      <vt:lpstr>나눔고딕 Light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BITSC-6-28</cp:lastModifiedBy>
  <cp:revision>253</cp:revision>
  <dcterms:created xsi:type="dcterms:W3CDTF">2019-04-15T01:31:46Z</dcterms:created>
  <dcterms:modified xsi:type="dcterms:W3CDTF">2019-04-16T05:53:35Z</dcterms:modified>
</cp:coreProperties>
</file>