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87" r:id="rId3"/>
    <p:sldId id="284" r:id="rId4"/>
    <p:sldId id="286" r:id="rId5"/>
    <p:sldId id="281" r:id="rId6"/>
    <p:sldId id="288" r:id="rId7"/>
    <p:sldId id="290" r:id="rId8"/>
    <p:sldId id="291" r:id="rId9"/>
    <p:sldId id="292" r:id="rId10"/>
    <p:sldId id="293" r:id="rId11"/>
    <p:sldId id="277" r:id="rId12"/>
    <p:sldId id="30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96D"/>
    <a:srgbClr val="F3DFBA"/>
    <a:srgbClr val="3D3D3D"/>
    <a:srgbClr val="584C46"/>
    <a:srgbClr val="867A6C"/>
    <a:srgbClr val="A1978B"/>
    <a:srgbClr val="F08820"/>
    <a:srgbClr val="4F4F4F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팀 </a:t>
            </a:r>
            <a:r>
              <a:rPr lang="en-US" altLang="ko-KR" sz="2400" dirty="0"/>
              <a:t> |</a:t>
            </a:r>
            <a:r>
              <a:rPr lang="en-US" altLang="ko-KR" sz="2400" dirty="0">
                <a:latin typeface="Plantagenet Cherokee" panose="020B0604020202020204" pitchFamily="18" charset="0"/>
              </a:rPr>
              <a:t> </a:t>
            </a:r>
            <a:r>
              <a:rPr lang="ko-KR" altLang="en-US" sz="2400" dirty="0" err="1">
                <a:latin typeface="나눔바른펜" panose="020B0600000101010101" charset="-127"/>
                <a:ea typeface="나눔바른펜" panose="020B0600000101010101" charset="-127"/>
              </a:rPr>
              <a:t>김진운</a:t>
            </a:r>
            <a:r>
              <a:rPr lang="ko-KR" altLang="en-US" sz="2400" dirty="0">
                <a:latin typeface="나눔바른펜" panose="020B0600000101010101" charset="-127"/>
                <a:ea typeface="나눔바른펜" panose="020B0600000101010101" charset="-127"/>
              </a:rPr>
              <a:t> 김지수 </a:t>
            </a:r>
            <a:r>
              <a:rPr lang="ko-KR" altLang="en-US" sz="2400" dirty="0" err="1">
                <a:latin typeface="나눔바른펜" panose="020B0600000101010101" charset="-127"/>
                <a:ea typeface="나눔바른펜" panose="020B0600000101010101" charset="-127"/>
              </a:rPr>
              <a:t>박범수</a:t>
            </a:r>
            <a:r>
              <a:rPr lang="ko-KR" altLang="en-US" sz="2400" dirty="0">
                <a:latin typeface="나눔바른펜" panose="020B0600000101010101" charset="-127"/>
                <a:ea typeface="나눔바른펜" panose="020B0600000101010101" charset="-127"/>
              </a:rPr>
              <a:t> 조현기 최대현 송보석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A3A8A6E-9909-4CE9-85E3-D1398D8177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21" y="647394"/>
            <a:ext cx="5536663" cy="63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169377" y="186077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논리적모델링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8C92F9-85A5-4913-89B5-89CFA7CE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2" y="1030259"/>
            <a:ext cx="11069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23962C-588D-48EC-98F0-9DF2617B31C4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82D77-F7E2-4B85-A09F-2C62ED0285D4}"/>
              </a:ext>
            </a:extLst>
          </p:cNvPr>
          <p:cNvSpPr txBox="1"/>
          <p:nvPr/>
        </p:nvSpPr>
        <p:spPr>
          <a:xfrm>
            <a:off x="187306" y="186077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물리적모델링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A7F5CB-FE8A-43B7-AB01-C1EB4635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0" y="1084555"/>
            <a:ext cx="10926700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164788" y="154926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일정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7CB2D3-E350-4870-8E3B-720C85B6A8C6}"/>
              </a:ext>
            </a:extLst>
          </p:cNvPr>
          <p:cNvCxnSpPr/>
          <p:nvPr/>
        </p:nvCxnSpPr>
        <p:spPr>
          <a:xfrm>
            <a:off x="523426" y="4737294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80C115-DAF4-4F21-909E-140E6ECBB970}"/>
              </a:ext>
            </a:extLst>
          </p:cNvPr>
          <p:cNvCxnSpPr>
            <a:cxnSpLocks/>
          </p:cNvCxnSpPr>
          <p:nvPr/>
        </p:nvCxnSpPr>
        <p:spPr>
          <a:xfrm>
            <a:off x="10219765" y="4670983"/>
            <a:ext cx="155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7AAAC2-553E-41E4-B4EB-D2F5D8AD3785}"/>
              </a:ext>
            </a:extLst>
          </p:cNvPr>
          <p:cNvCxnSpPr/>
          <p:nvPr/>
        </p:nvCxnSpPr>
        <p:spPr>
          <a:xfrm>
            <a:off x="7958249" y="4714877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77715E-413E-482F-B3BD-F027BA7D51F8}"/>
              </a:ext>
            </a:extLst>
          </p:cNvPr>
          <p:cNvSpPr txBox="1"/>
          <p:nvPr/>
        </p:nvSpPr>
        <p:spPr>
          <a:xfrm>
            <a:off x="283427" y="4217646"/>
            <a:ext cx="1713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기획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 &amp;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설계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63E6F3-B641-41EE-AA02-D3B252FD965F}"/>
              </a:ext>
            </a:extLst>
          </p:cNvPr>
          <p:cNvSpPr txBox="1"/>
          <p:nvPr/>
        </p:nvSpPr>
        <p:spPr>
          <a:xfrm>
            <a:off x="7451825" y="4239446"/>
            <a:ext cx="22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리팩토링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8C80A-2AAB-400D-80B6-C8EA96DB398E}"/>
              </a:ext>
            </a:extLst>
          </p:cNvPr>
          <p:cNvSpPr txBox="1"/>
          <p:nvPr/>
        </p:nvSpPr>
        <p:spPr>
          <a:xfrm>
            <a:off x="5057932" y="4239446"/>
            <a:ext cx="2135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프론트엔드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 구현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09321-00B4-4F2D-85E0-2D28E0345E91}"/>
              </a:ext>
            </a:extLst>
          </p:cNvPr>
          <p:cNvSpPr txBox="1"/>
          <p:nvPr/>
        </p:nvSpPr>
        <p:spPr>
          <a:xfrm>
            <a:off x="2665161" y="4239446"/>
            <a:ext cx="202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백엔드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 구현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85ABC4-D327-49E9-A5C5-D46140604824}"/>
              </a:ext>
            </a:extLst>
          </p:cNvPr>
          <p:cNvSpPr txBox="1"/>
          <p:nvPr/>
        </p:nvSpPr>
        <p:spPr>
          <a:xfrm>
            <a:off x="10037461" y="4217646"/>
            <a:ext cx="1871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SB 어그로 Bold"/>
                <a:ea typeface="SB 어그로 Bold"/>
              </a:rPr>
              <a:t>발표 </a:t>
            </a:r>
            <a:r>
              <a:rPr lang="en-US" altLang="ko-KR" b="1" dirty="0">
                <a:latin typeface="SB 어그로 Bold"/>
                <a:ea typeface="SB 어그로 Bold"/>
              </a:rPr>
              <a:t>&amp; </a:t>
            </a:r>
            <a:r>
              <a:rPr lang="ko-KR" altLang="en-US" b="1" dirty="0">
                <a:latin typeface="SB 어그로 Bold"/>
                <a:ea typeface="SB 어그로 Bold"/>
              </a:rPr>
              <a:t>피드백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E00512-FA76-4C3F-A6F6-7E94FF6B3270}"/>
              </a:ext>
            </a:extLst>
          </p:cNvPr>
          <p:cNvSpPr txBox="1"/>
          <p:nvPr/>
        </p:nvSpPr>
        <p:spPr>
          <a:xfrm>
            <a:off x="314648" y="5044222"/>
            <a:ext cx="1713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74A965-B8BC-42C2-A811-E6CE8DFA8098}"/>
              </a:ext>
            </a:extLst>
          </p:cNvPr>
          <p:cNvSpPr txBox="1"/>
          <p:nvPr/>
        </p:nvSpPr>
        <p:spPr>
          <a:xfrm>
            <a:off x="2742949" y="5033447"/>
            <a:ext cx="179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dirty="0">
                <a:latin typeface="KoPubWorld돋움체 Light"/>
                <a:ea typeface="KoPubWorld돋움체 Light"/>
                <a:cs typeface="KoPubWorld돋움체 Light"/>
              </a:rPr>
              <a:t>2~3</a:t>
            </a:r>
            <a:r>
              <a:rPr lang="ko-KR" altLang="en-US" sz="1600" dirty="0">
                <a:latin typeface="KoPubWorld돋움체 Light"/>
                <a:ea typeface="KoPubWorld돋움체 Light"/>
                <a:cs typeface="KoPubWorld돋움체 Light"/>
              </a:rPr>
              <a:t>일차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D181E8-7F0A-453E-99C8-005DBFDB6C17}"/>
              </a:ext>
            </a:extLst>
          </p:cNvPr>
          <p:cNvCxnSpPr/>
          <p:nvPr/>
        </p:nvCxnSpPr>
        <p:spPr>
          <a:xfrm>
            <a:off x="3024635" y="4737294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C4912D-A5AC-4FB1-A4DB-D8B5FE610D2F}"/>
              </a:ext>
            </a:extLst>
          </p:cNvPr>
          <p:cNvSpPr txBox="1"/>
          <p:nvPr/>
        </p:nvSpPr>
        <p:spPr>
          <a:xfrm>
            <a:off x="5054260" y="5044222"/>
            <a:ext cx="1991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일차</a:t>
            </a:r>
            <a:endParaRPr lang="ko-KR" altLang="en-US" sz="1600" dirty="0">
              <a:latin typeface="KoPubWorld돋움체 Light"/>
              <a:ea typeface="KoPubWorld돋움체 Light"/>
              <a:cs typeface="KoPubWorld돋움체 Ligh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B7B56EF-6DD0-4147-A1CE-02926CF58728}"/>
              </a:ext>
            </a:extLst>
          </p:cNvPr>
          <p:cNvCxnSpPr/>
          <p:nvPr/>
        </p:nvCxnSpPr>
        <p:spPr>
          <a:xfrm>
            <a:off x="5479253" y="4800595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46B24898-5B70-40E1-97A1-37EE7D0B677C}"/>
              </a:ext>
            </a:extLst>
          </p:cNvPr>
          <p:cNvSpPr/>
          <p:nvPr/>
        </p:nvSpPr>
        <p:spPr>
          <a:xfrm>
            <a:off x="238674" y="2050591"/>
            <a:ext cx="1873623" cy="1873623"/>
          </a:xfrm>
          <a:prstGeom prst="ellipse">
            <a:avLst/>
          </a:prstGeom>
          <a:solidFill>
            <a:srgbClr val="F6A512">
              <a:alpha val="21000"/>
            </a:srgbClr>
          </a:solidFill>
          <a:ln w="38100">
            <a:solidFill>
              <a:srgbClr val="FC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1DF7BCC-22D3-41A2-8FA4-39E63D20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896" y="2431213"/>
            <a:ext cx="1065178" cy="106517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95EDA99-CA08-4E16-B9F0-216C2F897DC0}"/>
              </a:ext>
            </a:extLst>
          </p:cNvPr>
          <p:cNvSpPr/>
          <p:nvPr/>
        </p:nvSpPr>
        <p:spPr>
          <a:xfrm>
            <a:off x="2705578" y="2037186"/>
            <a:ext cx="1873623" cy="1873623"/>
          </a:xfrm>
          <a:prstGeom prst="ellipse">
            <a:avLst/>
          </a:prstGeom>
          <a:solidFill>
            <a:srgbClr val="F6A512">
              <a:alpha val="21000"/>
            </a:srgbClr>
          </a:solidFill>
          <a:ln w="38100">
            <a:solidFill>
              <a:srgbClr val="FC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C8DCE16-90B9-446F-A4BF-89B292ED0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391" y="2245615"/>
            <a:ext cx="1403144" cy="1403144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4BE5F3-E015-4165-9DD1-6ECF437FA7D6}"/>
              </a:ext>
            </a:extLst>
          </p:cNvPr>
          <p:cNvGrpSpPr/>
          <p:nvPr/>
        </p:nvGrpSpPr>
        <p:grpSpPr>
          <a:xfrm>
            <a:off x="5172482" y="2023781"/>
            <a:ext cx="1873623" cy="1873623"/>
            <a:chOff x="5172482" y="2241494"/>
            <a:chExt cx="1873623" cy="187362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1AD3B29-1DA1-4A0D-A772-0816B5EB3788}"/>
                </a:ext>
              </a:extLst>
            </p:cNvPr>
            <p:cNvSpPr/>
            <p:nvPr/>
          </p:nvSpPr>
          <p:spPr>
            <a:xfrm>
              <a:off x="5172482" y="2241494"/>
              <a:ext cx="1873623" cy="1873623"/>
            </a:xfrm>
            <a:prstGeom prst="ellipse">
              <a:avLst/>
            </a:prstGeom>
            <a:solidFill>
              <a:srgbClr val="F6A512">
                <a:alpha val="21000"/>
              </a:srgbClr>
            </a:solidFill>
            <a:ln w="38100">
              <a:solidFill>
                <a:srgbClr val="FCD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DDD0860-ED14-4ADA-99E9-50A813337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464458" y="2515936"/>
              <a:ext cx="1351547" cy="1351547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D5DD93-B08D-47A4-AE61-3AD9F6ACB650}"/>
              </a:ext>
            </a:extLst>
          </p:cNvPr>
          <p:cNvGrpSpPr/>
          <p:nvPr/>
        </p:nvGrpSpPr>
        <p:grpSpPr>
          <a:xfrm>
            <a:off x="10106290" y="1996971"/>
            <a:ext cx="1873623" cy="1873623"/>
            <a:chOff x="10106290" y="2214684"/>
            <a:chExt cx="1873623" cy="1873623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BB23554-2E4A-4390-8F11-6419B46627E8}"/>
                </a:ext>
              </a:extLst>
            </p:cNvPr>
            <p:cNvSpPr/>
            <p:nvPr/>
          </p:nvSpPr>
          <p:spPr>
            <a:xfrm>
              <a:off x="10106290" y="2214684"/>
              <a:ext cx="1873623" cy="1873623"/>
            </a:xfrm>
            <a:prstGeom prst="ellipse">
              <a:avLst/>
            </a:prstGeom>
            <a:solidFill>
              <a:srgbClr val="F6A512">
                <a:alpha val="21000"/>
              </a:srgbClr>
            </a:solidFill>
            <a:ln w="38100">
              <a:solidFill>
                <a:srgbClr val="FCD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EEB8A59-DB38-4AEA-A798-8DD3A6793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404576" y="2515936"/>
              <a:ext cx="1212563" cy="1212563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464E175-7D79-467F-80F0-12594F705A58}"/>
              </a:ext>
            </a:extLst>
          </p:cNvPr>
          <p:cNvGrpSpPr/>
          <p:nvPr/>
        </p:nvGrpSpPr>
        <p:grpSpPr>
          <a:xfrm>
            <a:off x="7639386" y="2010376"/>
            <a:ext cx="1873623" cy="1873623"/>
            <a:chOff x="7639386" y="2228089"/>
            <a:chExt cx="1873623" cy="187362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9219DAD-4982-4031-96AD-5364A0168DA3}"/>
                </a:ext>
              </a:extLst>
            </p:cNvPr>
            <p:cNvSpPr/>
            <p:nvPr/>
          </p:nvSpPr>
          <p:spPr>
            <a:xfrm>
              <a:off x="7639386" y="2228089"/>
              <a:ext cx="1873623" cy="1873623"/>
            </a:xfrm>
            <a:prstGeom prst="ellipse">
              <a:avLst/>
            </a:prstGeom>
            <a:solidFill>
              <a:srgbClr val="F6A512">
                <a:alpha val="21000"/>
              </a:srgbClr>
            </a:solidFill>
            <a:ln w="38100">
              <a:solidFill>
                <a:srgbClr val="FCD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DF29A61-3AD1-4748-81AC-774A58FCE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87981" y="2340871"/>
              <a:ext cx="1574034" cy="1574034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78EE10F-CB78-4D4F-9B8A-9DAD980593A1}"/>
              </a:ext>
            </a:extLst>
          </p:cNvPr>
          <p:cNvSpPr txBox="1"/>
          <p:nvPr/>
        </p:nvSpPr>
        <p:spPr>
          <a:xfrm>
            <a:off x="7493698" y="5044222"/>
            <a:ext cx="2162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5~6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일차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7A3733-69D1-4F91-9ED5-D43CB28FC0CD}"/>
              </a:ext>
            </a:extLst>
          </p:cNvPr>
          <p:cNvSpPr txBox="1"/>
          <p:nvPr/>
        </p:nvSpPr>
        <p:spPr>
          <a:xfrm>
            <a:off x="9891719" y="5021575"/>
            <a:ext cx="2162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379087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목차</a:t>
            </a:r>
            <a:endParaRPr lang="ko-KR" altLang="en-US" sz="3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83935" y="1898806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740" y="1908073"/>
            <a:ext cx="3943260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기획의도 및 벤치마킹 타겟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236" y="330161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740" y="3292350"/>
            <a:ext cx="3943260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Improvement Points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4695161"/>
            <a:ext cx="1033103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40" y="4703835"/>
            <a:ext cx="3943260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주요서비스 </a:t>
            </a:r>
            <a:r>
              <a:rPr lang="ko-KR" altLang="en-US" dirty="0" err="1"/>
              <a:t>구상안</a:t>
            </a:r>
            <a:r>
              <a:rPr lang="ko-KR" altLang="en-US" dirty="0"/>
              <a:t> 및 사용기술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581" y="479361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2F33E4-A0F2-4937-96E0-CFBF6961D75E}"/>
              </a:ext>
            </a:extLst>
          </p:cNvPr>
          <p:cNvSpPr/>
          <p:nvPr/>
        </p:nvSpPr>
        <p:spPr>
          <a:xfrm>
            <a:off x="6467928" y="1917340"/>
            <a:ext cx="1033103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F9B9B-134B-4FEA-B18F-ED9FAE893AB1}"/>
              </a:ext>
            </a:extLst>
          </p:cNvPr>
          <p:cNvSpPr/>
          <p:nvPr/>
        </p:nvSpPr>
        <p:spPr>
          <a:xfrm>
            <a:off x="6467928" y="3301617"/>
            <a:ext cx="103310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C627EB-4B5A-4C83-8838-EECE263A91F1}"/>
              </a:ext>
            </a:extLst>
          </p:cNvPr>
          <p:cNvSpPr/>
          <p:nvPr/>
        </p:nvSpPr>
        <p:spPr>
          <a:xfrm>
            <a:off x="6467928" y="4713102"/>
            <a:ext cx="103310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E80186-89F2-41B5-BDE3-F5CED47A51A7}"/>
              </a:ext>
            </a:extLst>
          </p:cNvPr>
          <p:cNvSpPr/>
          <p:nvPr/>
        </p:nvSpPr>
        <p:spPr>
          <a:xfrm>
            <a:off x="7672544" y="1917340"/>
            <a:ext cx="3943260" cy="923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UI UX </a:t>
            </a:r>
            <a:r>
              <a:rPr lang="ko-KR" altLang="en-US" dirty="0"/>
              <a:t>디자인 구상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E8E252-E01E-4198-8CB7-83A96B25D294}"/>
              </a:ext>
            </a:extLst>
          </p:cNvPr>
          <p:cNvSpPr/>
          <p:nvPr/>
        </p:nvSpPr>
        <p:spPr>
          <a:xfrm>
            <a:off x="7672544" y="4713102"/>
            <a:ext cx="39432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개발 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6B5395-571A-4150-A1BA-D0F387D1DFF3}"/>
              </a:ext>
            </a:extLst>
          </p:cNvPr>
          <p:cNvSpPr/>
          <p:nvPr/>
        </p:nvSpPr>
        <p:spPr>
          <a:xfrm>
            <a:off x="7672544" y="3301617"/>
            <a:ext cx="3943260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모델링구상안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B74A8F-9BA4-4EBC-A20F-48BD323B1B4E}"/>
              </a:ext>
            </a:extLst>
          </p:cNvPr>
          <p:cNvSpPr txBox="1"/>
          <p:nvPr/>
        </p:nvSpPr>
        <p:spPr>
          <a:xfrm>
            <a:off x="6748422" y="479361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B1D3E3-F738-45F4-A189-774783FDD544}"/>
              </a:ext>
            </a:extLst>
          </p:cNvPr>
          <p:cNvSpPr txBox="1"/>
          <p:nvPr/>
        </p:nvSpPr>
        <p:spPr>
          <a:xfrm>
            <a:off x="6748422" y="340007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A208B3-1569-48CC-9841-608631A9D4CC}"/>
              </a:ext>
            </a:extLst>
          </p:cNvPr>
          <p:cNvSpPr txBox="1"/>
          <p:nvPr/>
        </p:nvSpPr>
        <p:spPr>
          <a:xfrm>
            <a:off x="6749479" y="200652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64515" y="186077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8C9DF9-54F2-4E70-8301-0CDDD0B138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7" y="1878258"/>
            <a:ext cx="3339201" cy="33392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E25670-3706-4F53-983B-CB015D057B66}"/>
              </a:ext>
            </a:extLst>
          </p:cNvPr>
          <p:cNvSpPr txBox="1"/>
          <p:nvPr/>
        </p:nvSpPr>
        <p:spPr>
          <a:xfrm>
            <a:off x="4292802" y="1978197"/>
            <a:ext cx="7853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기획의도 </a:t>
            </a:r>
            <a:endParaRPr lang="en-US" altLang="ko-KR" sz="4800" b="1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/>
              <a:t>같은 지역내의</a:t>
            </a:r>
            <a:r>
              <a:rPr lang="en-US" altLang="ko-KR" sz="3200" dirty="0"/>
              <a:t> </a:t>
            </a:r>
            <a:r>
              <a:rPr lang="ko-KR" altLang="en-US" sz="3200" dirty="0"/>
              <a:t>공통의 관심사를 가진 </a:t>
            </a:r>
            <a:endParaRPr lang="en-US" altLang="ko-KR" sz="3200" dirty="0"/>
          </a:p>
          <a:p>
            <a:pPr algn="ctr"/>
            <a:r>
              <a:rPr lang="ko-KR" altLang="en-US" sz="3200" dirty="0"/>
              <a:t>사람들이 쉽게 취미생활을 </a:t>
            </a:r>
            <a:endParaRPr lang="en-US" altLang="ko-KR" sz="3200" dirty="0"/>
          </a:p>
          <a:p>
            <a:pPr algn="ctr"/>
            <a:r>
              <a:rPr lang="ko-KR" altLang="en-US" sz="3200" dirty="0"/>
              <a:t>공유 할 수 있는 플랫폼 제공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66144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9215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C71D1-668E-4403-B3EE-29F59BD4BDE3}"/>
              </a:ext>
            </a:extLst>
          </p:cNvPr>
          <p:cNvSpPr txBox="1"/>
          <p:nvPr/>
        </p:nvSpPr>
        <p:spPr>
          <a:xfrm>
            <a:off x="283833" y="195291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벤치마킹 타겟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CC4240-DEEF-40EA-8554-12E86366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5" y="3206685"/>
            <a:ext cx="3898607" cy="928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6E7FAC-6E36-4E2C-8197-4D905A79CDFE}"/>
              </a:ext>
            </a:extLst>
          </p:cNvPr>
          <p:cNvSpPr txBox="1"/>
          <p:nvPr/>
        </p:nvSpPr>
        <p:spPr>
          <a:xfrm>
            <a:off x="6096000" y="1872725"/>
            <a:ext cx="58180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소모임에 대한 설명</a:t>
            </a:r>
            <a:endParaRPr lang="en-US" altLang="ko-KR" sz="3600" b="1" dirty="0"/>
          </a:p>
          <a:p>
            <a:endParaRPr lang="en-US" altLang="ko-KR" sz="2000" dirty="0"/>
          </a:p>
          <a:p>
            <a:r>
              <a:rPr lang="ko-KR" altLang="en-US" sz="2000" dirty="0"/>
              <a:t>소모임은 지역별 관심사별 오프라인 모임을  </a:t>
            </a:r>
            <a:endParaRPr lang="en-US" altLang="ko-KR" sz="2000" dirty="0"/>
          </a:p>
          <a:p>
            <a:r>
              <a:rPr lang="ko-KR" altLang="en-US" sz="2000" dirty="0"/>
              <a:t>할 수 있는</a:t>
            </a:r>
            <a:r>
              <a:rPr lang="en-US" altLang="ko-KR" sz="2000" dirty="0"/>
              <a:t> </a:t>
            </a:r>
            <a:r>
              <a:rPr lang="ko-KR" altLang="en-US" sz="2000" dirty="0"/>
              <a:t>모바일 커뮤니티  플랫폼 서비스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소모임 크루와 함께 취미생활을 하며 </a:t>
            </a:r>
            <a:endParaRPr lang="en-US" altLang="ko-KR" sz="2000" dirty="0"/>
          </a:p>
          <a:p>
            <a:r>
              <a:rPr lang="ko-KR" altLang="en-US" sz="2000" dirty="0" err="1"/>
              <a:t>워라밸을</a:t>
            </a:r>
            <a:r>
              <a:rPr lang="ko-KR" altLang="en-US" sz="2000" dirty="0"/>
              <a:t> 찾고</a:t>
            </a:r>
            <a:r>
              <a:rPr lang="en-US" altLang="ko-KR" sz="2000" dirty="0"/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소소하지만 확실한 행복을 </a:t>
            </a:r>
            <a:endParaRPr lang="en-US" altLang="ko-KR" sz="20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경험할 수 있음</a:t>
            </a:r>
            <a:endParaRPr lang="en-US" altLang="ko-KR" sz="20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unito" panose="020B0604020202020204" pitchFamily="2" charset="0"/>
              </a:rPr>
              <a:t>누구나 쉽게 자신의 지역과 관심사에 맞는 모임을</a:t>
            </a:r>
            <a:endParaRPr lang="en-US" altLang="ko-KR" sz="20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찾을 수 있도록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도와줌</a:t>
            </a:r>
            <a:endParaRPr lang="en-US" altLang="ko-KR" sz="20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endParaRPr lang="en-US" altLang="ko-KR" dirty="0">
              <a:solidFill>
                <a:srgbClr val="000000"/>
              </a:solidFill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0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53E5BE-7D1A-422B-A6AC-8244DCC86F60}"/>
              </a:ext>
            </a:extLst>
          </p:cNvPr>
          <p:cNvSpPr/>
          <p:nvPr/>
        </p:nvSpPr>
        <p:spPr>
          <a:xfrm>
            <a:off x="0" y="9215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8D017-6DC4-4DEB-950A-8E05ECE23904}"/>
              </a:ext>
            </a:extLst>
          </p:cNvPr>
          <p:cNvSpPr txBox="1"/>
          <p:nvPr/>
        </p:nvSpPr>
        <p:spPr>
          <a:xfrm>
            <a:off x="176257" y="111943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Improvement Points</a:t>
            </a:r>
            <a:endParaRPr lang="ko-KR" altLang="en-US" sz="32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61AFF8-E3F4-44DA-9AD3-3CD85D8A4A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7" y="1905153"/>
            <a:ext cx="3339201" cy="3339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974D55-6F4B-4A16-8283-0CA46D65CA9A}"/>
              </a:ext>
            </a:extLst>
          </p:cNvPr>
          <p:cNvSpPr txBox="1"/>
          <p:nvPr/>
        </p:nvSpPr>
        <p:spPr>
          <a:xfrm>
            <a:off x="4568551" y="1802595"/>
            <a:ext cx="69899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▶수업시간을 통해 배운 </a:t>
            </a:r>
            <a:r>
              <a:rPr lang="en-US" altLang="ko-KR" sz="2400" dirty="0"/>
              <a:t>MVC </a:t>
            </a:r>
            <a:r>
              <a:rPr lang="ko-KR" altLang="en-US" sz="2400" dirty="0"/>
              <a:t>모델링을</a:t>
            </a:r>
            <a:r>
              <a:rPr lang="en-US" altLang="ko-KR" sz="2400" dirty="0"/>
              <a:t> </a:t>
            </a:r>
            <a:r>
              <a:rPr lang="ko-KR" altLang="en-US" sz="2400" dirty="0"/>
              <a:t>기반으로 </a:t>
            </a:r>
            <a:endParaRPr lang="en-US" altLang="ko-KR" sz="2400" dirty="0"/>
          </a:p>
          <a:p>
            <a:pPr algn="ctr"/>
            <a:r>
              <a:rPr lang="en-US" altLang="ko-KR" sz="2400" dirty="0"/>
              <a:t>Controller</a:t>
            </a:r>
            <a:r>
              <a:rPr lang="ko-KR" altLang="en-US" sz="2400" dirty="0"/>
              <a:t>와</a:t>
            </a:r>
            <a:r>
              <a:rPr lang="en-US" altLang="ko-KR" sz="2400" dirty="0"/>
              <a:t> Model,</a:t>
            </a:r>
            <a:r>
              <a:rPr lang="ko-KR" altLang="en-US" sz="2400" dirty="0"/>
              <a:t> </a:t>
            </a:r>
            <a:r>
              <a:rPr lang="en-US" altLang="ko-KR" sz="2400" dirty="0"/>
              <a:t>View</a:t>
            </a:r>
            <a:r>
              <a:rPr lang="ko-KR" altLang="en-US" sz="2400" dirty="0"/>
              <a:t>간의 </a:t>
            </a:r>
            <a:endParaRPr lang="en-US" altLang="ko-KR" sz="2400" dirty="0"/>
          </a:p>
          <a:p>
            <a:pPr algn="ctr"/>
            <a:r>
              <a:rPr lang="ko-KR" altLang="en-US" sz="2400" dirty="0"/>
              <a:t>상호작용을 통해 동작하는 </a:t>
            </a:r>
            <a:r>
              <a:rPr lang="en-US" altLang="ko-KR" sz="2400" dirty="0"/>
              <a:t>Back-end</a:t>
            </a:r>
            <a:r>
              <a:rPr lang="ko-KR" altLang="en-US" sz="2400" dirty="0"/>
              <a:t> 로직</a:t>
            </a:r>
            <a:r>
              <a:rPr lang="en-US" altLang="ko-KR" sz="2400" dirty="0"/>
              <a:t> </a:t>
            </a:r>
            <a:r>
              <a:rPr lang="ko-KR" altLang="en-US" sz="2400" dirty="0"/>
              <a:t>이해 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▶ </a:t>
            </a:r>
            <a:r>
              <a:rPr lang="en-US" altLang="ko-KR" sz="2400" dirty="0"/>
              <a:t>JavaScript, HTML, CSS, </a:t>
            </a:r>
            <a:r>
              <a:rPr lang="en-US" altLang="ko-KR" sz="2400" dirty="0" err="1"/>
              <a:t>BootStrap</a:t>
            </a:r>
            <a:r>
              <a:rPr lang="ko-KR" altLang="en-US" sz="2400" dirty="0"/>
              <a:t>을 </a:t>
            </a:r>
            <a:br>
              <a:rPr lang="en-US" altLang="ko-KR" sz="2400" dirty="0"/>
            </a:br>
            <a:r>
              <a:rPr lang="ko-KR" altLang="en-US" sz="2400" dirty="0"/>
              <a:t>이용한 </a:t>
            </a:r>
            <a:r>
              <a:rPr lang="en-US" altLang="ko-KR" sz="2400" dirty="0"/>
              <a:t>Front-end</a:t>
            </a:r>
            <a:r>
              <a:rPr lang="ko-KR" altLang="en-US" sz="2400" dirty="0"/>
              <a:t>로직 이해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▶ </a:t>
            </a:r>
            <a:r>
              <a:rPr lang="en-US" altLang="ko-KR" sz="2400" dirty="0"/>
              <a:t>JSP, JSTL, EL </a:t>
            </a:r>
            <a:r>
              <a:rPr lang="ko-KR" altLang="en-US" sz="2400" dirty="0"/>
              <a:t>을 통한 </a:t>
            </a:r>
            <a:r>
              <a:rPr lang="en-US" altLang="ko-KR" sz="2400" dirty="0"/>
              <a:t>Front</a:t>
            </a:r>
            <a:r>
              <a:rPr lang="ko-KR" altLang="en-US" sz="2400" dirty="0"/>
              <a:t>와 </a:t>
            </a:r>
            <a:r>
              <a:rPr lang="en-US" altLang="ko-KR" sz="2400" dirty="0"/>
              <a:t>Back</a:t>
            </a:r>
            <a:r>
              <a:rPr lang="ko-KR" altLang="en-US" sz="2400" dirty="0"/>
              <a:t> 핸들링</a:t>
            </a:r>
            <a:endParaRPr lang="en-US" altLang="ko-KR" sz="2400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57239" y="219667"/>
            <a:ext cx="675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서비스  </a:t>
            </a:r>
            <a:r>
              <a:rPr lang="ko-KR" altLang="en-US" sz="28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구상안</a:t>
            </a:r>
            <a:r>
              <a: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및 사용기술  </a:t>
            </a:r>
          </a:p>
        </p:txBody>
      </p:sp>
      <p:pic>
        <p:nvPicPr>
          <p:cNvPr id="6" name="그래픽 5" descr="랩톱">
            <a:extLst>
              <a:ext uri="{FF2B5EF4-FFF2-40B4-BE49-F238E27FC236}">
                <a16:creationId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1443" y="2511052"/>
            <a:ext cx="1665767" cy="1665767"/>
          </a:xfrm>
          <a:prstGeom prst="rect">
            <a:avLst/>
          </a:prstGeom>
        </p:spPr>
      </p:pic>
      <p:pic>
        <p:nvPicPr>
          <p:cNvPr id="8" name="그래픽 7" descr="무선">
            <a:extLst>
              <a:ext uri="{FF2B5EF4-FFF2-40B4-BE49-F238E27FC236}">
                <a16:creationId xmlns:a16="http://schemas.microsoft.com/office/drawing/2014/main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859" y="2700311"/>
            <a:ext cx="1208281" cy="1208281"/>
          </a:xfrm>
          <a:prstGeom prst="rect">
            <a:avLst/>
          </a:prstGeom>
        </p:spPr>
      </p:pic>
      <p:pic>
        <p:nvPicPr>
          <p:cNvPr id="11" name="그래픽 10" descr="연결">
            <a:extLst>
              <a:ext uri="{FF2B5EF4-FFF2-40B4-BE49-F238E27FC236}">
                <a16:creationId xmlns:a16="http://schemas.microsoft.com/office/drawing/2014/main" id="{DAD5E1E7-49E9-4113-B099-B693A4A72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838" y="2452303"/>
            <a:ext cx="1697665" cy="16976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76161F-3DBF-4276-BDA8-114F43BDE79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3"/>
          <a:stretch/>
        </p:blipFill>
        <p:spPr>
          <a:xfrm>
            <a:off x="1120903" y="1774372"/>
            <a:ext cx="1140766" cy="9436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E074F9-744D-4CB2-8F10-0250C13A3DF7}"/>
              </a:ext>
            </a:extLst>
          </p:cNvPr>
          <p:cNvSpPr txBox="1"/>
          <p:nvPr/>
        </p:nvSpPr>
        <p:spPr>
          <a:xfrm>
            <a:off x="1021510" y="2774485"/>
            <a:ext cx="132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600" b="1" dirty="0">
              <a:solidFill>
                <a:schemeClr val="accent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9AADD9-3E7E-4570-95FA-C8D680C05C8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1073371" y="3984939"/>
            <a:ext cx="1053547" cy="894751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1739F53-A461-49BD-9898-3CCADD667647}"/>
              </a:ext>
            </a:extLst>
          </p:cNvPr>
          <p:cNvSpPr/>
          <p:nvPr/>
        </p:nvSpPr>
        <p:spPr>
          <a:xfrm rot="5400000">
            <a:off x="1377896" y="3312641"/>
            <a:ext cx="539558" cy="292105"/>
          </a:xfrm>
          <a:prstGeom prst="rightArrow">
            <a:avLst>
              <a:gd name="adj1" fmla="val 20559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069F4-839C-4481-AD04-B66E8B7C2579}"/>
              </a:ext>
            </a:extLst>
          </p:cNvPr>
          <p:cNvSpPr txBox="1"/>
          <p:nvPr/>
        </p:nvSpPr>
        <p:spPr>
          <a:xfrm>
            <a:off x="1009524" y="5050281"/>
            <a:ext cx="105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1600" b="1" dirty="0">
              <a:solidFill>
                <a:schemeClr val="accent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E77D8-FD33-4A8D-A490-03F446C6C70C}"/>
              </a:ext>
            </a:extLst>
          </p:cNvPr>
          <p:cNvSpPr txBox="1"/>
          <p:nvPr/>
        </p:nvSpPr>
        <p:spPr>
          <a:xfrm>
            <a:off x="301936" y="5604159"/>
            <a:ext cx="27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자체 회원가입 </a:t>
            </a:r>
            <a:r>
              <a:rPr lang="en-US" altLang="ko-KR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lang="ko-KR" altLang="en-US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en-US" altLang="ko-KR" b="1" dirty="0">
              <a:solidFill>
                <a:srgbClr val="F5B96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883963-D776-4C60-88EE-2396CECAE90A}"/>
              </a:ext>
            </a:extLst>
          </p:cNvPr>
          <p:cNvSpPr/>
          <p:nvPr/>
        </p:nvSpPr>
        <p:spPr>
          <a:xfrm rot="20021862">
            <a:off x="2211836" y="4207048"/>
            <a:ext cx="581533" cy="258458"/>
          </a:xfrm>
          <a:prstGeom prst="rightArrow">
            <a:avLst>
              <a:gd name="adj1" fmla="val 20558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C053308-0157-48DB-8B29-35C767DBE2D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62"/>
          <a:stretch/>
        </p:blipFill>
        <p:spPr>
          <a:xfrm>
            <a:off x="3585657" y="2806301"/>
            <a:ext cx="1140767" cy="9655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39B53F-A533-46D8-85F6-4000FA1E9E2B}"/>
              </a:ext>
            </a:extLst>
          </p:cNvPr>
          <p:cNvSpPr txBox="1"/>
          <p:nvPr/>
        </p:nvSpPr>
        <p:spPr>
          <a:xfrm>
            <a:off x="2927294" y="3871844"/>
            <a:ext cx="2424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관심사 및 지역 설정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72BD8-2264-4DA9-A690-E440BF2D94AD}"/>
              </a:ext>
            </a:extLst>
          </p:cNvPr>
          <p:cNvSpPr txBox="1"/>
          <p:nvPr/>
        </p:nvSpPr>
        <p:spPr>
          <a:xfrm>
            <a:off x="2885962" y="4352139"/>
            <a:ext cx="239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좋아하는 분야 및 관심사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F287DB-B6A5-4775-B1D1-0EBA72FBFF15}"/>
              </a:ext>
            </a:extLst>
          </p:cNvPr>
          <p:cNvSpPr txBox="1"/>
          <p:nvPr/>
        </p:nvSpPr>
        <p:spPr>
          <a:xfrm>
            <a:off x="3062987" y="4617404"/>
            <a:ext cx="2011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다중 선택 가능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F362102C-FB95-4389-83B9-9530B9BAB3B6}"/>
              </a:ext>
            </a:extLst>
          </p:cNvPr>
          <p:cNvSpPr/>
          <p:nvPr/>
        </p:nvSpPr>
        <p:spPr>
          <a:xfrm>
            <a:off x="5549218" y="3176376"/>
            <a:ext cx="581533" cy="258458"/>
          </a:xfrm>
          <a:prstGeom prst="rightArrow">
            <a:avLst>
              <a:gd name="adj1" fmla="val 20558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5AD8E0F-4F0A-4421-BEFC-9941B9287E8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8"/>
          <a:stretch/>
        </p:blipFill>
        <p:spPr>
          <a:xfrm>
            <a:off x="6487799" y="2615770"/>
            <a:ext cx="1164789" cy="10111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B2D9D9-913B-451C-99F4-C53AD9572D08}"/>
              </a:ext>
            </a:extLst>
          </p:cNvPr>
          <p:cNvSpPr txBox="1"/>
          <p:nvPr/>
        </p:nvSpPr>
        <p:spPr>
          <a:xfrm>
            <a:off x="5981266" y="3664762"/>
            <a:ext cx="20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</a:t>
            </a:r>
            <a:endParaRPr lang="ko-KR" altLang="en-US" sz="1600" b="1" dirty="0">
              <a:solidFill>
                <a:schemeClr val="accent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BE89AB-5405-4E8C-BC5A-4D69E0ECC731}"/>
              </a:ext>
            </a:extLst>
          </p:cNvPr>
          <p:cNvSpPr txBox="1"/>
          <p:nvPr/>
        </p:nvSpPr>
        <p:spPr>
          <a:xfrm>
            <a:off x="5556354" y="4149968"/>
            <a:ext cx="341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사용자가 설정한 정보에 따라 자체</a:t>
            </a:r>
            <a:r>
              <a:rPr lang="en-US" altLang="ko-KR" sz="14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DB</a:t>
            </a:r>
            <a:r>
              <a:rPr lang="ko-KR" altLang="en-US" sz="14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</a:t>
            </a:r>
            <a:endParaRPr lang="en-US" altLang="ko-KR" sz="1400" b="1" dirty="0">
              <a:solidFill>
                <a:srgbClr val="F5B96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4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조회하여 추천 모임을 </a:t>
            </a:r>
            <a:r>
              <a:rPr lang="ko-KR" altLang="en-US" sz="1400" b="1" dirty="0" err="1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메인에</a:t>
            </a:r>
            <a:r>
              <a:rPr lang="ko-KR" altLang="en-US" sz="14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띄움</a:t>
            </a:r>
            <a:endParaRPr lang="en-US" altLang="ko-KR" sz="1400" b="1" dirty="0">
              <a:solidFill>
                <a:srgbClr val="F5B96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F577D42-01C5-45FA-9D80-83D4CD0651B7}"/>
              </a:ext>
            </a:extLst>
          </p:cNvPr>
          <p:cNvSpPr/>
          <p:nvPr/>
        </p:nvSpPr>
        <p:spPr>
          <a:xfrm>
            <a:off x="8775269" y="3067737"/>
            <a:ext cx="581533" cy="258458"/>
          </a:xfrm>
          <a:prstGeom prst="rightArrow">
            <a:avLst>
              <a:gd name="adj1" fmla="val 20558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0A393E4-3D24-4F78-A05A-1DB45D525EC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5"/>
          <a:stretch/>
        </p:blipFill>
        <p:spPr>
          <a:xfrm>
            <a:off x="9823970" y="2700311"/>
            <a:ext cx="1021948" cy="86941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E8D2EE-E0D2-403C-B638-614157186E95}"/>
              </a:ext>
            </a:extLst>
          </p:cNvPr>
          <p:cNvSpPr txBox="1"/>
          <p:nvPr/>
        </p:nvSpPr>
        <p:spPr>
          <a:xfrm>
            <a:off x="8717910" y="3816219"/>
            <a:ext cx="2011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b="1" dirty="0">
              <a:solidFill>
                <a:schemeClr val="accent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D22E93-1FA1-448A-AB4C-251D053A13D8}"/>
              </a:ext>
            </a:extLst>
          </p:cNvPr>
          <p:cNvSpPr txBox="1"/>
          <p:nvPr/>
        </p:nvSpPr>
        <p:spPr>
          <a:xfrm>
            <a:off x="9316292" y="3655356"/>
            <a:ext cx="20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모임</a:t>
            </a:r>
            <a:endParaRPr lang="ko-KR" altLang="en-US" sz="1600" b="1" dirty="0">
              <a:solidFill>
                <a:schemeClr val="accent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67E2C1-C2D8-4CEC-8C26-A3ABA77F501F}"/>
              </a:ext>
            </a:extLst>
          </p:cNvPr>
          <p:cNvSpPr txBox="1"/>
          <p:nvPr/>
        </p:nvSpPr>
        <p:spPr>
          <a:xfrm>
            <a:off x="8794313" y="4229175"/>
            <a:ext cx="308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모임 소개 </a:t>
            </a:r>
            <a:r>
              <a:rPr lang="en-US" altLang="ko-KR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</a:t>
            </a:r>
            <a:endParaRPr lang="en-US" altLang="ko-KR" sz="1200" b="1" dirty="0">
              <a:solidFill>
                <a:srgbClr val="F5B96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25287-E410-4F28-818D-C5EFD87DD13E}"/>
              </a:ext>
            </a:extLst>
          </p:cNvPr>
          <p:cNvSpPr txBox="1"/>
          <p:nvPr/>
        </p:nvSpPr>
        <p:spPr>
          <a:xfrm>
            <a:off x="8792524" y="4506174"/>
            <a:ext cx="308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사진공유</a:t>
            </a:r>
            <a:r>
              <a:rPr lang="en-US" altLang="ko-KR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600" b="1" dirty="0">
                <a:solidFill>
                  <a:srgbClr val="F5B9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차단기능</a:t>
            </a:r>
            <a:endParaRPr lang="en-US" altLang="ko-KR" sz="1600" b="1" dirty="0">
              <a:solidFill>
                <a:srgbClr val="F5B96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6953" y="186077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주요 사용기술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A94F339-17A9-4287-A72D-AFC10689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25" y="1600449"/>
            <a:ext cx="1895581" cy="1895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4D9372-0E65-4883-9DF3-E8C49324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35" y="3745089"/>
            <a:ext cx="2806759" cy="28067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D68819-BB2F-43E5-9779-997615D057A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64" y="1349430"/>
            <a:ext cx="2264858" cy="222675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9BA1E33-303E-414F-AB7F-D648CD03587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35" y="1689830"/>
            <a:ext cx="1806200" cy="1806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FA5970-CE7A-4E8F-A471-0E9ADA7390F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3" y="3892443"/>
            <a:ext cx="1911262" cy="19112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BEBC0C-19EE-4311-935F-01F2704A3F9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58" y="4139550"/>
            <a:ext cx="1559463" cy="2017836"/>
          </a:xfrm>
          <a:prstGeom prst="rect">
            <a:avLst/>
          </a:prstGeom>
        </p:spPr>
      </p:pic>
      <p:pic>
        <p:nvPicPr>
          <p:cNvPr id="21" name="그림 20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0627669C-8FAD-483F-85D0-91BD7C2844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75" y="408792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321777" y="225962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UI UX </a:t>
            </a:r>
            <a:r>
              <a:rPr lang="ko-KR" altLang="en-US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디자인 구상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D0D0BC-875C-481B-8D71-98437D67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5" y="978620"/>
            <a:ext cx="10356144" cy="5879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3672-04DE-4418-9453-B9A0B7AF9615}"/>
              </a:ext>
            </a:extLst>
          </p:cNvPr>
          <p:cNvSpPr txBox="1"/>
          <p:nvPr/>
        </p:nvSpPr>
        <p:spPr>
          <a:xfrm>
            <a:off x="9649983" y="463782"/>
            <a:ext cx="307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70A71-AFFB-40AC-822B-2D17A6E98029}"/>
              </a:ext>
            </a:extLst>
          </p:cNvPr>
          <p:cNvSpPr txBox="1"/>
          <p:nvPr/>
        </p:nvSpPr>
        <p:spPr>
          <a:xfrm>
            <a:off x="151447" y="186078"/>
            <a:ext cx="411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UI UX </a:t>
            </a:r>
            <a:r>
              <a:rPr lang="ko-KR" altLang="en-US" sz="32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디자인 구상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05D024-CD99-4302-92D1-6DE1C8917EE1}"/>
              </a:ext>
            </a:extLst>
          </p:cNvPr>
          <p:cNvSpPr txBox="1"/>
          <p:nvPr/>
        </p:nvSpPr>
        <p:spPr>
          <a:xfrm>
            <a:off x="9649983" y="463782"/>
            <a:ext cx="307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로그인화면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71CB08-7650-41A4-9D93-1E90066FA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4" y="956930"/>
            <a:ext cx="10490791" cy="59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223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KoPubWorld돋움체 Light</vt:lpstr>
      <vt:lpstr>SB 어그로 Bold</vt:lpstr>
      <vt:lpstr>나눔바른펜</vt:lpstr>
      <vt:lpstr>Arial</vt:lpstr>
      <vt:lpstr>Arial Black</vt:lpstr>
      <vt:lpstr>Nunito</vt:lpstr>
      <vt:lpstr>Plantagenet Cherokee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</cp:lastModifiedBy>
  <cp:revision>33</cp:revision>
  <dcterms:created xsi:type="dcterms:W3CDTF">2020-05-25T00:38:46Z</dcterms:created>
  <dcterms:modified xsi:type="dcterms:W3CDTF">2022-02-09T08:37:43Z</dcterms:modified>
</cp:coreProperties>
</file>