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890" r:id="rId6"/>
    <p:sldId id="1022" r:id="rId7"/>
    <p:sldId id="1025" r:id="rId8"/>
    <p:sldId id="1024" r:id="rId9"/>
    <p:sldId id="1026" r:id="rId10"/>
    <p:sldId id="1027" r:id="rId11"/>
    <p:sldId id="1033" r:id="rId12"/>
    <p:sldId id="1034" r:id="rId13"/>
    <p:sldId id="1035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D64"/>
    <a:srgbClr val="ED145B"/>
    <a:srgbClr val="0762C8"/>
    <a:srgbClr val="EFB661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>
        <p:scale>
          <a:sx n="75" d="100"/>
          <a:sy n="75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9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91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8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9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0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2" r:id="rId30"/>
    <p:sldLayoutId id="214748368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5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585" y="1402682"/>
            <a:ext cx="11350948" cy="5355587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6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4. Justificando a </a:t>
            </a:r>
            <a:r>
              <a:rPr lang="pt-BR" sz="18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api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externa SOAP pagador: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-&gt; Escolhemos essa </a:t>
            </a:r>
            <a:r>
              <a:rPr lang="pt-BR" sz="16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api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pois damos prioridade para a rapidez no agendamento e no processamento dos dados, então para o pagamento, podemos escolher uma mais em conta, e um suporte muito bom.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5. Justificando a </a:t>
            </a:r>
            <a:r>
              <a:rPr lang="pt-BR" sz="18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api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externa de Geolocalização: </a:t>
            </a:r>
            <a:endParaRPr lang="pt-BR" sz="1800" kern="1000" dirty="0">
              <a:solidFill>
                <a:srgbClr val="595959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4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-&gt; Escolhemos essa </a:t>
            </a:r>
            <a:r>
              <a:rPr lang="pt-BR" sz="14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api</a:t>
            </a:r>
            <a:r>
              <a:rPr lang="pt-BR" sz="14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externa pela facilidade de uso, um bom suporte, e um custo dentro do nosso orçamento para ter uma rapidez no agendamento.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6. Justificando o front-</a:t>
            </a:r>
            <a:r>
              <a:rPr lang="pt-BR" sz="18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end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mobile </a:t>
            </a:r>
            <a:r>
              <a:rPr lang="pt-BR" sz="18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Kotlin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-&gt; Eles já possuem uma facilidade com </a:t>
            </a:r>
            <a:r>
              <a:rPr lang="pt-BR" sz="16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kotlin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por isso não terão problemas em </a:t>
            </a:r>
            <a:r>
              <a:rPr lang="pt-BR" sz="16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codifidar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FF0000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 dirty="0"/>
              <a:t>Justificativas</a:t>
            </a:r>
          </a:p>
        </p:txBody>
      </p:sp>
    </p:spTree>
    <p:extLst>
      <p:ext uri="{BB962C8B-B14F-4D97-AF65-F5344CB8AC3E}">
        <p14:creationId xmlns:p14="http://schemas.microsoft.com/office/powerpoint/2010/main" val="158694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EAA242-483A-4910-BBA2-647209C92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Fábio Figueredo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Atividade de Arquitetura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51658" y="1077941"/>
            <a:ext cx="11350948" cy="5355587"/>
          </a:xfrm>
        </p:spPr>
        <p:txBody>
          <a:bodyPr/>
          <a:lstStyle/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b="1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Aplicação para Atendimento de </a:t>
            </a:r>
            <a:r>
              <a:rPr lang="pt-BR" sz="1800" b="1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PETs</a:t>
            </a:r>
            <a:endParaRPr lang="pt-BR" sz="1800" kern="1000" dirty="0">
              <a:solidFill>
                <a:srgbClr val="595959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Uma empresa (dados no cartão) te chamou para ter participação no negócio e a contrapartida (seu investimento) será gerenciar o desenvolvimento de um sistema. Trata-se de uma “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Uberização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”. É agendamento de visita de vans itinerantes que irão até os condomínios para cuidar de 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PETs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A empresa já e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xiste, mas com instalações físicas.</a:t>
            </a:r>
            <a:endParaRPr lang="pt-BR" sz="1800" kern="1000" dirty="0">
              <a:solidFill>
                <a:srgbClr val="595959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 ideia é que através da demanda dos usuários, o sistema seja inteligente para agendar os locais próximos para o mesmo dia.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 que a empresa quer?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Front-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end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para agendamento e atendimento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Dashboard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Pagamentos </a:t>
            </a:r>
            <a:endParaRPr lang="pt-BR" sz="1400" kern="1000" dirty="0">
              <a:solidFill>
                <a:srgbClr val="595959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Você assumiu uma 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squad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(dados no seu card) e vai precisar apresentar um desenho de arquitetura na reunião que começará daqui a 30 minutos, então, você precisa apresentar a 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melhor arquitetura e justificar. Todos os clientes citaram que querem o sistema rápido pois devido a uma “tal” pandemia, ninguém quer sair de casa e os negócios estão sofrendo.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DESENHE A ARQUITETURA E JUSTIFIQUE AS ESCOLHAS.</a:t>
            </a:r>
            <a:endParaRPr lang="pt-BR" sz="1800" kern="1000" dirty="0">
              <a:solidFill>
                <a:srgbClr val="FF0000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FF0000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 dirty="0"/>
              <a:t>Case – Arquitetura</a:t>
            </a:r>
          </a:p>
        </p:txBody>
      </p:sp>
    </p:spTree>
    <p:extLst>
      <p:ext uri="{BB962C8B-B14F-4D97-AF65-F5344CB8AC3E}">
        <p14:creationId xmlns:p14="http://schemas.microsoft.com/office/powerpoint/2010/main" val="6732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 err="1"/>
              <a:t>Databases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E3FFFB-E723-4FF0-BDC2-C2E4FBFE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70" y="927145"/>
            <a:ext cx="2662428" cy="21656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AF19D8-007C-41AC-8FB3-73B21705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199" y="928669"/>
            <a:ext cx="2718816" cy="21640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29E3A5-0BBD-42C1-A719-8A9DAD84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302" y="927145"/>
            <a:ext cx="2662428" cy="21656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52A7AC-0D5F-4194-815F-ED9D11E40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587" y="3763727"/>
            <a:ext cx="2662428" cy="21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Back-</a:t>
            </a:r>
            <a:r>
              <a:rPr lang="pt-BR" sz="3265" dirty="0" err="1"/>
              <a:t>ends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AA277A-7E5F-4CDF-9C92-28800EAC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73" y="1161578"/>
            <a:ext cx="2677668" cy="21671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847B98-D3C5-4C5D-B89F-D8FE365A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82" y="1136454"/>
            <a:ext cx="2679192" cy="21671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02C247E-B578-4551-A491-6FA161FD0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165" y="1161578"/>
            <a:ext cx="2679192" cy="21671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9C376D2-2F76-4CBB-8EFA-EB3B0A45B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645" y="3905845"/>
            <a:ext cx="2677668" cy="21686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427021-155F-4FA4-9DBA-31E379599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990" y="3886364"/>
            <a:ext cx="2677668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Front-</a:t>
            </a:r>
            <a:r>
              <a:rPr lang="pt-BR" sz="3265" dirty="0" err="1"/>
              <a:t>ends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253471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B5CEAC-B5B9-497F-8D7F-6F324334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2" y="897341"/>
            <a:ext cx="5234940" cy="16733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E94679-495F-4B5F-9B4D-40A79AB3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62" y="2815351"/>
            <a:ext cx="5236464" cy="16733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6EFB58-677B-465F-8EB2-CF79A725A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62" y="4724702"/>
            <a:ext cx="5234940" cy="1673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BE161D-C2EE-4804-8B4E-3067E9298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10" y="900388"/>
            <a:ext cx="2417064" cy="16733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AB9C9A-A58B-4B22-B73C-327E47611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3537" y="2781897"/>
            <a:ext cx="2417064" cy="16733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92C266-AE31-4A64-A232-6515C40F73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534" y="4708010"/>
            <a:ext cx="2415540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45775" y="54248"/>
            <a:ext cx="104489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 err="1"/>
              <a:t>API´s</a:t>
            </a:r>
            <a:r>
              <a:rPr lang="pt-BR" sz="3265" dirty="0"/>
              <a:t> Disponíveis – Dados Fictícios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94454" y="2567796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Armazena os dados das máquinas e dos cadastros.</a:t>
            </a:r>
            <a:endParaRPr lang="pt-BR" sz="1088">
              <a:solidFill>
                <a:prstClr val="white"/>
              </a:solidFill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CFF4EB0-6496-4AD5-A9FA-847BD4BB5FFE}"/>
              </a:ext>
            </a:extLst>
          </p:cNvPr>
          <p:cNvSpPr txBox="1"/>
          <p:nvPr/>
        </p:nvSpPr>
        <p:spPr>
          <a:xfrm>
            <a:off x="882975" y="817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53746"/>
                </a:solidFill>
              </a:rPr>
              <a:t>Pagamentos</a:t>
            </a:r>
            <a:endParaRPr lang="pt-BR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B7217C91-A81B-4428-ACCD-95AE83C50075}"/>
              </a:ext>
            </a:extLst>
          </p:cNvPr>
          <p:cNvSpPr txBox="1"/>
          <p:nvPr/>
        </p:nvSpPr>
        <p:spPr>
          <a:xfrm>
            <a:off x="874493" y="3727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253746"/>
                </a:solidFill>
              </a:rPr>
              <a:t>Geo</a:t>
            </a:r>
            <a:r>
              <a:rPr lang="pt-BR" sz="1800" dirty="0">
                <a:solidFill>
                  <a:srgbClr val="253746"/>
                </a:solidFill>
              </a:rPr>
              <a:t> Localização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09D231-6E8E-4DDC-92D5-4781010A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65" y="1266677"/>
            <a:ext cx="2682240" cy="22037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3FFD30-DFB6-47FD-B6F5-346BE0B6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696" y="1315899"/>
            <a:ext cx="2682240" cy="22021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02BF47-92D7-46C2-B59B-A365B148A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80" y="1272916"/>
            <a:ext cx="2682240" cy="22037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9797AD-A903-45C8-87FA-77C4A7037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317" y="4099893"/>
            <a:ext cx="2682240" cy="22021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39C6A5-83B9-498D-8699-D0705BF30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871" y="4096816"/>
            <a:ext cx="2682240" cy="22021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9D71FFF-C776-4CBE-AFBA-8A4ECFBA6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0458" y="4096816"/>
            <a:ext cx="2682240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 dirty="0"/>
              <a:t>Arquitetura – Encaixar as peças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AC2EAE-D783-4800-BF18-7DB3E090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72" y="4905240"/>
            <a:ext cx="5234940" cy="16733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878805-1126-4970-9407-650EA555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72" y="2808465"/>
            <a:ext cx="2679192" cy="21671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ECE4A2-4B4C-4020-9151-B031ED0F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08" y="792729"/>
            <a:ext cx="2662428" cy="21656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65EDED-0C0C-480F-BCA3-E0CF55772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923" y="4905240"/>
            <a:ext cx="2415540" cy="16733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40CEB1-6397-456F-918A-71CF74042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522" y="2790939"/>
            <a:ext cx="2682240" cy="220218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5AA9E8-B57D-4FC7-908D-92E0A348F38E}"/>
              </a:ext>
            </a:extLst>
          </p:cNvPr>
          <p:cNvGrpSpPr/>
          <p:nvPr/>
        </p:nvGrpSpPr>
        <p:grpSpPr>
          <a:xfrm>
            <a:off x="7528113" y="2773413"/>
            <a:ext cx="2682240" cy="2202180"/>
            <a:chOff x="764508" y="1518534"/>
            <a:chExt cx="2682240" cy="220218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5FFD8A6-0513-44BE-9201-A377687B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4508" y="1518534"/>
              <a:ext cx="2682240" cy="2202180"/>
            </a:xfrm>
            <a:prstGeom prst="rect">
              <a:avLst/>
            </a:prstGeom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430F50D-F1CF-45D2-943A-00019E19AD16}"/>
                </a:ext>
              </a:extLst>
            </p:cNvPr>
            <p:cNvSpPr/>
            <p:nvPr/>
          </p:nvSpPr>
          <p:spPr>
            <a:xfrm>
              <a:off x="3276600" y="1756231"/>
              <a:ext cx="170148" cy="1715632"/>
            </a:xfrm>
            <a:prstGeom prst="rect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489CD34-5551-46D0-9297-396021B19439}"/>
                </a:ext>
              </a:extLst>
            </p:cNvPr>
            <p:cNvSpPr/>
            <p:nvPr/>
          </p:nvSpPr>
          <p:spPr>
            <a:xfrm>
              <a:off x="776498" y="1828996"/>
              <a:ext cx="170148" cy="1715632"/>
            </a:xfrm>
            <a:prstGeom prst="rect">
              <a:avLst/>
            </a:prstGeom>
            <a:solidFill>
              <a:srgbClr val="2B5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3973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585" y="991633"/>
            <a:ext cx="11350948" cy="5355587"/>
          </a:xfrm>
        </p:spPr>
        <p:txBody>
          <a:bodyPr/>
          <a:lstStyle/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pt-BR" sz="1800" kern="1000" dirty="0">
              <a:solidFill>
                <a:srgbClr val="595959"/>
              </a:solidFill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Justificando o Banco de dados </a:t>
            </a:r>
            <a:r>
              <a:rPr lang="pt-BR" sz="18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PostGree</a:t>
            </a: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SQL: 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-&gt; Tem alta tolerância a riscos, então uma opção open </a:t>
            </a:r>
            <a:r>
              <a:rPr lang="pt-BR" sz="16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source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fica melhor, levando em conta o orçamento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6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-&gt; Como a empresa é uma “</a:t>
            </a:r>
            <a:r>
              <a:rPr lang="pt-BR" sz="1600" kern="1000" dirty="0" err="1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StartUp</a:t>
            </a:r>
            <a:r>
              <a:rPr lang="pt-BR" sz="16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” ainda (Está em crescimento, mas possui um tamanho pequeno ainda), não é necessário um banco robusto logo de cara. 	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-&gt; O </a:t>
            </a:r>
            <a:r>
              <a:rPr lang="pt-BR" sz="16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PostGree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tem uma confiabilidade e </a:t>
            </a:r>
            <a:r>
              <a:rPr lang="pt-BR" sz="16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escabilidade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média, com um custo baixo, é a melhor opção para a Empresa.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2. Justificando o  Back-</a:t>
            </a:r>
            <a:r>
              <a:rPr lang="pt-BR" sz="18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end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SpringBoot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Kotlin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-&gt; É porque nossa equipe tem uma facilidade com o </a:t>
            </a:r>
            <a:r>
              <a:rPr lang="pt-BR" sz="16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back-end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ainda mais com o </a:t>
            </a:r>
            <a:r>
              <a:rPr lang="pt-BR" sz="16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Kotlin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então escolhemos um Framework que eles possam desenvolver da melhor forma possível, por isso investimos mais nesse quesito.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3. Justificando o Front-</a:t>
            </a:r>
            <a:r>
              <a:rPr lang="pt-BR" sz="1800" kern="1000" dirty="0" err="1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end</a:t>
            </a: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HTML CSS JS: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pt-BR" sz="1600" kern="1000" dirty="0">
                <a:solidFill>
                  <a:srgbClr val="595959"/>
                </a:solidFill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-&gt; Eles não tem conhecimento com front, então essas tecnologias são mais fáceis de aprender, mesmo tendo uma velocidade de aprendizado baixa.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pt-BR" sz="1800" kern="1000" dirty="0">
                <a:solidFill>
                  <a:srgbClr val="595959"/>
                </a:solidFill>
                <a:effectLst/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 algn="just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595959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pt-BR" sz="1800" kern="1000" dirty="0">
              <a:solidFill>
                <a:srgbClr val="FF0000"/>
              </a:solidFill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14635" indent="-414635">
              <a:buAutoNum type="arabicPeriod"/>
            </a:pPr>
            <a:endParaRPr lang="pt-BR" sz="2539" dirty="0">
              <a:solidFill>
                <a:srgbClr val="253746"/>
              </a:solidFill>
            </a:endParaRPr>
          </a:p>
          <a:p>
            <a:pPr marL="414635" indent="-414635">
              <a:buAutoNum type="arabicPeriod" startAt="3"/>
            </a:pPr>
            <a:endParaRPr lang="pt-BR" sz="2539" dirty="0">
              <a:solidFill>
                <a:srgbClr val="253746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337"/>
            <a:ext cx="9077701" cy="694392"/>
          </a:xfrm>
        </p:spPr>
        <p:txBody>
          <a:bodyPr/>
          <a:lstStyle/>
          <a:p>
            <a:r>
              <a:rPr lang="pt-BR" dirty="0"/>
              <a:t>Justificativas</a:t>
            </a:r>
          </a:p>
        </p:txBody>
      </p:sp>
    </p:spTree>
    <p:extLst>
      <p:ext uri="{BB962C8B-B14F-4D97-AF65-F5344CB8AC3E}">
        <p14:creationId xmlns:p14="http://schemas.microsoft.com/office/powerpoint/2010/main" val="11402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6D5030-9AA2-4901-9903-314081232E77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123</Words>
  <Application>Microsoft Office PowerPoint</Application>
  <PresentationFormat>Widescreen</PresentationFormat>
  <Paragraphs>68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Barlow</vt:lpstr>
      <vt:lpstr>Calibri</vt:lpstr>
      <vt:lpstr>Cambria</vt:lpstr>
      <vt:lpstr>Exo 2</vt:lpstr>
      <vt:lpstr>Simplon Mono</vt:lpstr>
      <vt:lpstr>Verdana</vt:lpstr>
      <vt:lpstr>Wingdings</vt:lpstr>
      <vt:lpstr>Tema do Office</vt:lpstr>
      <vt:lpstr>Apresentação do PowerPoint</vt:lpstr>
      <vt:lpstr>Engenharia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Daniel Katsuaki Esaka Souto Lino</cp:lastModifiedBy>
  <cp:revision>69</cp:revision>
  <dcterms:created xsi:type="dcterms:W3CDTF">2021-08-25T19:26:40Z</dcterms:created>
  <dcterms:modified xsi:type="dcterms:W3CDTF">2022-03-24T23:38:41Z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