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算分回课</a:t>
            </a:r>
            <a:r>
              <a:rPr lang="en-US" altLang="zh-CN"/>
              <a:t>05-16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黄道吉 </a:t>
            </a:r>
            <a:r>
              <a:rPr lang="en-US" altLang="zh-CN"/>
              <a:t>1600017857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决策树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只考虑以比较为基本运算的排序算法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每一个节点标记比较的两个元素</a:t>
            </a:r>
            <a:r>
              <a:rPr lang="en-US" altLang="zh-CN"/>
              <a:t>,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根据比较结果走左或右</a:t>
            </a:r>
            <a:r>
              <a:rPr lang="zh-CN" altLang="en-US"/>
              <a:t>儿子</a:t>
            </a:r>
            <a:endParaRPr lang="zh-CN" altLang="en-US"/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0740" y="3441065"/>
            <a:ext cx="5433060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最坏</a:t>
            </a:r>
            <a:r>
              <a:rPr lang="zh-CN" altLang="en-US"/>
              <a:t>复杂度的下界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引理</a:t>
            </a:r>
            <a:r>
              <a:rPr lang="en-US" altLang="zh-CN"/>
              <a:t>: d</a:t>
            </a:r>
            <a:r>
              <a:rPr lang="zh-CN" altLang="en-US"/>
              <a:t>层深的</a:t>
            </a:r>
            <a:r>
              <a:rPr lang="en-US" altLang="zh-CN"/>
              <a:t>B-</a:t>
            </a:r>
            <a:r>
              <a:rPr lang="zh-CN" altLang="en-US"/>
              <a:t>树最多</a:t>
            </a:r>
            <a:r>
              <a:rPr lang="en-US" altLang="zh-CN"/>
              <a:t>2^d</a:t>
            </a:r>
            <a:r>
              <a:rPr lang="zh-CN" altLang="en-US"/>
              <a:t>片树叶</a:t>
            </a:r>
            <a:r>
              <a:rPr lang="en-US" altLang="zh-CN"/>
              <a:t>(</a:t>
            </a:r>
            <a:r>
              <a:rPr lang="zh-CN" altLang="en-US"/>
              <a:t>拿掉一层树叶</a:t>
            </a:r>
            <a:r>
              <a:rPr lang="en-US" altLang="zh-CN"/>
              <a:t>, </a:t>
            </a:r>
            <a:r>
              <a:rPr lang="zh-CN" altLang="en-US"/>
              <a:t>得证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引理</a:t>
            </a:r>
            <a:r>
              <a:rPr lang="en-US" altLang="zh-CN"/>
              <a:t>: </a:t>
            </a:r>
            <a:r>
              <a:rPr lang="zh-CN" altLang="en-US"/>
              <a:t>决策树深度至少</a:t>
            </a:r>
            <a:r>
              <a:rPr lang="en-US" altLang="zh-CN"/>
              <a:t>[log n!](</a:t>
            </a:r>
            <a:r>
              <a:rPr lang="zh-CN" altLang="en-US"/>
              <a:t>因为有</a:t>
            </a:r>
            <a:r>
              <a:rPr lang="en-US" altLang="zh-CN"/>
              <a:t>n!</a:t>
            </a:r>
            <a:r>
              <a:rPr lang="zh-CN" altLang="en-US"/>
              <a:t>片树叶</a:t>
            </a:r>
            <a:r>
              <a:rPr lang="en-US" altLang="zh-CN"/>
              <a:t>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基于比较的排序最坏情况下的复杂度有</a:t>
            </a:r>
            <a:r>
              <a:rPr lang="en-US" altLang="zh-CN"/>
              <a:t>[log n!] </a:t>
            </a:r>
            <a:r>
              <a:rPr lang="zh-CN" altLang="en-US"/>
              <a:t>近似</a:t>
            </a:r>
            <a:r>
              <a:rPr lang="en-US" altLang="zh-CN"/>
              <a:t>nlogn - 1.5n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6580" y="3878580"/>
            <a:ext cx="5958840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平均复杂度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</a:t>
            </a:r>
            <a:r>
              <a:rPr lang="en-US" altLang="zh-CN"/>
              <a:t>epl(T), </a:t>
            </a:r>
            <a:r>
              <a:rPr lang="zh-CN" altLang="en-US"/>
              <a:t>表示所有树叶到根的路径长度之和</a:t>
            </a:r>
            <a:r>
              <a:rPr lang="en-US" altLang="zh-CN"/>
              <a:t>, </a:t>
            </a:r>
            <a:r>
              <a:rPr lang="zh-CN" altLang="en-US"/>
              <a:t>那么要求的就是</a:t>
            </a:r>
            <a:r>
              <a:rPr lang="en-US" altLang="zh-CN"/>
              <a:t>epl(T) / n!</a:t>
            </a:r>
            <a:r>
              <a:rPr lang="zh-CN" altLang="en-US"/>
              <a:t>的下界</a:t>
            </a:r>
            <a:endParaRPr lang="zh-CN" altLang="en-US"/>
          </a:p>
          <a:p>
            <a:r>
              <a:rPr lang="zh-CN" altLang="en-US"/>
              <a:t>引理</a:t>
            </a:r>
            <a:r>
              <a:rPr lang="en-US" altLang="zh-CN"/>
              <a:t>: </a:t>
            </a:r>
            <a:r>
              <a:rPr lang="zh-CN" altLang="en-US"/>
              <a:t>所有树叶在相邻的两层的话</a:t>
            </a:r>
            <a:r>
              <a:rPr lang="en-US" altLang="zh-CN"/>
              <a:t>, epl</a:t>
            </a:r>
            <a:r>
              <a:rPr lang="zh-CN" altLang="en-US"/>
              <a:t>取到最小值</a:t>
            </a:r>
            <a:r>
              <a:rPr lang="en-US" altLang="zh-CN"/>
              <a:t>(</a:t>
            </a:r>
            <a:r>
              <a:rPr lang="zh-CN" altLang="en-US"/>
              <a:t>调整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引理</a:t>
            </a:r>
            <a:r>
              <a:rPr lang="en-US" altLang="zh-CN"/>
              <a:t>: epl</a:t>
            </a:r>
            <a:r>
              <a:rPr lang="zh-CN" altLang="en-US"/>
              <a:t>最小的树有</a:t>
            </a:r>
            <a:endParaRPr lang="zh-CN" altLang="en-US"/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240" y="3880485"/>
            <a:ext cx="6188710" cy="2296795"/>
          </a:xfrm>
          <a:prstGeom prst="rect">
            <a:avLst/>
          </a:prstGeom>
        </p:spPr>
      </p:pic>
      <p:pic>
        <p:nvPicPr>
          <p:cNvPr id="5" name="图片 4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185" y="3552825"/>
            <a:ext cx="2761615" cy="2624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平均复杂度的下界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基于比较的排序平均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输入等概分布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复杂度有</a:t>
            </a:r>
            <a:r>
              <a:rPr lang="en-US" altLang="zh-CN">
                <a:sym typeface="+mn-ea"/>
              </a:rPr>
              <a:t>[log n!]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近似</a:t>
            </a:r>
            <a:r>
              <a:rPr lang="en-US" altLang="zh-CN">
                <a:sym typeface="+mn-ea"/>
              </a:rPr>
              <a:t>nlogn - 1.5n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9380" y="3167380"/>
            <a:ext cx="687260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排序算法的比较</a:t>
            </a:r>
            <a:endParaRPr lang="zh-CN" altLang="en-US"/>
          </a:p>
        </p:txBody>
      </p:sp>
      <p:pic>
        <p:nvPicPr>
          <p:cNvPr id="4" name="内容占位符 3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6375" y="1952625"/>
            <a:ext cx="9114790" cy="4041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冒泡排序</a:t>
            </a:r>
            <a:r>
              <a:rPr lang="en-US" altLang="zh-CN"/>
              <a:t>-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加一个</a:t>
            </a:r>
            <a:r>
              <a:rPr lang="en-US" altLang="zh-CN"/>
              <a:t>flag</a:t>
            </a:r>
            <a:r>
              <a:rPr lang="zh-CN" altLang="en-US"/>
              <a:t>标记排序是否完成</a:t>
            </a:r>
            <a:endParaRPr lang="zh-CN" altLang="en-US"/>
          </a:p>
          <a:p>
            <a:r>
              <a:rPr lang="zh-CN" altLang="en-US"/>
              <a:t>也可以看循环中是否有交换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每一次交换一对相邻的元素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rcRect t="-1648" r="37640"/>
          <a:stretch>
            <a:fillRect/>
          </a:stretch>
        </p:blipFill>
        <p:spPr>
          <a:xfrm>
            <a:off x="6713220" y="2084705"/>
            <a:ext cx="4640580" cy="4092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冒泡排序</a:t>
            </a:r>
            <a:r>
              <a:rPr lang="en-US" altLang="zh-CN"/>
              <a:t>-</a:t>
            </a:r>
            <a:r>
              <a:rPr lang="zh-CN" altLang="en-US"/>
              <a:t>逆序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每交换一次逆序数减一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逆序序列</a:t>
            </a:r>
            <a:r>
              <a:rPr lang="en-US" altLang="zh-CN"/>
              <a:t>: </a:t>
            </a:r>
            <a:r>
              <a:rPr lang="zh-CN" altLang="en-US"/>
              <a:t>在</a:t>
            </a:r>
            <a:r>
              <a:rPr lang="en-US" altLang="zh-CN"/>
              <a:t>i</a:t>
            </a:r>
            <a:r>
              <a:rPr lang="zh-CN" altLang="en-US"/>
              <a:t>右边小于</a:t>
            </a:r>
            <a:r>
              <a:rPr lang="en-US" altLang="zh-CN"/>
              <a:t>i</a:t>
            </a:r>
            <a:r>
              <a:rPr lang="zh-CN" altLang="en-US"/>
              <a:t>的元素个数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置换和逆序序列一一对应</a:t>
            </a:r>
            <a:endParaRPr lang="zh-CN" altLang="en-US"/>
          </a:p>
          <a:p>
            <a:pPr lvl="1"/>
            <a:r>
              <a:rPr lang="en-US" altLang="zh-CN"/>
              <a:t>3 1 6 5 8 7 2 4</a:t>
            </a:r>
            <a:endParaRPr lang="en-US" altLang="zh-CN"/>
          </a:p>
          <a:p>
            <a:pPr lvl="1"/>
            <a:r>
              <a:rPr lang="en-US" altLang="zh-CN"/>
              <a:t>(0, 0, 2, 0, 2, 3, 2, 3)</a:t>
            </a:r>
            <a:endParaRPr lang="en-US" altLang="zh-CN"/>
          </a:p>
          <a:p>
            <a:pPr lvl="1"/>
            <a:r>
              <a:rPr lang="en-US" altLang="zh-CN"/>
              <a:t>12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冒泡排序</a:t>
            </a:r>
            <a:r>
              <a:rPr lang="en-US" altLang="zh-CN"/>
              <a:t>-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最坏情况</a:t>
            </a:r>
            <a:r>
              <a:rPr lang="en-US" altLang="zh-CN"/>
              <a:t>: O(n^2) = O(n) * O(n), </a:t>
            </a:r>
            <a:r>
              <a:rPr lang="zh-CN" altLang="en-US"/>
              <a:t>并且在</a:t>
            </a:r>
            <a:r>
              <a:rPr lang="en-US" altLang="zh-CN"/>
              <a:t>(n, n - 1, ..., 2, 1)</a:t>
            </a:r>
            <a:r>
              <a:rPr lang="zh-CN" altLang="en-US"/>
              <a:t>取到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平均情况</a:t>
            </a:r>
            <a:r>
              <a:rPr lang="en-US" altLang="zh-CN"/>
              <a:t>: </a:t>
            </a:r>
            <a:r>
              <a:rPr lang="zh-CN" altLang="en-US"/>
              <a:t>对所有可能的输入情况</a:t>
            </a:r>
            <a:r>
              <a:rPr lang="en-US" altLang="zh-CN"/>
              <a:t>(n!)</a:t>
            </a:r>
            <a:r>
              <a:rPr lang="zh-CN" altLang="en-US"/>
              <a:t>做平均</a:t>
            </a:r>
            <a:r>
              <a:rPr lang="en-US" altLang="zh-CN"/>
              <a:t>, </a:t>
            </a:r>
            <a:r>
              <a:rPr lang="zh-CN" altLang="en-US"/>
              <a:t>每一个置换都能找到另一个和它和为</a:t>
            </a:r>
            <a:r>
              <a:rPr lang="en-US" altLang="zh-CN"/>
              <a:t>O(n^2)</a:t>
            </a:r>
            <a:r>
              <a:rPr lang="zh-CN" altLang="en-US"/>
              <a:t>的置换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8035" y="4538345"/>
            <a:ext cx="2995930" cy="976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</a:t>
            </a:r>
            <a:r>
              <a:rPr lang="en-US" altLang="zh-CN"/>
              <a:t>-</a:t>
            </a:r>
            <a:r>
              <a:rPr lang="zh-CN" altLang="en-US"/>
              <a:t>定义</a:t>
            </a:r>
            <a:r>
              <a:rPr lang="en-US" altLang="zh-CN"/>
              <a:t>, </a:t>
            </a:r>
            <a:r>
              <a:rPr lang="zh-CN" altLang="en-US"/>
              <a:t>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完全二叉树</a:t>
            </a:r>
            <a:r>
              <a:rPr lang="en-US" altLang="zh-CN"/>
              <a:t>, </a:t>
            </a:r>
            <a:r>
              <a:rPr lang="zh-CN" altLang="en-US"/>
              <a:t>每一个节点元素不小于子节点</a:t>
            </a:r>
            <a:r>
              <a:rPr lang="en-US" altLang="zh-CN"/>
              <a:t>(</a:t>
            </a:r>
            <a:r>
              <a:rPr lang="zh-CN" altLang="en-US"/>
              <a:t>最大堆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建堆</a:t>
            </a:r>
            <a:r>
              <a:rPr lang="en-US" altLang="zh-CN"/>
              <a:t>: </a:t>
            </a:r>
            <a:r>
              <a:rPr lang="zh-CN" altLang="en-US"/>
              <a:t>对每一个有孩子的节点</a:t>
            </a:r>
            <a:r>
              <a:rPr lang="en-US" altLang="zh-CN"/>
              <a:t>, </a:t>
            </a:r>
            <a:r>
              <a:rPr lang="zh-CN" altLang="en-US"/>
              <a:t>把它和孩子中最大的数调整上去</a:t>
            </a:r>
            <a:r>
              <a:rPr lang="en-US" altLang="zh-CN"/>
              <a:t>, </a:t>
            </a:r>
            <a:r>
              <a:rPr lang="zh-CN" altLang="en-US"/>
              <a:t>递归向下处理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复杂度</a:t>
            </a:r>
            <a:r>
              <a:rPr lang="en-US" altLang="zh-CN"/>
              <a:t>: </a:t>
            </a:r>
            <a:r>
              <a:rPr lang="zh-CN" altLang="en-US"/>
              <a:t>每一个节点处理</a:t>
            </a:r>
            <a:r>
              <a:rPr lang="en-US" altLang="zh-CN"/>
              <a:t>O(1)</a:t>
            </a:r>
            <a:r>
              <a:rPr lang="zh-CN" altLang="en-US"/>
              <a:t>时间</a:t>
            </a:r>
            <a:r>
              <a:rPr lang="en-US" altLang="zh-CN"/>
              <a:t>,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          最多递归到堆底</a:t>
            </a:r>
            <a:r>
              <a:rPr lang="en-US" altLang="zh-CN"/>
              <a:t>, O(h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065" y="3700145"/>
            <a:ext cx="3848735" cy="2477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</a:t>
            </a:r>
            <a:r>
              <a:rPr lang="en-US" altLang="zh-CN"/>
              <a:t>-</a:t>
            </a:r>
            <a:r>
              <a:rPr lang="zh-CN" altLang="en-US"/>
              <a:t>建堆时间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建堆总时间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引理</a:t>
            </a:r>
            <a:r>
              <a:rPr lang="en-US" altLang="zh-CN"/>
              <a:t>: </a:t>
            </a:r>
            <a:r>
              <a:rPr lang="zh-CN" altLang="en-US"/>
              <a:t>高度为</a:t>
            </a:r>
            <a:r>
              <a:rPr lang="en-US" altLang="zh-CN"/>
              <a:t>n</a:t>
            </a:r>
            <a:r>
              <a:rPr lang="zh-CN" altLang="en-US"/>
              <a:t>的层最多</a:t>
            </a:r>
            <a:r>
              <a:rPr lang="en-US" altLang="zh-CN"/>
              <a:t>[n / 2^{h + 1}]</a:t>
            </a:r>
            <a:r>
              <a:rPr lang="zh-CN" altLang="en-US"/>
              <a:t>个节点</a:t>
            </a:r>
            <a:r>
              <a:rPr lang="en-US" altLang="zh-CN"/>
              <a:t>(</a:t>
            </a:r>
            <a:r>
              <a:rPr lang="zh-CN" altLang="en-US"/>
              <a:t>归纳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h = 0 </a:t>
            </a:r>
            <a:r>
              <a:rPr lang="zh-CN" altLang="en-US"/>
              <a:t>时</a:t>
            </a:r>
            <a:r>
              <a:rPr lang="en-US" altLang="zh-CN"/>
              <a:t>, </a:t>
            </a:r>
            <a:endParaRPr lang="en-US" altLang="zh-CN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0" y="1691005"/>
            <a:ext cx="2896870" cy="930275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0" y="3621405"/>
            <a:ext cx="2189480" cy="273939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95" y="3622040"/>
            <a:ext cx="2961005" cy="2738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</a:t>
            </a:r>
            <a:r>
              <a:rPr lang="en-US" altLang="zh-CN"/>
              <a:t>-</a:t>
            </a:r>
            <a:r>
              <a:rPr lang="zh-CN" altLang="en-US"/>
              <a:t>建堆时间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对于高度</a:t>
            </a:r>
            <a:r>
              <a:rPr lang="en-US" altLang="zh-CN"/>
              <a:t>h</a:t>
            </a:r>
            <a:r>
              <a:rPr lang="zh-CN" altLang="en-US"/>
              <a:t>的层</a:t>
            </a:r>
            <a:r>
              <a:rPr lang="en-US" altLang="zh-CN"/>
              <a:t>, </a:t>
            </a:r>
            <a:r>
              <a:rPr lang="zh-CN" altLang="en-US"/>
              <a:t>拿掉所有树叶让它变成</a:t>
            </a:r>
            <a:r>
              <a:rPr lang="en-US" altLang="zh-CN"/>
              <a:t>h - 1</a:t>
            </a:r>
            <a:r>
              <a:rPr lang="zh-CN" altLang="en-US"/>
              <a:t>的层</a:t>
            </a:r>
            <a:endParaRPr lang="zh-CN" altLang="en-US"/>
          </a:p>
        </p:txBody>
      </p:sp>
      <p:pic>
        <p:nvPicPr>
          <p:cNvPr id="4" name="图片 3" descr="5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1965" y="4010660"/>
            <a:ext cx="5791835" cy="2166620"/>
          </a:xfrm>
          <a:prstGeom prst="rect">
            <a:avLst/>
          </a:prstGeom>
        </p:spPr>
      </p:pic>
      <p:pic>
        <p:nvPicPr>
          <p:cNvPr id="5" name="图片 4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65" y="2831465"/>
            <a:ext cx="3495040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</a:t>
            </a:r>
            <a:r>
              <a:rPr lang="en-US" altLang="zh-CN"/>
              <a:t>-</a:t>
            </a:r>
            <a:r>
              <a:rPr lang="zh-CN" altLang="en-US"/>
              <a:t>建堆时间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建堆时间为</a:t>
            </a:r>
            <a:r>
              <a:rPr lang="en-US" altLang="zh-CN"/>
              <a:t>O(n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右面的无穷级数收敛</a:t>
            </a:r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4820" y="1826260"/>
            <a:ext cx="580898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</a:t>
            </a:r>
            <a:r>
              <a:rPr lang="en-US" altLang="zh-CN"/>
              <a:t>-</a:t>
            </a:r>
            <a:r>
              <a:rPr lang="zh-CN" altLang="en-US"/>
              <a:t>堆排序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建好一个堆</a:t>
            </a:r>
            <a:r>
              <a:rPr lang="en-US" altLang="zh-CN"/>
              <a:t>, </a:t>
            </a:r>
            <a:r>
              <a:rPr lang="zh-CN" altLang="en-US"/>
              <a:t>每次交换最大元素和堆尾元素</a:t>
            </a:r>
            <a:r>
              <a:rPr lang="en-US" altLang="zh-CN"/>
              <a:t>, </a:t>
            </a:r>
            <a:r>
              <a:rPr lang="zh-CN" altLang="en-US"/>
              <a:t>再</a:t>
            </a:r>
            <a:r>
              <a:rPr lang="zh-CN" altLang="en-US"/>
              <a:t>建堆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复杂度</a:t>
            </a:r>
            <a:r>
              <a:rPr lang="en-US" altLang="zh-CN"/>
              <a:t>: O(n log n</a:t>
            </a:r>
            <a:r>
              <a:rPr lang="en-US" altLang="zh-CN"/>
              <a:t>) = O(n) + O(n) * O(log n)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WPS 演示</Application>
  <PresentationFormat>宽屏</PresentationFormat>
  <Paragraphs>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DanD</cp:lastModifiedBy>
  <cp:revision>6</cp:revision>
  <dcterms:created xsi:type="dcterms:W3CDTF">2015-05-05T08:02:00Z</dcterms:created>
  <dcterms:modified xsi:type="dcterms:W3CDTF">2018-05-16T11:36:24Z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