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3" r:id="rId3"/>
    <p:sldId id="262" r:id="rId4"/>
    <p:sldId id="271" r:id="rId5"/>
    <p:sldId id="268" r:id="rId6"/>
    <p:sldId id="261" r:id="rId7"/>
    <p:sldId id="264" r:id="rId8"/>
    <p:sldId id="26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2824"/>
    <a:srgbClr val="251F1D"/>
    <a:srgbClr val="433731"/>
    <a:srgbClr val="C0B4B0"/>
    <a:srgbClr val="65544F"/>
    <a:srgbClr val="2F2725"/>
    <a:srgbClr val="DEDEDE"/>
    <a:srgbClr val="3D3330"/>
    <a:srgbClr val="3D3430"/>
    <a:srgbClr val="9F8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0" y="72"/>
      </p:cViewPr>
      <p:guideLst>
        <p:guide pos="3849"/>
        <p:guide orient="horz" pos="2160"/>
        <p:guide orient="horz" pos="33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2.xml"/><Relationship Id="rId2" Type="http://schemas.openxmlformats.org/officeDocument/2006/relationships/tags" Target="../tags/tag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3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4377476" y="1470734"/>
            <a:ext cx="3435737" cy="3431511"/>
            <a:chOff x="3606747" y="884842"/>
            <a:chExt cx="5272563" cy="526607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6747" y="884842"/>
              <a:ext cx="5272563" cy="5266078"/>
            </a:xfrm>
            <a:prstGeom prst="rect">
              <a:avLst/>
            </a:prstGeom>
          </p:spPr>
        </p:pic>
        <p:sp>
          <p:nvSpPr>
            <p:cNvPr id="15" name="任意多边形 14"/>
            <p:cNvSpPr/>
            <p:nvPr>
              <p:custDataLst>
                <p:tags r:id="rId2"/>
              </p:custDataLst>
            </p:nvPr>
          </p:nvSpPr>
          <p:spPr>
            <a:xfrm>
              <a:off x="3764522" y="1138989"/>
              <a:ext cx="4957012" cy="4716328"/>
            </a:xfrm>
            <a:custGeom>
              <a:avLst/>
              <a:gdLst>
                <a:gd name="connsiteX0" fmla="*/ 1787424 w 4957012"/>
                <a:gd name="connsiteY0" fmla="*/ 0 h 4716328"/>
                <a:gd name="connsiteX1" fmla="*/ 3169589 w 4957012"/>
                <a:gd name="connsiteY1" fmla="*/ 0 h 4716328"/>
                <a:gd name="connsiteX2" fmla="*/ 3215538 w 4957012"/>
                <a:gd name="connsiteY2" fmla="*/ 11815 h 4716328"/>
                <a:gd name="connsiteX3" fmla="*/ 4957012 w 4957012"/>
                <a:gd name="connsiteY3" fmla="*/ 2378892 h 4716328"/>
                <a:gd name="connsiteX4" fmla="*/ 3443253 w 4957012"/>
                <a:gd name="connsiteY4" fmla="*/ 4662625 h 4716328"/>
                <a:gd name="connsiteX5" fmla="*/ 3296524 w 4957012"/>
                <a:gd name="connsiteY5" fmla="*/ 4716328 h 4716328"/>
                <a:gd name="connsiteX6" fmla="*/ 1660489 w 4957012"/>
                <a:gd name="connsiteY6" fmla="*/ 4716328 h 4716328"/>
                <a:gd name="connsiteX7" fmla="*/ 1513760 w 4957012"/>
                <a:gd name="connsiteY7" fmla="*/ 4662625 h 4716328"/>
                <a:gd name="connsiteX8" fmla="*/ 0 w 4957012"/>
                <a:gd name="connsiteY8" fmla="*/ 2378892 h 4716328"/>
                <a:gd name="connsiteX9" fmla="*/ 1741475 w 4957012"/>
                <a:gd name="connsiteY9" fmla="*/ 11815 h 471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57012" h="4716328">
                  <a:moveTo>
                    <a:pt x="1787424" y="0"/>
                  </a:moveTo>
                  <a:lnTo>
                    <a:pt x="3169589" y="0"/>
                  </a:lnTo>
                  <a:lnTo>
                    <a:pt x="3215538" y="11815"/>
                  </a:lnTo>
                  <a:cubicBezTo>
                    <a:pt x="4224460" y="325622"/>
                    <a:pt x="4957012" y="1266709"/>
                    <a:pt x="4957012" y="2378892"/>
                  </a:cubicBezTo>
                  <a:cubicBezTo>
                    <a:pt x="4957012" y="3405523"/>
                    <a:pt x="4332826" y="4286367"/>
                    <a:pt x="3443253" y="4662625"/>
                  </a:cubicBezTo>
                  <a:lnTo>
                    <a:pt x="3296524" y="4716328"/>
                  </a:lnTo>
                  <a:lnTo>
                    <a:pt x="1660489" y="4716328"/>
                  </a:lnTo>
                  <a:lnTo>
                    <a:pt x="1513760" y="4662625"/>
                  </a:lnTo>
                  <a:cubicBezTo>
                    <a:pt x="624187" y="4286367"/>
                    <a:pt x="0" y="3405523"/>
                    <a:pt x="0" y="2378892"/>
                  </a:cubicBezTo>
                  <a:cubicBezTo>
                    <a:pt x="0" y="1266709"/>
                    <a:pt x="732553" y="325622"/>
                    <a:pt x="1741475" y="11815"/>
                  </a:cubicBezTo>
                  <a:close/>
                </a:path>
              </a:pathLst>
            </a:custGeom>
            <a:blipFill dpi="0" rotWithShape="1">
              <a:blip r:embed="rId3">
                <a:alphaModFix amt="10000"/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>
              <a:softEdge rad="165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5788442" y="1652329"/>
            <a:ext cx="613410" cy="3068323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ctr"/>
            <a:r>
              <a:rPr lang="zh-CN" altLang="en-US" sz="2800" spc="300" dirty="0" smtClean="0">
                <a:solidFill>
                  <a:schemeClr val="bg1"/>
                </a:solidFill>
                <a:latin typeface="+mj-ea"/>
                <a:ea typeface="+mj-ea"/>
              </a:rPr>
              <a:t>和平赎买的背景</a:t>
            </a:r>
            <a:endParaRPr lang="zh-CN" altLang="en-US" sz="2800" spc="3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3871" y="4823569"/>
            <a:ext cx="428625" cy="1930400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charset="0"/>
                <a:ea typeface="MS UI Gothic" panose="020B0600070205080204" pitchFamily="34" charset="-128"/>
              </a:rPr>
              <a:t>黄道吉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charset="0"/>
                <a:ea typeface="MS UI Gothic" panose="020B0600070205080204" pitchFamily="34" charset="-128"/>
              </a:rPr>
              <a:t>1600017857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charset="0"/>
              <a:ea typeface="MS UI 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2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889842"/>
            <a:ext cx="12192000" cy="5037826"/>
          </a:xfrm>
          <a:prstGeom prst="rect">
            <a:avLst/>
          </a:prstGeom>
          <a:solidFill>
            <a:srgbClr val="251F1D"/>
          </a:solidFill>
          <a:effectLst>
            <a:outerShdw blurRad="558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C:\Users\AndrewHuang\Desktop\PLA_Enters_Peking.jpgPLA_Enters_Peki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15110" y="1673860"/>
            <a:ext cx="3718560" cy="3402330"/>
          </a:xfrm>
          <a:custGeom>
            <a:avLst/>
            <a:gdLst>
              <a:gd name="connsiteX0" fmla="*/ 2154212 w 4308424"/>
              <a:gd name="connsiteY0" fmla="*/ 0 h 4308424"/>
              <a:gd name="connsiteX1" fmla="*/ 4308424 w 4308424"/>
              <a:gd name="connsiteY1" fmla="*/ 2154212 h 4308424"/>
              <a:gd name="connsiteX2" fmla="*/ 2154212 w 4308424"/>
              <a:gd name="connsiteY2" fmla="*/ 4308424 h 4308424"/>
              <a:gd name="connsiteX3" fmla="*/ 0 w 4308424"/>
              <a:gd name="connsiteY3" fmla="*/ 2154212 h 4308424"/>
              <a:gd name="connsiteX4" fmla="*/ 2154212 w 4308424"/>
              <a:gd name="connsiteY4" fmla="*/ 0 h 430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8424" h="4308424">
                <a:moveTo>
                  <a:pt x="2154212" y="0"/>
                </a:moveTo>
                <a:cubicBezTo>
                  <a:pt x="3343950" y="0"/>
                  <a:pt x="4308424" y="964474"/>
                  <a:pt x="4308424" y="2154212"/>
                </a:cubicBezTo>
                <a:cubicBezTo>
                  <a:pt x="4308424" y="3343950"/>
                  <a:pt x="3343950" y="4308424"/>
                  <a:pt x="2154212" y="4308424"/>
                </a:cubicBezTo>
                <a:cubicBezTo>
                  <a:pt x="964474" y="4308424"/>
                  <a:pt x="0" y="3343950"/>
                  <a:pt x="0" y="2154212"/>
                </a:cubicBezTo>
                <a:cubicBezTo>
                  <a:pt x="0" y="964474"/>
                  <a:pt x="964474" y="0"/>
                  <a:pt x="2154212" y="0"/>
                </a:cubicBezTo>
                <a:close/>
              </a:path>
            </a:pathLst>
          </a:custGeom>
          <a:effectLst>
            <a:outerShdw blurRad="457200" dist="1905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7150625" y="1674151"/>
            <a:ext cx="3097555" cy="1168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刚刚结束抗日战争和解放战争</a:t>
            </a:r>
            <a:r>
              <a:rPr lang="en-US" altLang="zh-CN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经济百废待兴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需要利用民族资产阶级力量帮助新中国的经济发展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50625" y="3441583"/>
            <a:ext cx="309755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1949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年人均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GDP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推测为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35.2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略低于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1894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年水平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其中二三产业占比超过四成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(58 : 15 :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２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2666" y="1673658"/>
            <a:ext cx="644525" cy="1767840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3000" spc="3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MS UI Gothic" panose="020B0600070205080204" pitchFamily="34" charset="-128"/>
              </a:rPr>
              <a:t>经济基础</a:t>
            </a:r>
            <a:endParaRPr lang="zh-CN" altLang="en-US" sz="3000" spc="300" dirty="0" smtClean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  <a:ea typeface="MS UI 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2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889842"/>
            <a:ext cx="12192000" cy="5037826"/>
          </a:xfrm>
          <a:prstGeom prst="rect">
            <a:avLst/>
          </a:prstGeom>
          <a:solidFill>
            <a:srgbClr val="251F1D"/>
          </a:solidFill>
          <a:effectLst>
            <a:outerShdw blurRad="558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C:\Users\AndrewHuang\Desktop\A_man_reads_the_Land_Reform_Law_of_PRC.jpgA_man_reads_the_Land_Reform_Law_of_PRC"/>
          <p:cNvPicPr>
            <a:picLocks noChangeAspect="1"/>
          </p:cNvPicPr>
          <p:nvPr/>
        </p:nvPicPr>
        <p:blipFill>
          <a:blip r:embed="rId1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>
          <a:xfrm>
            <a:off x="1701165" y="2019935"/>
            <a:ext cx="4781550" cy="2925445"/>
          </a:xfrm>
          <a:prstGeom prst="rect">
            <a:avLst/>
          </a:prstGeom>
          <a:effectLst/>
        </p:spPr>
      </p:pic>
      <p:sp>
        <p:nvSpPr>
          <p:cNvPr id="22" name="矩形 21"/>
          <p:cNvSpPr/>
          <p:nvPr/>
        </p:nvSpPr>
        <p:spPr>
          <a:xfrm>
            <a:off x="8065288" y="3991080"/>
            <a:ext cx="2874534" cy="1599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１９５３年大致完成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将土地收归政府控制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实现了农业的合作化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为工业发展提供了重温的原料和广阔的市场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PA_矩形 30"/>
          <p:cNvSpPr/>
          <p:nvPr>
            <p:custDataLst>
              <p:tags r:id="rId2"/>
            </p:custDataLst>
          </p:nvPr>
        </p:nvSpPr>
        <p:spPr>
          <a:xfrm>
            <a:off x="8065288" y="2020052"/>
            <a:ext cx="2113280" cy="675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800" dirty="0">
                <a:solidFill>
                  <a:schemeClr val="bg1"/>
                </a:solidFill>
                <a:ea typeface="微软雅黑 Light" panose="020B0502040204020203" pitchFamily="34" charset="-122"/>
              </a:rPr>
              <a:t>土地改革</a:t>
            </a:r>
            <a:endParaRPr lang="zh-CN" altLang="en-US" sz="3800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8189045" y="3322323"/>
            <a:ext cx="372130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任意多边形 44"/>
          <p:cNvSpPr/>
          <p:nvPr>
            <p:custDataLst>
              <p:tags r:id="rId1"/>
            </p:custDataLst>
          </p:nvPr>
        </p:nvSpPr>
        <p:spPr>
          <a:xfrm>
            <a:off x="1801096" y="1247273"/>
            <a:ext cx="4058653" cy="4620126"/>
          </a:xfrm>
          <a:custGeom>
            <a:avLst/>
            <a:gdLst>
              <a:gd name="connsiteX0" fmla="*/ 292583 w 4058653"/>
              <a:gd name="connsiteY0" fmla="*/ 0 h 4620126"/>
              <a:gd name="connsiteX1" fmla="*/ 2923986 w 4058653"/>
              <a:gd name="connsiteY1" fmla="*/ 0 h 4620126"/>
              <a:gd name="connsiteX2" fmla="*/ 2952772 w 4058653"/>
              <a:gd name="connsiteY2" fmla="*/ 15749 h 4620126"/>
              <a:gd name="connsiteX3" fmla="*/ 4015156 w 4058653"/>
              <a:gd name="connsiteY3" fmla="*/ 1229623 h 4620126"/>
              <a:gd name="connsiteX4" fmla="*/ 4058653 w 4058653"/>
              <a:gd name="connsiteY4" fmla="*/ 1343012 h 4620126"/>
              <a:gd name="connsiteX5" fmla="*/ 4058653 w 4058653"/>
              <a:gd name="connsiteY5" fmla="*/ 3186818 h 4620126"/>
              <a:gd name="connsiteX6" fmla="*/ 4045562 w 4058653"/>
              <a:gd name="connsiteY6" fmla="*/ 3223993 h 4620126"/>
              <a:gd name="connsiteX7" fmla="*/ 2800560 w 4058653"/>
              <a:gd name="connsiteY7" fmla="*/ 4596121 h 4620126"/>
              <a:gd name="connsiteX8" fmla="*/ 2749140 w 4058653"/>
              <a:gd name="connsiteY8" fmla="*/ 4620126 h 4620126"/>
              <a:gd name="connsiteX9" fmla="*/ 467430 w 4058653"/>
              <a:gd name="connsiteY9" fmla="*/ 4620126 h 4620126"/>
              <a:gd name="connsiteX10" fmla="*/ 416010 w 4058653"/>
              <a:gd name="connsiteY10" fmla="*/ 4596121 h 4620126"/>
              <a:gd name="connsiteX11" fmla="*/ 92215 w 4058653"/>
              <a:gd name="connsiteY11" fmla="*/ 4399452 h 4620126"/>
              <a:gd name="connsiteX12" fmla="*/ 0 w 4058653"/>
              <a:gd name="connsiteY12" fmla="*/ 4328754 h 4620126"/>
              <a:gd name="connsiteX13" fmla="*/ 0 w 4058653"/>
              <a:gd name="connsiteY13" fmla="*/ 199075 h 4620126"/>
              <a:gd name="connsiteX14" fmla="*/ 92216 w 4058653"/>
              <a:gd name="connsiteY14" fmla="*/ 127939 h 4620126"/>
              <a:gd name="connsiteX15" fmla="*/ 263797 w 4058653"/>
              <a:gd name="connsiteY15" fmla="*/ 15749 h 4620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58653" h="4620126">
                <a:moveTo>
                  <a:pt x="292583" y="0"/>
                </a:moveTo>
                <a:lnTo>
                  <a:pt x="2923986" y="0"/>
                </a:lnTo>
                <a:lnTo>
                  <a:pt x="2952772" y="15749"/>
                </a:lnTo>
                <a:cubicBezTo>
                  <a:pt x="3422587" y="297348"/>
                  <a:pt x="3796799" y="722057"/>
                  <a:pt x="4015156" y="1229623"/>
                </a:cubicBezTo>
                <a:lnTo>
                  <a:pt x="4058653" y="1343012"/>
                </a:lnTo>
                <a:lnTo>
                  <a:pt x="4058653" y="3186818"/>
                </a:lnTo>
                <a:lnTo>
                  <a:pt x="4045562" y="3223993"/>
                </a:lnTo>
                <a:cubicBezTo>
                  <a:pt x="3811065" y="3818678"/>
                  <a:pt x="3365211" y="4306907"/>
                  <a:pt x="2800560" y="4596121"/>
                </a:cubicBezTo>
                <a:lnTo>
                  <a:pt x="2749140" y="4620126"/>
                </a:lnTo>
                <a:lnTo>
                  <a:pt x="467430" y="4620126"/>
                </a:lnTo>
                <a:lnTo>
                  <a:pt x="416010" y="4596121"/>
                </a:lnTo>
                <a:cubicBezTo>
                  <a:pt x="303080" y="4538278"/>
                  <a:pt x="194901" y="4472475"/>
                  <a:pt x="92215" y="4399452"/>
                </a:cubicBezTo>
                <a:lnTo>
                  <a:pt x="0" y="4328754"/>
                </a:lnTo>
                <a:lnTo>
                  <a:pt x="0" y="199075"/>
                </a:lnTo>
                <a:lnTo>
                  <a:pt x="92216" y="127939"/>
                </a:lnTo>
                <a:cubicBezTo>
                  <a:pt x="147837" y="88385"/>
                  <a:pt x="205070" y="50949"/>
                  <a:pt x="263797" y="15749"/>
                </a:cubicBezTo>
                <a:close/>
              </a:path>
            </a:pathLst>
          </a:custGeom>
          <a:blipFill dpi="0" rotWithShape="1">
            <a:blip r:embed="rId2">
              <a:alphaModFix amt="8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3" t="26151" r="29106" b="22889"/>
          <a:stretch>
            <a:fillRect/>
          </a:stretch>
        </p:blipFill>
        <p:spPr>
          <a:xfrm>
            <a:off x="7208815" y="1696125"/>
            <a:ext cx="840677" cy="840677"/>
          </a:xfrm>
          <a:custGeom>
            <a:avLst/>
            <a:gdLst>
              <a:gd name="connsiteX0" fmla="*/ 1747438 w 3494876"/>
              <a:gd name="connsiteY0" fmla="*/ 0 h 3494876"/>
              <a:gd name="connsiteX1" fmla="*/ 3494876 w 3494876"/>
              <a:gd name="connsiteY1" fmla="*/ 1747438 h 3494876"/>
              <a:gd name="connsiteX2" fmla="*/ 1747438 w 3494876"/>
              <a:gd name="connsiteY2" fmla="*/ 3494876 h 3494876"/>
              <a:gd name="connsiteX3" fmla="*/ 0 w 3494876"/>
              <a:gd name="connsiteY3" fmla="*/ 1747438 h 3494876"/>
              <a:gd name="connsiteX4" fmla="*/ 1747438 w 3494876"/>
              <a:gd name="connsiteY4" fmla="*/ 0 h 349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4876" h="3494876">
                <a:moveTo>
                  <a:pt x="1747438" y="0"/>
                </a:moveTo>
                <a:cubicBezTo>
                  <a:pt x="2712521" y="0"/>
                  <a:pt x="3494876" y="782355"/>
                  <a:pt x="3494876" y="1747438"/>
                </a:cubicBezTo>
                <a:cubicBezTo>
                  <a:pt x="3494876" y="2712521"/>
                  <a:pt x="2712521" y="3494876"/>
                  <a:pt x="1747438" y="3494876"/>
                </a:cubicBezTo>
                <a:cubicBezTo>
                  <a:pt x="782355" y="3494876"/>
                  <a:pt x="0" y="2712521"/>
                  <a:pt x="0" y="1747438"/>
                </a:cubicBezTo>
                <a:cubicBezTo>
                  <a:pt x="0" y="782355"/>
                  <a:pt x="782355" y="0"/>
                  <a:pt x="1747438" y="0"/>
                </a:cubicBezTo>
                <a:close/>
              </a:path>
            </a:pathLst>
          </a:custGeom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3" t="26151" r="29106" b="22889"/>
          <a:stretch>
            <a:fillRect/>
          </a:stretch>
        </p:blipFill>
        <p:spPr>
          <a:xfrm>
            <a:off x="7208815" y="3136998"/>
            <a:ext cx="840677" cy="840677"/>
          </a:xfrm>
          <a:custGeom>
            <a:avLst/>
            <a:gdLst>
              <a:gd name="connsiteX0" fmla="*/ 1747438 w 3494876"/>
              <a:gd name="connsiteY0" fmla="*/ 0 h 3494876"/>
              <a:gd name="connsiteX1" fmla="*/ 3494876 w 3494876"/>
              <a:gd name="connsiteY1" fmla="*/ 1747438 h 3494876"/>
              <a:gd name="connsiteX2" fmla="*/ 1747438 w 3494876"/>
              <a:gd name="connsiteY2" fmla="*/ 3494876 h 3494876"/>
              <a:gd name="connsiteX3" fmla="*/ 0 w 3494876"/>
              <a:gd name="connsiteY3" fmla="*/ 1747438 h 3494876"/>
              <a:gd name="connsiteX4" fmla="*/ 1747438 w 3494876"/>
              <a:gd name="connsiteY4" fmla="*/ 0 h 349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4876" h="3494876">
                <a:moveTo>
                  <a:pt x="1747438" y="0"/>
                </a:moveTo>
                <a:cubicBezTo>
                  <a:pt x="2712521" y="0"/>
                  <a:pt x="3494876" y="782355"/>
                  <a:pt x="3494876" y="1747438"/>
                </a:cubicBezTo>
                <a:cubicBezTo>
                  <a:pt x="3494876" y="2712521"/>
                  <a:pt x="2712521" y="3494876"/>
                  <a:pt x="1747438" y="3494876"/>
                </a:cubicBezTo>
                <a:cubicBezTo>
                  <a:pt x="782355" y="3494876"/>
                  <a:pt x="0" y="2712521"/>
                  <a:pt x="0" y="1747438"/>
                </a:cubicBezTo>
                <a:cubicBezTo>
                  <a:pt x="0" y="782355"/>
                  <a:pt x="782355" y="0"/>
                  <a:pt x="1747438" y="0"/>
                </a:cubicBezTo>
                <a:close/>
              </a:path>
            </a:pathLst>
          </a:custGeom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3" t="26151" r="29106" b="22889"/>
          <a:stretch>
            <a:fillRect/>
          </a:stretch>
        </p:blipFill>
        <p:spPr>
          <a:xfrm>
            <a:off x="7208814" y="4577871"/>
            <a:ext cx="840677" cy="840677"/>
          </a:xfrm>
          <a:custGeom>
            <a:avLst/>
            <a:gdLst>
              <a:gd name="connsiteX0" fmla="*/ 1747438 w 3494876"/>
              <a:gd name="connsiteY0" fmla="*/ 0 h 3494876"/>
              <a:gd name="connsiteX1" fmla="*/ 3494876 w 3494876"/>
              <a:gd name="connsiteY1" fmla="*/ 1747438 h 3494876"/>
              <a:gd name="connsiteX2" fmla="*/ 1747438 w 3494876"/>
              <a:gd name="connsiteY2" fmla="*/ 3494876 h 3494876"/>
              <a:gd name="connsiteX3" fmla="*/ 0 w 3494876"/>
              <a:gd name="connsiteY3" fmla="*/ 1747438 h 3494876"/>
              <a:gd name="connsiteX4" fmla="*/ 1747438 w 3494876"/>
              <a:gd name="connsiteY4" fmla="*/ 0 h 349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4876" h="3494876">
                <a:moveTo>
                  <a:pt x="1747438" y="0"/>
                </a:moveTo>
                <a:cubicBezTo>
                  <a:pt x="2712521" y="0"/>
                  <a:pt x="3494876" y="782355"/>
                  <a:pt x="3494876" y="1747438"/>
                </a:cubicBezTo>
                <a:cubicBezTo>
                  <a:pt x="3494876" y="2712521"/>
                  <a:pt x="2712521" y="3494876"/>
                  <a:pt x="1747438" y="3494876"/>
                </a:cubicBezTo>
                <a:cubicBezTo>
                  <a:pt x="782355" y="3494876"/>
                  <a:pt x="0" y="2712521"/>
                  <a:pt x="0" y="1747438"/>
                </a:cubicBezTo>
                <a:cubicBezTo>
                  <a:pt x="0" y="782355"/>
                  <a:pt x="782355" y="0"/>
                  <a:pt x="1747438" y="0"/>
                </a:cubicBezTo>
                <a:close/>
              </a:path>
            </a:pathLst>
          </a:custGeom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PA_矩形 30"/>
          <p:cNvSpPr/>
          <p:nvPr>
            <p:custDataLst>
              <p:tags r:id="rId4"/>
            </p:custDataLst>
          </p:nvPr>
        </p:nvSpPr>
        <p:spPr>
          <a:xfrm>
            <a:off x="2157275" y="2675333"/>
            <a:ext cx="140462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微软雅黑 Light" panose="020B0502040204020203" pitchFamily="34" charset="-122"/>
              </a:rPr>
              <a:t>三反五反</a:t>
            </a:r>
            <a:endParaRPr lang="zh-CN" alt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57275" y="3496167"/>
            <a:ext cx="3104536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三反五反主要针对国内的资产阶级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反行贿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反偷税漏税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反偷工减料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反盗骗国家财产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反盗窃国家经济情报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一方面巩固了工人阶级的领导地位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另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一方面扫清了工商业改造的障碍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加号 6"/>
          <p:cNvSpPr/>
          <p:nvPr/>
        </p:nvSpPr>
        <p:spPr>
          <a:xfrm>
            <a:off x="2157275" y="1771557"/>
            <a:ext cx="433137" cy="433137"/>
          </a:xfrm>
          <a:prstGeom prst="mathPlus">
            <a:avLst>
              <a:gd name="adj1" fmla="val 10848"/>
            </a:avLst>
          </a:prstGeom>
          <a:solidFill>
            <a:srgbClr val="655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636996" y="1696400"/>
            <a:ext cx="2607459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...划分私人工商户的类型，应分为守法的、基本守法的、半守法半违法的、严重违法的和完全违法的五类。就大城市说，...后二类约占百分之五左右 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毛泽东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636996" y="3135795"/>
            <a:ext cx="2607459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在此次“五反”斗争中及其以后，我们必须达到下述目的: (一) 彻底查明私人工商业的情况，以利团结和控制资产阶级，进行国家的计划经济。情况不明，是无法进行计划经济的。 - 毛泽东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636996" y="4577511"/>
            <a:ext cx="2607459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中国内部的主要矛盾即是工人阶级与民族资产阶级的矛盾，故不应再将民族资产阶级称为中间阶级。 - 毛泽东 (1952)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7444668" y="1888424"/>
            <a:ext cx="399922" cy="410111"/>
            <a:chOff x="7653338" y="2303463"/>
            <a:chExt cx="249237" cy="255587"/>
          </a:xfrm>
          <a:solidFill>
            <a:schemeClr val="bg1"/>
          </a:solidFill>
        </p:grpSpPr>
        <p:sp>
          <p:nvSpPr>
            <p:cNvPr id="21" name="Freeform 213"/>
            <p:cNvSpPr/>
            <p:nvPr/>
          </p:nvSpPr>
          <p:spPr bwMode="auto">
            <a:xfrm>
              <a:off x="7691438" y="2325688"/>
              <a:ext cx="38100" cy="34925"/>
            </a:xfrm>
            <a:custGeom>
              <a:avLst/>
              <a:gdLst>
                <a:gd name="T0" fmla="*/ 4 w 10"/>
                <a:gd name="T1" fmla="*/ 9 h 9"/>
                <a:gd name="T2" fmla="*/ 6 w 10"/>
                <a:gd name="T3" fmla="*/ 0 h 9"/>
                <a:gd name="T4" fmla="*/ 4 w 10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9">
                  <a:moveTo>
                    <a:pt x="4" y="9"/>
                  </a:moveTo>
                  <a:cubicBezTo>
                    <a:pt x="0" y="4"/>
                    <a:pt x="1" y="1"/>
                    <a:pt x="6" y="0"/>
                  </a:cubicBezTo>
                  <a:cubicBezTo>
                    <a:pt x="10" y="5"/>
                    <a:pt x="9" y="8"/>
                    <a:pt x="4" y="9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14"/>
            <p:cNvSpPr/>
            <p:nvPr/>
          </p:nvSpPr>
          <p:spPr bwMode="auto">
            <a:xfrm>
              <a:off x="7724776" y="2303463"/>
              <a:ext cx="52387" cy="79375"/>
            </a:xfrm>
            <a:custGeom>
              <a:avLst/>
              <a:gdLst>
                <a:gd name="T0" fmla="*/ 4 w 14"/>
                <a:gd name="T1" fmla="*/ 5 h 21"/>
                <a:gd name="T2" fmla="*/ 10 w 14"/>
                <a:gd name="T3" fmla="*/ 16 h 21"/>
                <a:gd name="T4" fmla="*/ 4 w 14"/>
                <a:gd name="T5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21">
                  <a:moveTo>
                    <a:pt x="4" y="5"/>
                  </a:moveTo>
                  <a:cubicBezTo>
                    <a:pt x="11" y="0"/>
                    <a:pt x="14" y="13"/>
                    <a:pt x="10" y="16"/>
                  </a:cubicBezTo>
                  <a:cubicBezTo>
                    <a:pt x="3" y="21"/>
                    <a:pt x="0" y="9"/>
                    <a:pt x="4" y="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5"/>
            <p:cNvSpPr/>
            <p:nvPr/>
          </p:nvSpPr>
          <p:spPr bwMode="auto">
            <a:xfrm>
              <a:off x="7766051" y="2306638"/>
              <a:ext cx="57150" cy="76200"/>
            </a:xfrm>
            <a:custGeom>
              <a:avLst/>
              <a:gdLst>
                <a:gd name="T0" fmla="*/ 4 w 15"/>
                <a:gd name="T1" fmla="*/ 5 h 20"/>
                <a:gd name="T2" fmla="*/ 10 w 15"/>
                <a:gd name="T3" fmla="*/ 15 h 20"/>
                <a:gd name="T4" fmla="*/ 4 w 15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0">
                  <a:moveTo>
                    <a:pt x="4" y="5"/>
                  </a:moveTo>
                  <a:cubicBezTo>
                    <a:pt x="11" y="0"/>
                    <a:pt x="15" y="12"/>
                    <a:pt x="10" y="15"/>
                  </a:cubicBezTo>
                  <a:cubicBezTo>
                    <a:pt x="4" y="20"/>
                    <a:pt x="0" y="8"/>
                    <a:pt x="4" y="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1"/>
            <p:cNvSpPr>
              <a:spLocks noEditPoints="1"/>
            </p:cNvSpPr>
            <p:nvPr/>
          </p:nvSpPr>
          <p:spPr bwMode="auto">
            <a:xfrm>
              <a:off x="7653338" y="2378075"/>
              <a:ext cx="249237" cy="180975"/>
            </a:xfrm>
            <a:custGeom>
              <a:avLst/>
              <a:gdLst>
                <a:gd name="T0" fmla="*/ 5 w 66"/>
                <a:gd name="T1" fmla="*/ 40 h 48"/>
                <a:gd name="T2" fmla="*/ 4 w 66"/>
                <a:gd name="T3" fmla="*/ 1 h 48"/>
                <a:gd name="T4" fmla="*/ 45 w 66"/>
                <a:gd name="T5" fmla="*/ 2 h 48"/>
                <a:gd name="T6" fmla="*/ 64 w 66"/>
                <a:gd name="T7" fmla="*/ 17 h 48"/>
                <a:gd name="T8" fmla="*/ 51 w 66"/>
                <a:gd name="T9" fmla="*/ 33 h 48"/>
                <a:gd name="T10" fmla="*/ 38 w 66"/>
                <a:gd name="T11" fmla="*/ 45 h 48"/>
                <a:gd name="T12" fmla="*/ 5 w 66"/>
                <a:gd name="T13" fmla="*/ 40 h 48"/>
                <a:gd name="T14" fmla="*/ 7 w 66"/>
                <a:gd name="T15" fmla="*/ 5 h 48"/>
                <a:gd name="T16" fmla="*/ 8 w 66"/>
                <a:gd name="T17" fmla="*/ 38 h 48"/>
                <a:gd name="T18" fmla="*/ 42 w 66"/>
                <a:gd name="T19" fmla="*/ 38 h 48"/>
                <a:gd name="T20" fmla="*/ 45 w 66"/>
                <a:gd name="T21" fmla="*/ 5 h 48"/>
                <a:gd name="T22" fmla="*/ 7 w 66"/>
                <a:gd name="T23" fmla="*/ 5 h 48"/>
                <a:gd name="T24" fmla="*/ 50 w 66"/>
                <a:gd name="T25" fmla="*/ 14 h 48"/>
                <a:gd name="T26" fmla="*/ 56 w 66"/>
                <a:gd name="T27" fmla="*/ 25 h 48"/>
                <a:gd name="T28" fmla="*/ 50 w 66"/>
                <a:gd name="T29" fmla="*/ 1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48">
                  <a:moveTo>
                    <a:pt x="5" y="40"/>
                  </a:moveTo>
                  <a:cubicBezTo>
                    <a:pt x="0" y="28"/>
                    <a:pt x="3" y="14"/>
                    <a:pt x="4" y="1"/>
                  </a:cubicBezTo>
                  <a:cubicBezTo>
                    <a:pt x="17" y="1"/>
                    <a:pt x="31" y="0"/>
                    <a:pt x="45" y="2"/>
                  </a:cubicBezTo>
                  <a:cubicBezTo>
                    <a:pt x="51" y="7"/>
                    <a:pt x="59" y="10"/>
                    <a:pt x="64" y="17"/>
                  </a:cubicBezTo>
                  <a:cubicBezTo>
                    <a:pt x="66" y="25"/>
                    <a:pt x="57" y="30"/>
                    <a:pt x="51" y="33"/>
                  </a:cubicBezTo>
                  <a:cubicBezTo>
                    <a:pt x="47" y="37"/>
                    <a:pt x="45" y="45"/>
                    <a:pt x="38" y="45"/>
                  </a:cubicBezTo>
                  <a:cubicBezTo>
                    <a:pt x="27" y="45"/>
                    <a:pt x="14" y="48"/>
                    <a:pt x="5" y="40"/>
                  </a:cubicBezTo>
                  <a:close/>
                  <a:moveTo>
                    <a:pt x="7" y="5"/>
                  </a:moveTo>
                  <a:cubicBezTo>
                    <a:pt x="7" y="16"/>
                    <a:pt x="7" y="27"/>
                    <a:pt x="8" y="38"/>
                  </a:cubicBezTo>
                  <a:cubicBezTo>
                    <a:pt x="19" y="42"/>
                    <a:pt x="32" y="42"/>
                    <a:pt x="42" y="38"/>
                  </a:cubicBezTo>
                  <a:cubicBezTo>
                    <a:pt x="47" y="28"/>
                    <a:pt x="44" y="16"/>
                    <a:pt x="45" y="5"/>
                  </a:cubicBezTo>
                  <a:cubicBezTo>
                    <a:pt x="32" y="5"/>
                    <a:pt x="20" y="5"/>
                    <a:pt x="7" y="5"/>
                  </a:cubicBezTo>
                  <a:close/>
                  <a:moveTo>
                    <a:pt x="50" y="14"/>
                  </a:moveTo>
                  <a:cubicBezTo>
                    <a:pt x="46" y="18"/>
                    <a:pt x="50" y="30"/>
                    <a:pt x="56" y="25"/>
                  </a:cubicBezTo>
                  <a:cubicBezTo>
                    <a:pt x="62" y="21"/>
                    <a:pt x="57" y="10"/>
                    <a:pt x="50" y="14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Freeform 138"/>
          <p:cNvSpPr>
            <a:spLocks noEditPoints="1"/>
          </p:cNvSpPr>
          <p:nvPr/>
        </p:nvSpPr>
        <p:spPr bwMode="auto">
          <a:xfrm>
            <a:off x="7458322" y="3354346"/>
            <a:ext cx="370066" cy="372654"/>
          </a:xfrm>
          <a:custGeom>
            <a:avLst/>
            <a:gdLst>
              <a:gd name="T0" fmla="*/ 16 w 60"/>
              <a:gd name="T1" fmla="*/ 19 h 61"/>
              <a:gd name="T2" fmla="*/ 30 w 60"/>
              <a:gd name="T3" fmla="*/ 1 h 61"/>
              <a:gd name="T4" fmla="*/ 45 w 60"/>
              <a:gd name="T5" fmla="*/ 19 h 61"/>
              <a:gd name="T6" fmla="*/ 54 w 60"/>
              <a:gd name="T7" fmla="*/ 21 h 61"/>
              <a:gd name="T8" fmla="*/ 60 w 60"/>
              <a:gd name="T9" fmla="*/ 61 h 61"/>
              <a:gd name="T10" fmla="*/ 0 w 60"/>
              <a:gd name="T11" fmla="*/ 61 h 61"/>
              <a:gd name="T12" fmla="*/ 6 w 60"/>
              <a:gd name="T13" fmla="*/ 21 h 61"/>
              <a:gd name="T14" fmla="*/ 16 w 60"/>
              <a:gd name="T15" fmla="*/ 19 h 61"/>
              <a:gd name="T16" fmla="*/ 20 w 60"/>
              <a:gd name="T17" fmla="*/ 19 h 61"/>
              <a:gd name="T18" fmla="*/ 40 w 60"/>
              <a:gd name="T19" fmla="*/ 19 h 61"/>
              <a:gd name="T20" fmla="*/ 30 w 60"/>
              <a:gd name="T21" fmla="*/ 5 h 61"/>
              <a:gd name="T22" fmla="*/ 20 w 60"/>
              <a:gd name="T23" fmla="*/ 19 h 61"/>
              <a:gd name="T24" fmla="*/ 4 w 60"/>
              <a:gd name="T25" fmla="*/ 57 h 61"/>
              <a:gd name="T26" fmla="*/ 56 w 60"/>
              <a:gd name="T27" fmla="*/ 57 h 61"/>
              <a:gd name="T28" fmla="*/ 43 w 60"/>
              <a:gd name="T29" fmla="*/ 23 h 61"/>
              <a:gd name="T30" fmla="*/ 46 w 60"/>
              <a:gd name="T31" fmla="*/ 35 h 61"/>
              <a:gd name="T32" fmla="*/ 38 w 60"/>
              <a:gd name="T33" fmla="*/ 24 h 61"/>
              <a:gd name="T34" fmla="*/ 21 w 60"/>
              <a:gd name="T35" fmla="*/ 24 h 61"/>
              <a:gd name="T36" fmla="*/ 23 w 60"/>
              <a:gd name="T37" fmla="*/ 35 h 61"/>
              <a:gd name="T38" fmla="*/ 15 w 60"/>
              <a:gd name="T39" fmla="*/ 34 h 61"/>
              <a:gd name="T40" fmla="*/ 16 w 60"/>
              <a:gd name="T41" fmla="*/ 21 h 61"/>
              <a:gd name="T42" fmla="*/ 4 w 60"/>
              <a:gd name="T43" fmla="*/ 57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" h="61">
                <a:moveTo>
                  <a:pt x="16" y="19"/>
                </a:moveTo>
                <a:cubicBezTo>
                  <a:pt x="17" y="11"/>
                  <a:pt x="20" y="0"/>
                  <a:pt x="30" y="1"/>
                </a:cubicBezTo>
                <a:cubicBezTo>
                  <a:pt x="40" y="0"/>
                  <a:pt x="43" y="11"/>
                  <a:pt x="45" y="19"/>
                </a:cubicBezTo>
                <a:cubicBezTo>
                  <a:pt x="47" y="20"/>
                  <a:pt x="52" y="21"/>
                  <a:pt x="54" y="21"/>
                </a:cubicBezTo>
                <a:cubicBezTo>
                  <a:pt x="57" y="34"/>
                  <a:pt x="59" y="47"/>
                  <a:pt x="60" y="61"/>
                </a:cubicBezTo>
                <a:cubicBezTo>
                  <a:pt x="40" y="61"/>
                  <a:pt x="20" y="61"/>
                  <a:pt x="0" y="61"/>
                </a:cubicBezTo>
                <a:cubicBezTo>
                  <a:pt x="1" y="48"/>
                  <a:pt x="3" y="34"/>
                  <a:pt x="6" y="21"/>
                </a:cubicBezTo>
                <a:cubicBezTo>
                  <a:pt x="8" y="20"/>
                  <a:pt x="13" y="19"/>
                  <a:pt x="16" y="19"/>
                </a:cubicBezTo>
                <a:close/>
                <a:moveTo>
                  <a:pt x="20" y="19"/>
                </a:moveTo>
                <a:cubicBezTo>
                  <a:pt x="27" y="19"/>
                  <a:pt x="33" y="19"/>
                  <a:pt x="40" y="19"/>
                </a:cubicBezTo>
                <a:cubicBezTo>
                  <a:pt x="38" y="15"/>
                  <a:pt x="38" y="3"/>
                  <a:pt x="30" y="5"/>
                </a:cubicBezTo>
                <a:cubicBezTo>
                  <a:pt x="22" y="4"/>
                  <a:pt x="22" y="14"/>
                  <a:pt x="20" y="19"/>
                </a:cubicBezTo>
                <a:close/>
                <a:moveTo>
                  <a:pt x="4" y="57"/>
                </a:moveTo>
                <a:cubicBezTo>
                  <a:pt x="21" y="57"/>
                  <a:pt x="39" y="57"/>
                  <a:pt x="56" y="57"/>
                </a:cubicBezTo>
                <a:cubicBezTo>
                  <a:pt x="52" y="46"/>
                  <a:pt x="57" y="27"/>
                  <a:pt x="43" y="23"/>
                </a:cubicBezTo>
                <a:cubicBezTo>
                  <a:pt x="44" y="26"/>
                  <a:pt x="45" y="32"/>
                  <a:pt x="46" y="35"/>
                </a:cubicBezTo>
                <a:cubicBezTo>
                  <a:pt x="39" y="35"/>
                  <a:pt x="36" y="32"/>
                  <a:pt x="38" y="24"/>
                </a:cubicBezTo>
                <a:cubicBezTo>
                  <a:pt x="32" y="24"/>
                  <a:pt x="27" y="24"/>
                  <a:pt x="21" y="24"/>
                </a:cubicBezTo>
                <a:cubicBezTo>
                  <a:pt x="22" y="27"/>
                  <a:pt x="22" y="32"/>
                  <a:pt x="23" y="35"/>
                </a:cubicBezTo>
                <a:cubicBezTo>
                  <a:pt x="21" y="34"/>
                  <a:pt x="17" y="34"/>
                  <a:pt x="15" y="34"/>
                </a:cubicBezTo>
                <a:cubicBezTo>
                  <a:pt x="15" y="29"/>
                  <a:pt x="16" y="25"/>
                  <a:pt x="16" y="21"/>
                </a:cubicBezTo>
                <a:cubicBezTo>
                  <a:pt x="3" y="29"/>
                  <a:pt x="7" y="45"/>
                  <a:pt x="4" y="57"/>
                </a:cubicBez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71"/>
          <p:cNvSpPr>
            <a:spLocks noEditPoints="1"/>
          </p:cNvSpPr>
          <p:nvPr/>
        </p:nvSpPr>
        <p:spPr bwMode="auto">
          <a:xfrm>
            <a:off x="7439732" y="4851435"/>
            <a:ext cx="338791" cy="345522"/>
          </a:xfrm>
          <a:custGeom>
            <a:avLst/>
            <a:gdLst>
              <a:gd name="T0" fmla="*/ 52 w 64"/>
              <a:gd name="T1" fmla="*/ 6 h 65"/>
              <a:gd name="T2" fmla="*/ 64 w 64"/>
              <a:gd name="T3" fmla="*/ 4 h 65"/>
              <a:gd name="T4" fmla="*/ 36 w 64"/>
              <a:gd name="T5" fmla="*/ 65 h 65"/>
              <a:gd name="T6" fmla="*/ 27 w 64"/>
              <a:gd name="T7" fmla="*/ 39 h 65"/>
              <a:gd name="T8" fmla="*/ 0 w 64"/>
              <a:gd name="T9" fmla="*/ 29 h 65"/>
              <a:gd name="T10" fmla="*/ 52 w 64"/>
              <a:gd name="T11" fmla="*/ 6 h 65"/>
              <a:gd name="T12" fmla="*/ 12 w 64"/>
              <a:gd name="T13" fmla="*/ 28 h 65"/>
              <a:gd name="T14" fmla="*/ 29 w 64"/>
              <a:gd name="T15" fmla="*/ 35 h 65"/>
              <a:gd name="T16" fmla="*/ 37 w 64"/>
              <a:gd name="T17" fmla="*/ 53 h 65"/>
              <a:gd name="T18" fmla="*/ 56 w 64"/>
              <a:gd name="T19" fmla="*/ 10 h 65"/>
              <a:gd name="T20" fmla="*/ 12 w 64"/>
              <a:gd name="T21" fmla="*/ 28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4" h="65">
                <a:moveTo>
                  <a:pt x="52" y="6"/>
                </a:moveTo>
                <a:cubicBezTo>
                  <a:pt x="56" y="5"/>
                  <a:pt x="61" y="0"/>
                  <a:pt x="64" y="4"/>
                </a:cubicBezTo>
                <a:cubicBezTo>
                  <a:pt x="53" y="24"/>
                  <a:pt x="48" y="46"/>
                  <a:pt x="36" y="65"/>
                </a:cubicBezTo>
                <a:cubicBezTo>
                  <a:pt x="32" y="56"/>
                  <a:pt x="30" y="48"/>
                  <a:pt x="27" y="39"/>
                </a:cubicBezTo>
                <a:cubicBezTo>
                  <a:pt x="18" y="36"/>
                  <a:pt x="9" y="32"/>
                  <a:pt x="0" y="29"/>
                </a:cubicBezTo>
                <a:cubicBezTo>
                  <a:pt x="18" y="20"/>
                  <a:pt x="35" y="14"/>
                  <a:pt x="52" y="6"/>
                </a:cubicBezTo>
                <a:close/>
                <a:moveTo>
                  <a:pt x="12" y="28"/>
                </a:moveTo>
                <a:cubicBezTo>
                  <a:pt x="17" y="30"/>
                  <a:pt x="23" y="32"/>
                  <a:pt x="29" y="35"/>
                </a:cubicBezTo>
                <a:cubicBezTo>
                  <a:pt x="33" y="40"/>
                  <a:pt x="34" y="47"/>
                  <a:pt x="37" y="53"/>
                </a:cubicBezTo>
                <a:cubicBezTo>
                  <a:pt x="44" y="38"/>
                  <a:pt x="50" y="24"/>
                  <a:pt x="56" y="10"/>
                </a:cubicBezTo>
                <a:cubicBezTo>
                  <a:pt x="41" y="16"/>
                  <a:pt x="26" y="22"/>
                  <a:pt x="12" y="28"/>
                </a:cubicBez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rgbClr val="C0B4B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rgbClr val="3D33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rgbClr val="2F2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392811" y="1606612"/>
            <a:ext cx="3435737" cy="3431511"/>
            <a:chOff x="3606747" y="884842"/>
            <a:chExt cx="5272563" cy="526607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6747" y="884842"/>
              <a:ext cx="5272563" cy="5266078"/>
            </a:xfrm>
            <a:prstGeom prst="rect">
              <a:avLst/>
            </a:prstGeom>
          </p:spPr>
        </p:pic>
        <p:sp>
          <p:nvSpPr>
            <p:cNvPr id="7" name="任意多边形 6"/>
            <p:cNvSpPr/>
            <p:nvPr>
              <p:custDataLst>
                <p:tags r:id="rId2"/>
              </p:custDataLst>
            </p:nvPr>
          </p:nvSpPr>
          <p:spPr>
            <a:xfrm>
              <a:off x="3764522" y="1138989"/>
              <a:ext cx="4957012" cy="4716328"/>
            </a:xfrm>
            <a:custGeom>
              <a:avLst/>
              <a:gdLst>
                <a:gd name="connsiteX0" fmla="*/ 1787424 w 4957012"/>
                <a:gd name="connsiteY0" fmla="*/ 0 h 4716328"/>
                <a:gd name="connsiteX1" fmla="*/ 3169589 w 4957012"/>
                <a:gd name="connsiteY1" fmla="*/ 0 h 4716328"/>
                <a:gd name="connsiteX2" fmla="*/ 3215538 w 4957012"/>
                <a:gd name="connsiteY2" fmla="*/ 11815 h 4716328"/>
                <a:gd name="connsiteX3" fmla="*/ 4957012 w 4957012"/>
                <a:gd name="connsiteY3" fmla="*/ 2378892 h 4716328"/>
                <a:gd name="connsiteX4" fmla="*/ 3443253 w 4957012"/>
                <a:gd name="connsiteY4" fmla="*/ 4662625 h 4716328"/>
                <a:gd name="connsiteX5" fmla="*/ 3296524 w 4957012"/>
                <a:gd name="connsiteY5" fmla="*/ 4716328 h 4716328"/>
                <a:gd name="connsiteX6" fmla="*/ 1660489 w 4957012"/>
                <a:gd name="connsiteY6" fmla="*/ 4716328 h 4716328"/>
                <a:gd name="connsiteX7" fmla="*/ 1513760 w 4957012"/>
                <a:gd name="connsiteY7" fmla="*/ 4662625 h 4716328"/>
                <a:gd name="connsiteX8" fmla="*/ 0 w 4957012"/>
                <a:gd name="connsiteY8" fmla="*/ 2378892 h 4716328"/>
                <a:gd name="connsiteX9" fmla="*/ 1741475 w 4957012"/>
                <a:gd name="connsiteY9" fmla="*/ 11815 h 471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57012" h="4716328">
                  <a:moveTo>
                    <a:pt x="1787424" y="0"/>
                  </a:moveTo>
                  <a:lnTo>
                    <a:pt x="3169589" y="0"/>
                  </a:lnTo>
                  <a:lnTo>
                    <a:pt x="3215538" y="11815"/>
                  </a:lnTo>
                  <a:cubicBezTo>
                    <a:pt x="4224460" y="325622"/>
                    <a:pt x="4957012" y="1266709"/>
                    <a:pt x="4957012" y="2378892"/>
                  </a:cubicBezTo>
                  <a:cubicBezTo>
                    <a:pt x="4957012" y="3405523"/>
                    <a:pt x="4332826" y="4286367"/>
                    <a:pt x="3443253" y="4662625"/>
                  </a:cubicBezTo>
                  <a:lnTo>
                    <a:pt x="3296524" y="4716328"/>
                  </a:lnTo>
                  <a:lnTo>
                    <a:pt x="1660489" y="4716328"/>
                  </a:lnTo>
                  <a:lnTo>
                    <a:pt x="1513760" y="4662625"/>
                  </a:lnTo>
                  <a:cubicBezTo>
                    <a:pt x="624187" y="4286367"/>
                    <a:pt x="0" y="3405523"/>
                    <a:pt x="0" y="2378892"/>
                  </a:cubicBezTo>
                  <a:cubicBezTo>
                    <a:pt x="0" y="1266709"/>
                    <a:pt x="732553" y="325622"/>
                    <a:pt x="1741475" y="11815"/>
                  </a:cubicBezTo>
                  <a:close/>
                </a:path>
              </a:pathLst>
            </a:custGeom>
            <a:blipFill dpi="0" rotWithShape="1">
              <a:blip r:embed="rId3">
                <a:alphaModFix amt="10000"/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>
              <a:softEdge rad="165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7793990" y="1087120"/>
            <a:ext cx="3328035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rgbClr val="3D33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"我们决不认为, 赎买在任何情况下都是不容许的; 马克思曾向我讲过(并且讲过好多次!)他的意见: 假如我们能用赎买摆脱这整个匪帮, 那对于我们是最便宜不过的事情了." - 恩格斯</a:t>
            </a:r>
            <a:endParaRPr lang="en-US" altLang="zh-CN" dirty="0">
              <a:solidFill>
                <a:srgbClr val="3D333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828915" y="4670425"/>
            <a:ext cx="3293745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rgbClr val="3D33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现在中国的私人资本...向着社会主义走...只不要让它向坏的方面发展...要在人民政府领导之下，依据国家经济需要，有步骤地把商业资本转向工业</a:t>
            </a:r>
            <a:endParaRPr lang="en-US" altLang="zh-CN" dirty="0">
              <a:solidFill>
                <a:srgbClr val="3D333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/>
            <a:r>
              <a:rPr lang="en-US" altLang="zh-CN" dirty="0">
                <a:solidFill>
                  <a:srgbClr val="3D33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dirty="0">
                <a:solidFill>
                  <a:srgbClr val="3D333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毛泽东</a:t>
            </a:r>
            <a:endParaRPr lang="zh-CN" altLang="en-US" dirty="0">
              <a:solidFill>
                <a:srgbClr val="3D333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33285" y="4670280"/>
            <a:ext cx="2659576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"对于肯接受并能实施'国家资本主义', ..., 对无产阶级有益的资本家谋求妥协或向他们实行赎买"         </a:t>
            </a:r>
            <a:endParaRPr lang="en-US" altLang="zh-CN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    - 列宁</a:t>
            </a:r>
            <a:endParaRPr lang="en-US" altLang="zh-CN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433226" y="1086853"/>
            <a:ext cx="2659576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"但愿如此, 共产主义者也会是最不反对这种办法(赎买)的人." - 恩格斯</a:t>
            </a:r>
            <a:endParaRPr lang="en-US" altLang="zh-CN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404485" y="2776855"/>
            <a:ext cx="1413510" cy="1304290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zh-CN" altLang="en-US" sz="4000" spc="300" dirty="0" smtClean="0">
                <a:solidFill>
                  <a:schemeClr val="bg1"/>
                </a:solidFill>
                <a:latin typeface="Tw Cen MT" panose="020B0602020104020603" pitchFamily="34" charset="0"/>
                <a:ea typeface="MS UI Gothic" panose="020B0600070205080204" pitchFamily="34" charset="-128"/>
              </a:rPr>
              <a:t>思想背景</a:t>
            </a:r>
            <a:endParaRPr lang="zh-CN" altLang="en-US" sz="4000" spc="300" dirty="0" smtClean="0">
              <a:solidFill>
                <a:schemeClr val="bg1"/>
              </a:solidFill>
              <a:latin typeface="Tw Cen MT" panose="020B0602020104020603" pitchFamily="34" charset="0"/>
              <a:ea typeface="MS UI 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3" t="26151" r="29106" b="22889"/>
          <a:stretch>
            <a:fillRect/>
          </a:stretch>
        </p:blipFill>
        <p:spPr>
          <a:xfrm>
            <a:off x="5248395" y="2760889"/>
            <a:ext cx="1552138" cy="1552138"/>
          </a:xfrm>
          <a:custGeom>
            <a:avLst/>
            <a:gdLst>
              <a:gd name="connsiteX0" fmla="*/ 1747438 w 3494876"/>
              <a:gd name="connsiteY0" fmla="*/ 0 h 3494876"/>
              <a:gd name="connsiteX1" fmla="*/ 3494876 w 3494876"/>
              <a:gd name="connsiteY1" fmla="*/ 1747438 h 3494876"/>
              <a:gd name="connsiteX2" fmla="*/ 1747438 w 3494876"/>
              <a:gd name="connsiteY2" fmla="*/ 3494876 h 3494876"/>
              <a:gd name="connsiteX3" fmla="*/ 0 w 3494876"/>
              <a:gd name="connsiteY3" fmla="*/ 1747438 h 3494876"/>
              <a:gd name="connsiteX4" fmla="*/ 1747438 w 3494876"/>
              <a:gd name="connsiteY4" fmla="*/ 0 h 349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4876" h="3494876">
                <a:moveTo>
                  <a:pt x="1747438" y="0"/>
                </a:moveTo>
                <a:cubicBezTo>
                  <a:pt x="2712521" y="0"/>
                  <a:pt x="3494876" y="782355"/>
                  <a:pt x="3494876" y="1747438"/>
                </a:cubicBezTo>
                <a:cubicBezTo>
                  <a:pt x="3494876" y="2712521"/>
                  <a:pt x="2712521" y="3494876"/>
                  <a:pt x="1747438" y="3494876"/>
                </a:cubicBezTo>
                <a:cubicBezTo>
                  <a:pt x="782355" y="3494876"/>
                  <a:pt x="0" y="2712521"/>
                  <a:pt x="0" y="1747438"/>
                </a:cubicBezTo>
                <a:cubicBezTo>
                  <a:pt x="0" y="782355"/>
                  <a:pt x="782355" y="0"/>
                  <a:pt x="1747438" y="0"/>
                </a:cubicBezTo>
                <a:close/>
              </a:path>
            </a:pathLst>
          </a:custGeom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3" t="26151" r="29106" b="22889"/>
          <a:stretch>
            <a:fillRect/>
          </a:stretch>
        </p:blipFill>
        <p:spPr>
          <a:xfrm>
            <a:off x="8676869" y="2760889"/>
            <a:ext cx="1552138" cy="1552138"/>
          </a:xfrm>
          <a:custGeom>
            <a:avLst/>
            <a:gdLst>
              <a:gd name="connsiteX0" fmla="*/ 1747438 w 3494876"/>
              <a:gd name="connsiteY0" fmla="*/ 0 h 3494876"/>
              <a:gd name="connsiteX1" fmla="*/ 3494876 w 3494876"/>
              <a:gd name="connsiteY1" fmla="*/ 1747438 h 3494876"/>
              <a:gd name="connsiteX2" fmla="*/ 1747438 w 3494876"/>
              <a:gd name="connsiteY2" fmla="*/ 3494876 h 3494876"/>
              <a:gd name="connsiteX3" fmla="*/ 0 w 3494876"/>
              <a:gd name="connsiteY3" fmla="*/ 1747438 h 3494876"/>
              <a:gd name="connsiteX4" fmla="*/ 1747438 w 3494876"/>
              <a:gd name="connsiteY4" fmla="*/ 0 h 349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4876" h="3494876">
                <a:moveTo>
                  <a:pt x="1747438" y="0"/>
                </a:moveTo>
                <a:cubicBezTo>
                  <a:pt x="2712521" y="0"/>
                  <a:pt x="3494876" y="782355"/>
                  <a:pt x="3494876" y="1747438"/>
                </a:cubicBezTo>
                <a:cubicBezTo>
                  <a:pt x="3494876" y="2712521"/>
                  <a:pt x="2712521" y="3494876"/>
                  <a:pt x="1747438" y="3494876"/>
                </a:cubicBezTo>
                <a:cubicBezTo>
                  <a:pt x="782355" y="3494876"/>
                  <a:pt x="0" y="2712521"/>
                  <a:pt x="0" y="1747438"/>
                </a:cubicBezTo>
                <a:cubicBezTo>
                  <a:pt x="0" y="782355"/>
                  <a:pt x="782355" y="0"/>
                  <a:pt x="1747438" y="0"/>
                </a:cubicBezTo>
                <a:close/>
              </a:path>
            </a:pathLst>
          </a:custGeom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3" t="26151" r="29106" b="22889"/>
          <a:stretch>
            <a:fillRect/>
          </a:stretch>
        </p:blipFill>
        <p:spPr>
          <a:xfrm>
            <a:off x="1982020" y="2760889"/>
            <a:ext cx="1552138" cy="1552138"/>
          </a:xfrm>
          <a:custGeom>
            <a:avLst/>
            <a:gdLst>
              <a:gd name="connsiteX0" fmla="*/ 1747438 w 3494876"/>
              <a:gd name="connsiteY0" fmla="*/ 0 h 3494876"/>
              <a:gd name="connsiteX1" fmla="*/ 3494876 w 3494876"/>
              <a:gd name="connsiteY1" fmla="*/ 1747438 h 3494876"/>
              <a:gd name="connsiteX2" fmla="*/ 1747438 w 3494876"/>
              <a:gd name="connsiteY2" fmla="*/ 3494876 h 3494876"/>
              <a:gd name="connsiteX3" fmla="*/ 0 w 3494876"/>
              <a:gd name="connsiteY3" fmla="*/ 1747438 h 3494876"/>
              <a:gd name="connsiteX4" fmla="*/ 1747438 w 3494876"/>
              <a:gd name="connsiteY4" fmla="*/ 0 h 349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4876" h="3494876">
                <a:moveTo>
                  <a:pt x="1747438" y="0"/>
                </a:moveTo>
                <a:cubicBezTo>
                  <a:pt x="2712521" y="0"/>
                  <a:pt x="3494876" y="782355"/>
                  <a:pt x="3494876" y="1747438"/>
                </a:cubicBezTo>
                <a:cubicBezTo>
                  <a:pt x="3494876" y="2712521"/>
                  <a:pt x="2712521" y="3494876"/>
                  <a:pt x="1747438" y="3494876"/>
                </a:cubicBezTo>
                <a:cubicBezTo>
                  <a:pt x="782355" y="3494876"/>
                  <a:pt x="0" y="2712521"/>
                  <a:pt x="0" y="1747438"/>
                </a:cubicBezTo>
                <a:cubicBezTo>
                  <a:pt x="0" y="782355"/>
                  <a:pt x="782355" y="0"/>
                  <a:pt x="1747438" y="0"/>
                </a:cubicBezTo>
                <a:close/>
              </a:path>
            </a:pathLst>
          </a:custGeom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8" name="矩形 17"/>
          <p:cNvSpPr/>
          <p:nvPr/>
        </p:nvSpPr>
        <p:spPr>
          <a:xfrm>
            <a:off x="5248395" y="684063"/>
            <a:ext cx="2044065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spc="300" dirty="0" smtClean="0">
                <a:solidFill>
                  <a:srgbClr val="65544F"/>
                </a:solidFill>
                <a:latin typeface="Tw Cen MT" panose="020B0602020104020603" pitchFamily="34" charset="0"/>
                <a:ea typeface="MS UI Gothic" panose="020B0600070205080204" pitchFamily="34" charset="-128"/>
              </a:rPr>
              <a:t>他山之石</a:t>
            </a:r>
            <a:r>
              <a:rPr lang="en-US" altLang="zh-CN" sz="3000" spc="300" dirty="0" smtClean="0">
                <a:solidFill>
                  <a:srgbClr val="65544F"/>
                </a:solidFill>
                <a:latin typeface="Tw Cen MT" panose="020B0602020104020603" pitchFamily="34" charset="0"/>
                <a:ea typeface="MS UI Gothic" panose="020B0600070205080204" pitchFamily="34" charset="-128"/>
              </a:rPr>
              <a:t>?</a:t>
            </a:r>
            <a:endParaRPr lang="en-US" altLang="zh-CN" sz="3000" spc="300" dirty="0" smtClean="0">
              <a:solidFill>
                <a:srgbClr val="65544F"/>
              </a:solidFill>
              <a:latin typeface="Tw Cen MT" panose="020B0602020104020603" pitchFamily="34" charset="0"/>
              <a:ea typeface="MS UI Gothic" panose="020B0600070205080204" pitchFamily="34" charset="-128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48056" y="1403909"/>
            <a:ext cx="46278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除了和平赎买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当时的中共还有哪些处理民族资本的方法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91830" y="3183015"/>
            <a:ext cx="5325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spc="300" dirty="0" smtClean="0">
                <a:solidFill>
                  <a:schemeClr val="bg1"/>
                </a:solidFill>
                <a:latin typeface="Tw Cen MT" panose="020B0602020104020603" pitchFamily="34" charset="0"/>
                <a:ea typeface="MS UI Gothic" panose="020B0600070205080204" pitchFamily="34" charset="-128"/>
              </a:rPr>
              <a:t>A</a:t>
            </a:r>
            <a:endParaRPr lang="zh-CN" altLang="en-US" sz="4000" spc="300" dirty="0">
              <a:solidFill>
                <a:schemeClr val="bg1"/>
              </a:solidFill>
              <a:latin typeface="Tw Cen MT" panose="020B0602020104020603" pitchFamily="34" charset="0"/>
              <a:ea typeface="MS UI Gothic" panose="020B0600070205080204" pitchFamily="34" charset="-128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46577" y="3202223"/>
            <a:ext cx="4796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spc="300" dirty="0" smtClean="0">
                <a:solidFill>
                  <a:schemeClr val="bg1"/>
                </a:solidFill>
                <a:latin typeface="Tw Cen MT" panose="020B0602020104020603" pitchFamily="34" charset="0"/>
                <a:ea typeface="MS UI Gothic" panose="020B0600070205080204" pitchFamily="34" charset="-128"/>
              </a:rPr>
              <a:t>B</a:t>
            </a:r>
            <a:endParaRPr lang="zh-CN" altLang="en-US" sz="4000" spc="300" dirty="0">
              <a:solidFill>
                <a:schemeClr val="bg1"/>
              </a:solidFill>
              <a:latin typeface="Tw Cen MT" panose="020B0602020104020603" pitchFamily="34" charset="0"/>
              <a:ea typeface="MS UI Gothic" panose="020B0600070205080204" pitchFamily="34" charset="-128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197885" y="3183015"/>
            <a:ext cx="5325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spc="300" dirty="0" smtClean="0">
                <a:solidFill>
                  <a:schemeClr val="bg1"/>
                </a:solidFill>
                <a:latin typeface="Tw Cen MT" panose="020B0602020104020603" pitchFamily="34" charset="0"/>
                <a:ea typeface="MS UI Gothic" panose="020B0600070205080204" pitchFamily="34" charset="-128"/>
              </a:rPr>
              <a:t>C</a:t>
            </a:r>
            <a:endParaRPr lang="zh-CN" altLang="en-US" sz="4000" spc="300" dirty="0">
              <a:solidFill>
                <a:schemeClr val="bg1"/>
              </a:solidFill>
              <a:latin typeface="Tw Cen MT" panose="020B0602020104020603" pitchFamily="34" charset="0"/>
              <a:ea typeface="MS UI Gothic" panose="020B0600070205080204" pitchFamily="34" charset="-128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6529" y="5050217"/>
            <a:ext cx="2201512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政治与行政的办法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像苏联和东欧国家一样采取没收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923662" y="5050216"/>
            <a:ext cx="2201512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经济的办法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“不给任务，不给原料，不给生意作”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363388" y="5050215"/>
            <a:ext cx="2201512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政治与经济相结合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马克思主义经典作家提出的赎买办法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4377476" y="1470734"/>
            <a:ext cx="3435737" cy="3431511"/>
            <a:chOff x="3606747" y="884842"/>
            <a:chExt cx="5272563" cy="526607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6747" y="884842"/>
              <a:ext cx="5272563" cy="5266078"/>
            </a:xfrm>
            <a:prstGeom prst="rect">
              <a:avLst/>
            </a:prstGeom>
          </p:spPr>
        </p:pic>
        <p:sp>
          <p:nvSpPr>
            <p:cNvPr id="15" name="任意多边形 14"/>
            <p:cNvSpPr/>
            <p:nvPr>
              <p:custDataLst>
                <p:tags r:id="rId2"/>
              </p:custDataLst>
            </p:nvPr>
          </p:nvSpPr>
          <p:spPr>
            <a:xfrm>
              <a:off x="3764522" y="1138989"/>
              <a:ext cx="4957012" cy="4716328"/>
            </a:xfrm>
            <a:custGeom>
              <a:avLst/>
              <a:gdLst>
                <a:gd name="connsiteX0" fmla="*/ 1787424 w 4957012"/>
                <a:gd name="connsiteY0" fmla="*/ 0 h 4716328"/>
                <a:gd name="connsiteX1" fmla="*/ 3169589 w 4957012"/>
                <a:gd name="connsiteY1" fmla="*/ 0 h 4716328"/>
                <a:gd name="connsiteX2" fmla="*/ 3215538 w 4957012"/>
                <a:gd name="connsiteY2" fmla="*/ 11815 h 4716328"/>
                <a:gd name="connsiteX3" fmla="*/ 4957012 w 4957012"/>
                <a:gd name="connsiteY3" fmla="*/ 2378892 h 4716328"/>
                <a:gd name="connsiteX4" fmla="*/ 3443253 w 4957012"/>
                <a:gd name="connsiteY4" fmla="*/ 4662625 h 4716328"/>
                <a:gd name="connsiteX5" fmla="*/ 3296524 w 4957012"/>
                <a:gd name="connsiteY5" fmla="*/ 4716328 h 4716328"/>
                <a:gd name="connsiteX6" fmla="*/ 1660489 w 4957012"/>
                <a:gd name="connsiteY6" fmla="*/ 4716328 h 4716328"/>
                <a:gd name="connsiteX7" fmla="*/ 1513760 w 4957012"/>
                <a:gd name="connsiteY7" fmla="*/ 4662625 h 4716328"/>
                <a:gd name="connsiteX8" fmla="*/ 0 w 4957012"/>
                <a:gd name="connsiteY8" fmla="*/ 2378892 h 4716328"/>
                <a:gd name="connsiteX9" fmla="*/ 1741475 w 4957012"/>
                <a:gd name="connsiteY9" fmla="*/ 11815 h 471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57012" h="4716328">
                  <a:moveTo>
                    <a:pt x="1787424" y="0"/>
                  </a:moveTo>
                  <a:lnTo>
                    <a:pt x="3169589" y="0"/>
                  </a:lnTo>
                  <a:lnTo>
                    <a:pt x="3215538" y="11815"/>
                  </a:lnTo>
                  <a:cubicBezTo>
                    <a:pt x="4224460" y="325622"/>
                    <a:pt x="4957012" y="1266709"/>
                    <a:pt x="4957012" y="2378892"/>
                  </a:cubicBezTo>
                  <a:cubicBezTo>
                    <a:pt x="4957012" y="3405523"/>
                    <a:pt x="4332826" y="4286367"/>
                    <a:pt x="3443253" y="4662625"/>
                  </a:cubicBezTo>
                  <a:lnTo>
                    <a:pt x="3296524" y="4716328"/>
                  </a:lnTo>
                  <a:lnTo>
                    <a:pt x="1660489" y="4716328"/>
                  </a:lnTo>
                  <a:lnTo>
                    <a:pt x="1513760" y="4662625"/>
                  </a:lnTo>
                  <a:cubicBezTo>
                    <a:pt x="624187" y="4286367"/>
                    <a:pt x="0" y="3405523"/>
                    <a:pt x="0" y="2378892"/>
                  </a:cubicBezTo>
                  <a:cubicBezTo>
                    <a:pt x="0" y="1266709"/>
                    <a:pt x="732553" y="325622"/>
                    <a:pt x="1741475" y="11815"/>
                  </a:cubicBezTo>
                  <a:close/>
                </a:path>
              </a:pathLst>
            </a:custGeom>
            <a:blipFill dpi="0" rotWithShape="1">
              <a:blip r:embed="rId3">
                <a:alphaModFix amt="10000"/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>
              <a:softEdge rad="165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5787569" y="1652329"/>
            <a:ext cx="615553" cy="3068323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ctr"/>
            <a:r>
              <a:rPr lang="en-US" altLang="zh-CN" sz="2800" spc="300" dirty="0" smtClean="0">
                <a:solidFill>
                  <a:schemeClr val="bg1"/>
                </a:solidFill>
                <a:latin typeface="Tw Cen MT" panose="020B0602020104020603" pitchFamily="34" charset="0"/>
                <a:ea typeface="MS UI Gothic" panose="020B0600070205080204" pitchFamily="34" charset="-128"/>
              </a:rPr>
              <a:t>THANK YOU</a:t>
            </a:r>
            <a:endParaRPr lang="zh-CN" altLang="en-US" sz="2800" spc="300" dirty="0">
              <a:solidFill>
                <a:schemeClr val="bg1"/>
              </a:solidFill>
              <a:latin typeface="Tw Cen MT" panose="020B0602020104020603" pitchFamily="34" charset="0"/>
              <a:ea typeface="MS UI Gothic" panose="020B0600070205080204" pitchFamily="34" charset="-128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3871" y="4823569"/>
            <a:ext cx="428625" cy="1930400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charset="0"/>
                <a:ea typeface="MS UI Gothic" panose="020B0600070205080204" pitchFamily="34" charset="-128"/>
              </a:rPr>
              <a:t>黄道吉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charset="0"/>
                <a:ea typeface="MS UI Gothic" panose="020B0600070205080204" pitchFamily="34" charset="-128"/>
              </a:rPr>
              <a:t>1600017857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charset="0"/>
              <a:ea typeface="MS UI 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0.0"/>
</p:tagLst>
</file>

<file path=ppt/tags/tag2.xml><?xml version="1.0" encoding="utf-8"?>
<p:tagLst xmlns:p="http://schemas.openxmlformats.org/presentationml/2006/main">
  <p:tag name="PA" val="v3.0.0"/>
</p:tagLst>
</file>

<file path=ppt/tags/tag3.xml><?xml version="1.0" encoding="utf-8"?>
<p:tagLst xmlns:p="http://schemas.openxmlformats.org/presentationml/2006/main">
  <p:tag name="PA" val="v3.0.0"/>
</p:tagLst>
</file>

<file path=ppt/tags/tag4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B1B1B"/>
      </a:accent1>
      <a:accent2>
        <a:srgbClr val="B098AE"/>
      </a:accent2>
      <a:accent3>
        <a:srgbClr val="0491C9"/>
      </a:accent3>
      <a:accent4>
        <a:srgbClr val="858585"/>
      </a:accent4>
      <a:accent5>
        <a:srgbClr val="F45E61"/>
      </a:accent5>
      <a:accent6>
        <a:srgbClr val="F2E0CA"/>
      </a:accent6>
      <a:hlink>
        <a:srgbClr val="888D77"/>
      </a:hlink>
      <a:folHlink>
        <a:srgbClr val="9E5B5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1B1B1B"/>
    </a:accent1>
    <a:accent2>
      <a:srgbClr val="B098AE"/>
    </a:accent2>
    <a:accent3>
      <a:srgbClr val="0491C9"/>
    </a:accent3>
    <a:accent4>
      <a:srgbClr val="858585"/>
    </a:accent4>
    <a:accent5>
      <a:srgbClr val="F45E61"/>
    </a:accent5>
    <a:accent6>
      <a:srgbClr val="F2E0CA"/>
    </a:accent6>
    <a:hlink>
      <a:srgbClr val="888D77"/>
    </a:hlink>
    <a:folHlink>
      <a:srgbClr val="9E5B53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1B1B1B"/>
    </a:accent1>
    <a:accent2>
      <a:srgbClr val="B098AE"/>
    </a:accent2>
    <a:accent3>
      <a:srgbClr val="0491C9"/>
    </a:accent3>
    <a:accent4>
      <a:srgbClr val="858585"/>
    </a:accent4>
    <a:accent5>
      <a:srgbClr val="F45E61"/>
    </a:accent5>
    <a:accent6>
      <a:srgbClr val="F2E0CA"/>
    </a:accent6>
    <a:hlink>
      <a:srgbClr val="888D77"/>
    </a:hlink>
    <a:folHlink>
      <a:srgbClr val="9E5B53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1B1B1B"/>
    </a:accent1>
    <a:accent2>
      <a:srgbClr val="B098AE"/>
    </a:accent2>
    <a:accent3>
      <a:srgbClr val="0491C9"/>
    </a:accent3>
    <a:accent4>
      <a:srgbClr val="858585"/>
    </a:accent4>
    <a:accent5>
      <a:srgbClr val="F45E61"/>
    </a:accent5>
    <a:accent6>
      <a:srgbClr val="F2E0CA"/>
    </a:accent6>
    <a:hlink>
      <a:srgbClr val="888D77"/>
    </a:hlink>
    <a:folHlink>
      <a:srgbClr val="9E5B5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896</Words>
  <Application>WPS 演示</Application>
  <PresentationFormat>宽屏</PresentationFormat>
  <Paragraphs>74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宋体</vt:lpstr>
      <vt:lpstr>Wingdings</vt:lpstr>
      <vt:lpstr>Tw Cen MT</vt:lpstr>
      <vt:lpstr>MS UI Gothic</vt:lpstr>
      <vt:lpstr>微软雅黑 Light</vt:lpstr>
      <vt:lpstr>Calibri</vt:lpstr>
      <vt:lpstr>微软雅黑</vt:lpstr>
      <vt:lpstr>Arial Unicode MS</vt:lpstr>
      <vt:lpstr>Calibri Light</vt:lpstr>
      <vt:lpstr>Wingdings</vt:lpstr>
      <vt:lpstr>华文仿宋</vt:lpstr>
      <vt:lpstr>Blackadder ITC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DanD</cp:lastModifiedBy>
  <cp:revision>65</cp:revision>
  <dcterms:created xsi:type="dcterms:W3CDTF">2015-05-05T08:02:00Z</dcterms:created>
  <dcterms:modified xsi:type="dcterms:W3CDTF">2018-05-21T13:38:25Z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