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151" autoAdjust="0"/>
  </p:normalViewPr>
  <p:slideViewPr>
    <p:cSldViewPr>
      <p:cViewPr varScale="1">
        <p:scale>
          <a:sx n="53" d="100"/>
          <a:sy n="53" d="100"/>
        </p:scale>
        <p:origin x="1666"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2E767-FE0F-480A-8979-5FA58D72B5A5}" type="datetimeFigureOut">
              <a:rPr lang="zh-CN" altLang="en-US" smtClean="0"/>
              <a:t>2016/9/25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707C48-4B88-4E4D-BDD3-440D891A94F1}" type="slidenum">
              <a:rPr lang="zh-CN" altLang="en-US" smtClean="0"/>
              <a:t>‹#›</a:t>
            </a:fld>
            <a:endParaRPr lang="zh-CN" altLang="en-US"/>
          </a:p>
        </p:txBody>
      </p:sp>
    </p:spTree>
    <p:extLst>
      <p:ext uri="{BB962C8B-B14F-4D97-AF65-F5344CB8AC3E}">
        <p14:creationId xmlns:p14="http://schemas.microsoft.com/office/powerpoint/2010/main" val="123438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swansontec.com/sregisters.html"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www.fatcow.com/edu/sregisters-swansontec-ua/"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swansontec.com/sregisters.html"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www.fatcow.com/edu/sregisters-swansontec-ua/"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swansontec.com/sregisters.html"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fatcow.com/edu/sregisters-swansontec-ua/"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swansontec.com/sregisters.html"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www.fatcow.com/edu/sregisters-swansontec-ua/"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swansontec.com/sregisters.html"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www.fatcow.com/edu/sregisters-swansontec-ua/"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swansontec.com/sregisters.html"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www.fatcow.com/edu/sregisters-swansontec-u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http://www.swansontec.com/sregisters.html</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EAX: The Accumulator</a:t>
            </a:r>
          </a:p>
          <a:p>
            <a:r>
              <a:rPr lang="en-US" altLang="zh-CN" sz="1200" b="0" i="0" kern="1200" dirty="0" smtClean="0">
                <a:solidFill>
                  <a:schemeClr val="tx1"/>
                </a:solidFill>
                <a:effectLst/>
                <a:latin typeface="+mn-lt"/>
                <a:ea typeface="+mn-ea"/>
                <a:cs typeface="+mn-cs"/>
              </a:rPr>
              <a:t>There are three major processor architectures: register, stack, and accumulator. In a register architecture, operations such as addition or subtraction can occur between any two arbitrary registers. In a stack architecture, operations occur between the top of the stack and other items on the stack. In an accumulator architecture, the processor has single calculation register called the accumulator. All calculations occur in the accumulator, and the other registers act as simple data storage locations.</a:t>
            </a:r>
          </a:p>
          <a:p>
            <a:r>
              <a:rPr lang="en-US" altLang="zh-CN" sz="1200" b="0" i="0" kern="1200" dirty="0" smtClean="0">
                <a:solidFill>
                  <a:schemeClr val="tx1"/>
                </a:solidFill>
                <a:effectLst/>
                <a:latin typeface="+mn-lt"/>
                <a:ea typeface="+mn-ea"/>
                <a:cs typeface="+mn-cs"/>
              </a:rPr>
              <a:t>Obviously, the x86 processor does not have an accumulator architecture. It does, however, have an accumulator-like register: EAX / AL. Although most calculations can occur between any two registers, the instruction set gives the accumulator special preference as a calculation register. For example, all nine basic operations (ADD, ADC, AND, CMP, OR, SBB, SUB, TEST, and XOR) have special one-byte </a:t>
            </a:r>
            <a:r>
              <a:rPr lang="en-US" altLang="zh-CN" sz="1200" b="0" i="0" kern="1200" dirty="0" err="1" smtClean="0">
                <a:solidFill>
                  <a:schemeClr val="tx1"/>
                </a:solidFill>
                <a:effectLst/>
                <a:latin typeface="+mn-lt"/>
                <a:ea typeface="+mn-ea"/>
                <a:cs typeface="+mn-cs"/>
              </a:rPr>
              <a:t>opcodes</a:t>
            </a:r>
            <a:r>
              <a:rPr lang="en-US" altLang="zh-CN" sz="1200" b="0" i="0" kern="1200" dirty="0" smtClean="0">
                <a:solidFill>
                  <a:schemeClr val="tx1"/>
                </a:solidFill>
                <a:effectLst/>
                <a:latin typeface="+mn-lt"/>
                <a:ea typeface="+mn-ea"/>
                <a:cs typeface="+mn-cs"/>
              </a:rPr>
              <a:t> for operations between the accumulator and a constant. Specialized operations, such as multiplication, division, sign extension, and BCD correction can only occur in the accumulator.</a:t>
            </a:r>
          </a:p>
          <a:p>
            <a:r>
              <a:rPr lang="en-US" altLang="zh-CN" sz="1200" b="0" i="0" kern="1200" dirty="0" smtClean="0">
                <a:solidFill>
                  <a:schemeClr val="tx1"/>
                </a:solidFill>
                <a:effectLst/>
                <a:latin typeface="+mn-lt"/>
                <a:ea typeface="+mn-ea"/>
                <a:cs typeface="+mn-cs"/>
              </a:rPr>
              <a:t>Since most calculations occur in the accumulator, the x86 architecture contains many optimized instructions for moving data in and out of this register. To start, the processor has sixteen byte-sized XCHG </a:t>
            </a:r>
            <a:r>
              <a:rPr lang="en-US" altLang="zh-CN" sz="1200" b="0" i="0" kern="1200" dirty="0" err="1" smtClean="0">
                <a:solidFill>
                  <a:schemeClr val="tx1"/>
                </a:solidFill>
                <a:effectLst/>
                <a:latin typeface="+mn-lt"/>
                <a:ea typeface="+mn-ea"/>
                <a:cs typeface="+mn-cs"/>
              </a:rPr>
              <a:t>opcodes</a:t>
            </a:r>
            <a:r>
              <a:rPr lang="en-US" altLang="zh-CN" sz="1200" b="0" i="0" kern="1200" dirty="0" smtClean="0">
                <a:solidFill>
                  <a:schemeClr val="tx1"/>
                </a:solidFill>
                <a:effectLst/>
                <a:latin typeface="+mn-lt"/>
                <a:ea typeface="+mn-ea"/>
                <a:cs typeface="+mn-cs"/>
              </a:rPr>
              <a:t> for swapping data between the accumulator and any other register. These aren't terribly useful, but they show how strongly the Intel engineers preferred the accumulator over the other registers. For them, it was better to swap data into the accumulator to than to work with it where it was. Other instructions that move data in and out of the accumulator are LODS, STOS, IN, OUT, INS, OUTS, SCAS, and XLAT. Finally, the MOV instruction has a special one-byte </a:t>
            </a:r>
            <a:r>
              <a:rPr lang="en-US" altLang="zh-CN" sz="1200" b="0" i="0" kern="1200" dirty="0" err="1" smtClean="0">
                <a:solidFill>
                  <a:schemeClr val="tx1"/>
                </a:solidFill>
                <a:effectLst/>
                <a:latin typeface="+mn-lt"/>
                <a:ea typeface="+mn-ea"/>
                <a:cs typeface="+mn-cs"/>
              </a:rPr>
              <a:t>opcode</a:t>
            </a:r>
            <a:r>
              <a:rPr lang="en-US" altLang="zh-CN" sz="1200" b="0" i="0" kern="1200" dirty="0" smtClean="0">
                <a:solidFill>
                  <a:schemeClr val="tx1"/>
                </a:solidFill>
                <a:effectLst/>
                <a:latin typeface="+mn-lt"/>
                <a:ea typeface="+mn-ea"/>
                <a:cs typeface="+mn-cs"/>
              </a:rPr>
              <a:t> for moving data into the accumulator from a constant memory location.</a:t>
            </a:r>
          </a:p>
          <a:p>
            <a:r>
              <a:rPr lang="en-US" altLang="zh-CN" sz="1200" b="0" i="0" kern="1200" dirty="0" smtClean="0">
                <a:solidFill>
                  <a:schemeClr val="tx1"/>
                </a:solidFill>
                <a:effectLst/>
                <a:latin typeface="+mn-lt"/>
                <a:ea typeface="+mn-ea"/>
                <a:cs typeface="+mn-cs"/>
              </a:rPr>
              <a:t>In your code, try to perform as much work in the accumulator as possible. As you will see, the remaining seven general-purpose registers exist primarily to support the calculation occurring in the accumulator.</a:t>
            </a:r>
          </a:p>
          <a:p>
            <a:r>
              <a:rPr lang="en-US" altLang="zh-CN" sz="1200" b="0" i="0" kern="1200" dirty="0" smtClean="0">
                <a:solidFill>
                  <a:schemeClr val="tx1"/>
                </a:solidFill>
                <a:effectLst/>
                <a:latin typeface="+mn-lt"/>
                <a:ea typeface="+mn-ea"/>
                <a:cs typeface="+mn-cs"/>
              </a:rPr>
              <a:t>EDX: The Data Register</a:t>
            </a:r>
          </a:p>
          <a:p>
            <a:r>
              <a:rPr lang="en-US" altLang="zh-CN" sz="1200" b="0" i="0" kern="1200" dirty="0" smtClean="0">
                <a:solidFill>
                  <a:schemeClr val="tx1"/>
                </a:solidFill>
                <a:effectLst/>
                <a:latin typeface="+mn-lt"/>
                <a:ea typeface="+mn-ea"/>
                <a:cs typeface="+mn-cs"/>
              </a:rPr>
              <a:t>Of the seven remaining general-purpose registers, the data register, EDX, is most closely tied to the accumulator. Instructions that deal with over sized data items, such as multiplication, division, CWD, and CDQ, store the most significant bits in the data register and the least significant bits in the accumulator. In a sense, the data register is the 64-bit extension of the accumulator. The data register also plays a part in IO instructions. In this case, the accumulator holds the data to read or write from the port, and the data register holds the port address.</a:t>
            </a:r>
          </a:p>
          <a:p>
            <a:r>
              <a:rPr lang="en-US" altLang="zh-CN" sz="1200" b="0" i="0" kern="1200" dirty="0" smtClean="0">
                <a:solidFill>
                  <a:schemeClr val="tx1"/>
                </a:solidFill>
                <a:effectLst/>
                <a:latin typeface="+mn-lt"/>
                <a:ea typeface="+mn-ea"/>
                <a:cs typeface="+mn-cs"/>
              </a:rPr>
              <a:t>In your code, the data register is most useful for storing data related to the accumulator's calculation. In my experience, most calculations need only these two registers for storage if they are written properly.</a:t>
            </a:r>
          </a:p>
          <a:p>
            <a:r>
              <a:rPr lang="en-US" altLang="zh-CN" sz="1200" b="0" i="0" kern="1200" dirty="0" smtClean="0">
                <a:solidFill>
                  <a:schemeClr val="tx1"/>
                </a:solidFill>
                <a:effectLst/>
                <a:latin typeface="+mn-lt"/>
                <a:ea typeface="+mn-ea"/>
                <a:cs typeface="+mn-cs"/>
              </a:rPr>
              <a:t>ECX: The Count Register</a:t>
            </a:r>
          </a:p>
          <a:p>
            <a:r>
              <a:rPr lang="en-US" altLang="zh-CN" sz="1200" b="0" i="0" kern="1200" dirty="0" smtClean="0">
                <a:solidFill>
                  <a:schemeClr val="tx1"/>
                </a:solidFill>
                <a:effectLst/>
                <a:latin typeface="+mn-lt"/>
                <a:ea typeface="+mn-ea"/>
                <a:cs typeface="+mn-cs"/>
              </a:rPr>
              <a:t>The count register, ECX, is the x86 equivalent of the ubiquitous variable </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 Every counting-related instruction in the x86 uses ECX. The most obvious counting instructions are LOOP, LOOPZ, and LOOPNZ. Another counter-based instruction is JCXZ, which, as the name implies, jumps when the counter is 0. The count register also appears in some bit-shift operations, where it holds the number of shifts to perform. Finally, the count register controls the string instructions through the REP, REPE, and REPNE prefixes. In this case, the count register determines the maximum number of times the operation will repeat.</a:t>
            </a:r>
          </a:p>
          <a:p>
            <a:r>
              <a:rPr lang="en-US" altLang="zh-CN" sz="1200" b="0" i="0" kern="1200" dirty="0" smtClean="0">
                <a:solidFill>
                  <a:schemeClr val="tx1"/>
                </a:solidFill>
                <a:effectLst/>
                <a:latin typeface="+mn-lt"/>
                <a:ea typeface="+mn-ea"/>
                <a:cs typeface="+mn-cs"/>
              </a:rPr>
              <a:t>Particularly in demos, most calculations occur in a loop. In these situations, ECX is the logical choice for the loop counter, since no other register has so many branching operations built around it. The only problem is that this register counts downward instead of up as in high level languages. Designing a downward-counting is not hard, however, so this is only a minor difficulty.</a:t>
            </a:r>
          </a:p>
          <a:p>
            <a:r>
              <a:rPr lang="en-US" altLang="zh-CN" sz="1200" b="0" i="0" kern="1200" dirty="0" smtClean="0">
                <a:solidFill>
                  <a:schemeClr val="tx1"/>
                </a:solidFill>
                <a:effectLst/>
                <a:latin typeface="+mn-lt"/>
                <a:ea typeface="+mn-ea"/>
                <a:cs typeface="+mn-cs"/>
              </a:rPr>
              <a:t>EDI: The Destination Index</a:t>
            </a:r>
          </a:p>
          <a:p>
            <a:r>
              <a:rPr lang="en-US" altLang="zh-CN" sz="1200" b="0" i="0" kern="1200" dirty="0" smtClean="0">
                <a:solidFill>
                  <a:schemeClr val="tx1"/>
                </a:solidFill>
                <a:effectLst/>
                <a:latin typeface="+mn-lt"/>
                <a:ea typeface="+mn-ea"/>
                <a:cs typeface="+mn-cs"/>
              </a:rPr>
              <a:t>Every loop that generates data must store the result in memory, and doing so requires a moving pointer. The destination index, EDI, is that pointer. The destination index holds the implied write address of all string operations. The most useful string instruction, remarkably enough, is the seldom-used STOS. STOS copies data from the accumulator into memory and increments the destination index. This one-byte instruction is perfect, since the final result of any calculation should be in the accumulator anyhow, and storing results in a moving memory address is a common task.</a:t>
            </a:r>
          </a:p>
          <a:p>
            <a:r>
              <a:rPr lang="en-US" altLang="zh-CN" sz="1200" b="0" i="0" kern="1200" dirty="0" smtClean="0">
                <a:solidFill>
                  <a:schemeClr val="tx1"/>
                </a:solidFill>
                <a:effectLst/>
                <a:latin typeface="+mn-lt"/>
                <a:ea typeface="+mn-ea"/>
                <a:cs typeface="+mn-cs"/>
              </a:rPr>
              <a:t>Many coders treat the destination index as no more than extra storage space. This is a mistake. All routines must store data, and some register must serve as the storage pointer. Since the destination index is designed for this job, using it for extra storage is a waste. Use the stack or some other register for storage, and use EDI as your global write pointer.</a:t>
            </a:r>
          </a:p>
          <a:p>
            <a:r>
              <a:rPr lang="en-US" altLang="zh-CN" sz="1200" b="0" i="0" kern="1200" dirty="0" smtClean="0">
                <a:solidFill>
                  <a:schemeClr val="tx1"/>
                </a:solidFill>
                <a:effectLst/>
                <a:latin typeface="+mn-lt"/>
                <a:ea typeface="+mn-ea"/>
                <a:cs typeface="+mn-cs"/>
              </a:rPr>
              <a:t>ESI: The Source Index</a:t>
            </a:r>
          </a:p>
          <a:p>
            <a:r>
              <a:rPr lang="en-US" altLang="zh-CN" sz="1200" b="0" i="0" kern="1200" dirty="0" smtClean="0">
                <a:solidFill>
                  <a:schemeClr val="tx1"/>
                </a:solidFill>
                <a:effectLst/>
                <a:latin typeface="+mn-lt"/>
                <a:ea typeface="+mn-ea"/>
                <a:cs typeface="+mn-cs"/>
              </a:rPr>
              <a:t>The source index, ESI, has the same properties as the destination index. The only difference is that the source index is for reading instead of writing. Although all data-processing routines write, not all read, so the source index is not as universally useful. When the time comes to use it, however, the source index is just as powerful as the destination index, and has the same type of instructions.</a:t>
            </a:r>
          </a:p>
          <a:p>
            <a:r>
              <a:rPr lang="en-US" altLang="zh-CN" sz="1200" b="0" i="0" kern="1200" dirty="0" smtClean="0">
                <a:solidFill>
                  <a:schemeClr val="tx1"/>
                </a:solidFill>
                <a:effectLst/>
                <a:latin typeface="+mn-lt"/>
                <a:ea typeface="+mn-ea"/>
                <a:cs typeface="+mn-cs"/>
              </a:rPr>
              <a:t>In situations where your code does not read any sort of data, of course, using the source index for convenient storage space is acceptable.</a:t>
            </a:r>
          </a:p>
          <a:p>
            <a:r>
              <a:rPr lang="en-US" altLang="zh-CN" sz="1200" b="0" i="0" kern="1200" dirty="0" smtClean="0">
                <a:solidFill>
                  <a:schemeClr val="tx1"/>
                </a:solidFill>
                <a:effectLst/>
                <a:latin typeface="+mn-lt"/>
                <a:ea typeface="+mn-ea"/>
                <a:cs typeface="+mn-cs"/>
              </a:rPr>
              <a:t>ESP and EBP: The Stack Pointer and the Base Pointer</a:t>
            </a:r>
          </a:p>
          <a:p>
            <a:r>
              <a:rPr lang="en-US" altLang="zh-CN" sz="1200" b="0" i="0" kern="1200" dirty="0" smtClean="0">
                <a:solidFill>
                  <a:schemeClr val="tx1"/>
                </a:solidFill>
                <a:effectLst/>
                <a:latin typeface="+mn-lt"/>
                <a:ea typeface="+mn-ea"/>
                <a:cs typeface="+mn-cs"/>
              </a:rPr>
              <a:t>Of the eight general purpose registers, only the stack pointer, ESP, and the base pointer, EBP, are widely used for their original purpose. These two registers are the heart of the x86 function-call mechanism. When a block of code calls a function, it pushes the parameters and the return address on the stack. Once inside, function sets the base pointer equal to the stack pointer and then places its own internal variables on the stack. From that point on, the function refers to its parameters and variables relative to the base pointer rather than the stack pointer. Why not the stack pointer? For some reason, the stack pointer lousy addressing modes. In 16-bit mode, it cannot be a square-bracket memory offset at all. In 32-bit mode, it can be appear in square brackets only by adding an expensive SIB byte to the </a:t>
            </a:r>
            <a:r>
              <a:rPr lang="en-US" altLang="zh-CN" sz="1200" b="0" i="0" kern="1200" dirty="0" err="1" smtClean="0">
                <a:solidFill>
                  <a:schemeClr val="tx1"/>
                </a:solidFill>
                <a:effectLst/>
                <a:latin typeface="+mn-lt"/>
                <a:ea typeface="+mn-ea"/>
                <a:cs typeface="+mn-cs"/>
              </a:rPr>
              <a:t>opcode</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In your code, there is never a reason to use the stack pointer for anything other than the stack. The base pointer, however, is up for grabs. If your routines pass parameters by register instead of by stack (they should), there is no reason to copy the stack pointer into the base pointer. The base pointer becomes a free register for whatever you need.</a:t>
            </a:r>
          </a:p>
          <a:p>
            <a:r>
              <a:rPr lang="en-US" altLang="zh-CN" sz="1200" b="0" i="0" kern="1200" dirty="0" smtClean="0">
                <a:solidFill>
                  <a:schemeClr val="tx1"/>
                </a:solidFill>
                <a:effectLst/>
                <a:latin typeface="+mn-lt"/>
                <a:ea typeface="+mn-ea"/>
                <a:cs typeface="+mn-cs"/>
              </a:rPr>
              <a:t>EBX: The Base Register</a:t>
            </a:r>
          </a:p>
          <a:p>
            <a:r>
              <a:rPr lang="en-US" altLang="zh-CN" sz="1200" b="0" i="0" kern="1200" dirty="0" smtClean="0">
                <a:solidFill>
                  <a:schemeClr val="tx1"/>
                </a:solidFill>
                <a:effectLst/>
                <a:latin typeface="+mn-lt"/>
                <a:ea typeface="+mn-ea"/>
                <a:cs typeface="+mn-cs"/>
              </a:rPr>
              <a:t>In 16-bit mode, the base register, EBX, acts as a general-purpose pointer. Besides the specialized ESI, EDI, and EBP registers, it is the only general-purpose register that can appear in a square-bracket memory access (For example, MOV [BX], AX). In the 32-bit world, however, any register may serve as a memory offset, so the base register is no longer special.</a:t>
            </a:r>
          </a:p>
          <a:p>
            <a:r>
              <a:rPr lang="en-US" altLang="zh-CN" sz="1200" b="0" i="0" kern="1200" dirty="0" smtClean="0">
                <a:solidFill>
                  <a:schemeClr val="tx1"/>
                </a:solidFill>
                <a:effectLst/>
                <a:latin typeface="+mn-lt"/>
                <a:ea typeface="+mn-ea"/>
                <a:cs typeface="+mn-cs"/>
              </a:rPr>
              <a:t>The base register gets its name from the XLAT instruction. XLAT looks up a value in a table using AL as the index and EBX as the base. XLAT is equivalent to MOV AL, [BX+AL], which is sometimes useful if you need to replace one 8-bit value with another from a table (Think of color look-up).</a:t>
            </a:r>
          </a:p>
          <a:p>
            <a:r>
              <a:rPr lang="en-US" altLang="zh-CN" sz="1200" b="0" i="0" kern="1200" dirty="0" smtClean="0">
                <a:solidFill>
                  <a:schemeClr val="tx1"/>
                </a:solidFill>
                <a:effectLst/>
                <a:latin typeface="+mn-lt"/>
                <a:ea typeface="+mn-ea"/>
                <a:cs typeface="+mn-cs"/>
              </a:rPr>
              <a:t>So, of all the general-purpose registers, EBX is the only register without an important dedicated purpose. It is a good place to store an extra pointer or calculation step, but not much more.</a:t>
            </a:r>
          </a:p>
          <a:p>
            <a:r>
              <a:rPr lang="en-US" altLang="zh-CN" sz="1200" b="0" i="0" kern="1200" dirty="0" smtClean="0">
                <a:solidFill>
                  <a:schemeClr val="tx1"/>
                </a:solidFill>
                <a:effectLst/>
                <a:latin typeface="+mn-lt"/>
                <a:ea typeface="+mn-ea"/>
                <a:cs typeface="+mn-cs"/>
              </a:rPr>
              <a:t>Conclusion</a:t>
            </a:r>
          </a:p>
          <a:p>
            <a:r>
              <a:rPr lang="en-US" altLang="zh-CN" sz="1200" b="0" i="0" kern="1200" dirty="0" smtClean="0">
                <a:solidFill>
                  <a:schemeClr val="tx1"/>
                </a:solidFill>
                <a:effectLst/>
                <a:latin typeface="+mn-lt"/>
                <a:ea typeface="+mn-ea"/>
                <a:cs typeface="+mn-cs"/>
              </a:rPr>
              <a:t>The eight general-purpose registers in the x86 processor family each have a unique purpose. Each register has special instructions and </a:t>
            </a:r>
            <a:r>
              <a:rPr lang="en-US" altLang="zh-CN" sz="1200" b="0" i="0" kern="1200" dirty="0" err="1" smtClean="0">
                <a:solidFill>
                  <a:schemeClr val="tx1"/>
                </a:solidFill>
                <a:effectLst/>
                <a:latin typeface="+mn-lt"/>
                <a:ea typeface="+mn-ea"/>
                <a:cs typeface="+mn-cs"/>
              </a:rPr>
              <a:t>opcodes</a:t>
            </a:r>
            <a:r>
              <a:rPr lang="en-US" altLang="zh-CN" sz="1200" b="0" i="0" kern="1200" dirty="0" smtClean="0">
                <a:solidFill>
                  <a:schemeClr val="tx1"/>
                </a:solidFill>
                <a:effectLst/>
                <a:latin typeface="+mn-lt"/>
                <a:ea typeface="+mn-ea"/>
                <a:cs typeface="+mn-cs"/>
              </a:rPr>
              <a:t> which make fulfilling this purpose more convenient or efficient. The registers and their uses are shown briefly below:</a:t>
            </a:r>
          </a:p>
          <a:p>
            <a:r>
              <a:rPr lang="en-US" altLang="zh-CN" sz="1200" b="0" i="0" kern="1200" dirty="0" smtClean="0">
                <a:solidFill>
                  <a:schemeClr val="tx1"/>
                </a:solidFill>
                <a:effectLst/>
                <a:latin typeface="+mn-lt"/>
                <a:ea typeface="+mn-ea"/>
                <a:cs typeface="+mn-cs"/>
              </a:rPr>
              <a:t>EAX - All major calculations take place in EAX, making it similar to a dedicated accumulator register.</a:t>
            </a:r>
          </a:p>
          <a:p>
            <a:r>
              <a:rPr lang="en-US" altLang="zh-CN" sz="1200" b="0" i="0" kern="1200" dirty="0" smtClean="0">
                <a:solidFill>
                  <a:schemeClr val="tx1"/>
                </a:solidFill>
                <a:effectLst/>
                <a:latin typeface="+mn-lt"/>
                <a:ea typeface="+mn-ea"/>
                <a:cs typeface="+mn-cs"/>
              </a:rPr>
              <a:t>EDX - The data register is the an extension to the accumulator. It is most useful for storing data related to the accumulator's current calculation.</a:t>
            </a:r>
          </a:p>
          <a:p>
            <a:r>
              <a:rPr lang="en-US" altLang="zh-CN" sz="1200" b="0" i="0" kern="1200" dirty="0" smtClean="0">
                <a:solidFill>
                  <a:schemeClr val="tx1"/>
                </a:solidFill>
                <a:effectLst/>
                <a:latin typeface="+mn-lt"/>
                <a:ea typeface="+mn-ea"/>
                <a:cs typeface="+mn-cs"/>
              </a:rPr>
              <a:t>ECX - Like the variable </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 in high-level languages, the count register is the universal loop counter.</a:t>
            </a:r>
          </a:p>
          <a:p>
            <a:r>
              <a:rPr lang="en-US" altLang="zh-CN" sz="1200" b="0" i="0" kern="1200" dirty="0" smtClean="0">
                <a:solidFill>
                  <a:schemeClr val="tx1"/>
                </a:solidFill>
                <a:effectLst/>
                <a:latin typeface="+mn-lt"/>
                <a:ea typeface="+mn-ea"/>
                <a:cs typeface="+mn-cs"/>
              </a:rPr>
              <a:t>EDI - Every loop must store its result somewhere, and the destination index points to that place. With a single-byte STOS instruction to write data out of the accumulator, this register makes data operations much more size-efficient.</a:t>
            </a:r>
          </a:p>
          <a:p>
            <a:r>
              <a:rPr lang="en-US" altLang="zh-CN" sz="1200" b="0" i="0" kern="1200" dirty="0" smtClean="0">
                <a:solidFill>
                  <a:schemeClr val="tx1"/>
                </a:solidFill>
                <a:effectLst/>
                <a:latin typeface="+mn-lt"/>
                <a:ea typeface="+mn-ea"/>
                <a:cs typeface="+mn-cs"/>
              </a:rPr>
              <a:t>ESI - In loops that process data, the source index holds the location of the input data stream. Like the destination index, EDI had a convenient one-byte instruction for loading data out of memory into the accumulator.</a:t>
            </a:r>
          </a:p>
          <a:p>
            <a:r>
              <a:rPr lang="en-US" altLang="zh-CN" sz="1200" b="0" i="0" kern="1200" dirty="0" smtClean="0">
                <a:solidFill>
                  <a:schemeClr val="tx1"/>
                </a:solidFill>
                <a:effectLst/>
                <a:latin typeface="+mn-lt"/>
                <a:ea typeface="+mn-ea"/>
                <a:cs typeface="+mn-cs"/>
              </a:rPr>
              <a:t>ESP - ESP is the sacred stack pointer. With the important PUSH, POP, CALL, and RET instructions requiring it's value, there is never a good reason to use the stack pointer for anything else.</a:t>
            </a:r>
          </a:p>
          <a:p>
            <a:r>
              <a:rPr lang="en-US" altLang="zh-CN" sz="1200" b="0" i="0" kern="1200" dirty="0" smtClean="0">
                <a:solidFill>
                  <a:schemeClr val="tx1"/>
                </a:solidFill>
                <a:effectLst/>
                <a:latin typeface="+mn-lt"/>
                <a:ea typeface="+mn-ea"/>
                <a:cs typeface="+mn-cs"/>
              </a:rPr>
              <a:t>EBP - In functions that store parameters or variables on the stack, the base pointer holds the location of the current stack frame. In other situations, however, EBP is a free data-storage register.</a:t>
            </a:r>
          </a:p>
          <a:p>
            <a:r>
              <a:rPr lang="en-US" altLang="zh-CN" sz="1200" b="0" i="0" kern="1200" dirty="0" smtClean="0">
                <a:solidFill>
                  <a:schemeClr val="tx1"/>
                </a:solidFill>
                <a:effectLst/>
                <a:latin typeface="+mn-lt"/>
                <a:ea typeface="+mn-ea"/>
                <a:cs typeface="+mn-cs"/>
              </a:rPr>
              <a:t>EBX - In 16-bit mode, the base register was useful as a pointer. Now it is completely free for extra storage space.</a:t>
            </a:r>
          </a:p>
          <a:p>
            <a:r>
              <a:rPr lang="en-US" altLang="zh-CN" sz="1200" b="0" i="0" kern="1200" dirty="0" smtClean="0">
                <a:solidFill>
                  <a:schemeClr val="tx1"/>
                </a:solidFill>
                <a:effectLst/>
                <a:latin typeface="+mn-lt"/>
                <a:ea typeface="+mn-ea"/>
                <a:cs typeface="+mn-cs"/>
              </a:rPr>
              <a:t>As an example of how these registers fit together, here is an outline of a typical routine:</a:t>
            </a:r>
          </a:p>
          <a:p>
            <a:r>
              <a:rPr lang="en-US" altLang="zh-CN" dirty="0" err="1" smtClean="0"/>
              <a:t>mov</a:t>
            </a:r>
            <a:r>
              <a:rPr lang="en-US" altLang="zh-CN" dirty="0" smtClean="0"/>
              <a:t> </a:t>
            </a:r>
            <a:r>
              <a:rPr lang="en-US" altLang="zh-CN" dirty="0" err="1" smtClean="0"/>
              <a:t>esi</a:t>
            </a:r>
            <a:r>
              <a:rPr lang="en-US" altLang="zh-CN" dirty="0" smtClean="0"/>
              <a:t>, </a:t>
            </a:r>
            <a:r>
              <a:rPr lang="en-US" altLang="zh-CN" dirty="0" err="1" smtClean="0"/>
              <a:t>source_address</a:t>
            </a:r>
            <a:r>
              <a:rPr lang="en-US" altLang="zh-CN" dirty="0" smtClean="0"/>
              <a:t> </a:t>
            </a:r>
            <a:r>
              <a:rPr lang="en-US" altLang="zh-CN" dirty="0" err="1" smtClean="0"/>
              <a:t>mov</a:t>
            </a:r>
            <a:r>
              <a:rPr lang="en-US" altLang="zh-CN" dirty="0" smtClean="0"/>
              <a:t> </a:t>
            </a:r>
            <a:r>
              <a:rPr lang="en-US" altLang="zh-CN" dirty="0" err="1" smtClean="0"/>
              <a:t>edi</a:t>
            </a:r>
            <a:r>
              <a:rPr lang="en-US" altLang="zh-CN" dirty="0" smtClean="0"/>
              <a:t>, </a:t>
            </a:r>
            <a:r>
              <a:rPr lang="en-US" altLang="zh-CN" dirty="0" err="1" smtClean="0"/>
              <a:t>destination_address</a:t>
            </a:r>
            <a:r>
              <a:rPr lang="en-US" altLang="zh-CN" dirty="0" smtClean="0"/>
              <a:t> </a:t>
            </a:r>
            <a:r>
              <a:rPr lang="en-US" altLang="zh-CN" dirty="0" err="1" smtClean="0"/>
              <a:t>mov</a:t>
            </a:r>
            <a:r>
              <a:rPr lang="en-US" altLang="zh-CN" dirty="0" smtClean="0"/>
              <a:t> </a:t>
            </a:r>
            <a:r>
              <a:rPr lang="en-US" altLang="zh-CN" dirty="0" err="1" smtClean="0"/>
              <a:t>ecx</a:t>
            </a:r>
            <a:r>
              <a:rPr lang="en-US" altLang="zh-CN" dirty="0" smtClean="0"/>
              <a:t>, </a:t>
            </a:r>
            <a:r>
              <a:rPr lang="en-US" altLang="zh-CN" dirty="0" err="1" smtClean="0"/>
              <a:t>loop_count</a:t>
            </a:r>
            <a:r>
              <a:rPr lang="en-US" altLang="zh-CN" dirty="0" smtClean="0"/>
              <a:t> </a:t>
            </a:r>
            <a:r>
              <a:rPr lang="en-US" altLang="zh-CN" dirty="0" err="1" smtClean="0"/>
              <a:t>my_loop</a:t>
            </a:r>
            <a:r>
              <a:rPr lang="en-US" altLang="zh-CN" dirty="0" smtClean="0"/>
              <a:t>: </a:t>
            </a:r>
            <a:r>
              <a:rPr lang="en-US" altLang="zh-CN" dirty="0" err="1" smtClean="0"/>
              <a:t>lodsd</a:t>
            </a:r>
            <a:r>
              <a:rPr lang="en-US" altLang="zh-CN" dirty="0" smtClean="0"/>
              <a:t> ;Do some calculations with </a:t>
            </a:r>
            <a:r>
              <a:rPr lang="en-US" altLang="zh-CN" dirty="0" err="1" smtClean="0"/>
              <a:t>eax</a:t>
            </a:r>
            <a:r>
              <a:rPr lang="en-US" altLang="zh-CN" dirty="0" smtClean="0"/>
              <a:t> here. </a:t>
            </a:r>
            <a:r>
              <a:rPr lang="en-US" altLang="zh-CN" dirty="0" err="1" smtClean="0"/>
              <a:t>stosd</a:t>
            </a:r>
            <a:r>
              <a:rPr lang="en-US" altLang="zh-CN" dirty="0" smtClean="0"/>
              <a:t> loop </a:t>
            </a:r>
            <a:r>
              <a:rPr lang="en-US" altLang="zh-CN" dirty="0" err="1" smtClean="0"/>
              <a:t>my_loop</a:t>
            </a:r>
            <a:r>
              <a:rPr lang="en-US" altLang="zh-CN" dirty="0" smtClean="0"/>
              <a:t> </a:t>
            </a:r>
            <a:r>
              <a:rPr lang="en-US" altLang="zh-CN" sz="1200" b="0" i="0" kern="1200" dirty="0" smtClean="0">
                <a:solidFill>
                  <a:schemeClr val="tx1"/>
                </a:solidFill>
                <a:effectLst/>
                <a:latin typeface="+mn-lt"/>
                <a:ea typeface="+mn-ea"/>
                <a:cs typeface="+mn-cs"/>
              </a:rPr>
              <a:t>In this example, ECX is the loop counter, ESI points to the input data, and EDI points to the output data. Some calculations, such as a blur, filter, or perhaps a color look-up occur in the loop using EAX as a variable. This example is a bit simplistic, but hopefully it shows the general idea. A real routine would probably deal with much more complicated data than DWORD's, and would probably involve a bunch of floating-point as well.</a:t>
            </a:r>
          </a:p>
          <a:p>
            <a:r>
              <a:rPr lang="en-US" altLang="zh-CN" sz="1200" b="0" i="0" kern="1200" dirty="0" smtClean="0">
                <a:solidFill>
                  <a:schemeClr val="tx1"/>
                </a:solidFill>
                <a:effectLst/>
                <a:latin typeface="+mn-lt"/>
                <a:ea typeface="+mn-ea"/>
                <a:cs typeface="+mn-cs"/>
              </a:rPr>
              <a:t>In conclusion, using the registers as Intel intended has several advantages. In the fist case, it allows your code to take advantage of many optimizations and special instructions. It also makes the code more readable, since registers perform predictable functions. Finally, using the registers consistently leads to better compression by promoting more repetitive instruction sequences.</a:t>
            </a:r>
          </a:p>
          <a:p>
            <a:r>
              <a:rPr lang="en-US" altLang="zh-CN" sz="1200" b="0" i="0" kern="1200" dirty="0" smtClean="0">
                <a:solidFill>
                  <a:schemeClr val="tx1"/>
                </a:solidFill>
                <a:effectLst/>
                <a:latin typeface="+mn-lt"/>
                <a:ea typeface="+mn-ea"/>
                <a:cs typeface="+mn-cs"/>
                <a:hlinkClick r:id="rId4"/>
              </a:rPr>
              <a:t>Ukrainian Translation</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FFFEA35-557E-47DC-8847-957D41A818FE}" type="slidenum">
              <a:rPr lang="zh-CN" altLang="en-US" smtClean="0"/>
              <a:t>1</a:t>
            </a:fld>
            <a:endParaRPr lang="zh-CN" altLang="en-US"/>
          </a:p>
        </p:txBody>
      </p:sp>
    </p:spTree>
    <p:extLst>
      <p:ext uri="{BB962C8B-B14F-4D97-AF65-F5344CB8AC3E}">
        <p14:creationId xmlns:p14="http://schemas.microsoft.com/office/powerpoint/2010/main" val="1124963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http://www.swansontec.com/sregisters.html</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EAX: The Accumulator</a:t>
            </a:r>
          </a:p>
          <a:p>
            <a:r>
              <a:rPr lang="en-US" altLang="zh-CN" sz="1200" b="0" i="0" kern="1200" dirty="0" smtClean="0">
                <a:solidFill>
                  <a:schemeClr val="tx1"/>
                </a:solidFill>
                <a:effectLst/>
                <a:latin typeface="+mn-lt"/>
                <a:ea typeface="+mn-ea"/>
                <a:cs typeface="+mn-cs"/>
              </a:rPr>
              <a:t>There are three major processor architectures: register, stack, and accumulator. In a register architecture, operations such as addition or subtraction can occur between any two arbitrary registers. In a stack architecture, operations occur between the top of the stack and other items on the stack. In an accumulator architecture, the processor has single calculation register called the accumulator. All calculations occur in the accumulator, and the other registers act as simple data storage locations.</a:t>
            </a:r>
          </a:p>
          <a:p>
            <a:r>
              <a:rPr lang="en-US" altLang="zh-CN" sz="1200" b="0" i="0" kern="1200" dirty="0" smtClean="0">
                <a:solidFill>
                  <a:schemeClr val="tx1"/>
                </a:solidFill>
                <a:effectLst/>
                <a:latin typeface="+mn-lt"/>
                <a:ea typeface="+mn-ea"/>
                <a:cs typeface="+mn-cs"/>
              </a:rPr>
              <a:t>Obviously, the x86 processor does not have an accumulator architecture. It does, however, have an accumulator-like register: EAX / AL. Although most calculations can occur between any two registers, the instruction set gives the accumulator special preference as a calculation register. For example, all nine basic operations (ADD, ADC, AND, CMP, OR, SBB, SUB, TEST, and XOR) have special one-byte </a:t>
            </a:r>
            <a:r>
              <a:rPr lang="en-US" altLang="zh-CN" sz="1200" b="0" i="0" kern="1200" dirty="0" err="1" smtClean="0">
                <a:solidFill>
                  <a:schemeClr val="tx1"/>
                </a:solidFill>
                <a:effectLst/>
                <a:latin typeface="+mn-lt"/>
                <a:ea typeface="+mn-ea"/>
                <a:cs typeface="+mn-cs"/>
              </a:rPr>
              <a:t>opcodes</a:t>
            </a:r>
            <a:r>
              <a:rPr lang="en-US" altLang="zh-CN" sz="1200" b="0" i="0" kern="1200" dirty="0" smtClean="0">
                <a:solidFill>
                  <a:schemeClr val="tx1"/>
                </a:solidFill>
                <a:effectLst/>
                <a:latin typeface="+mn-lt"/>
                <a:ea typeface="+mn-ea"/>
                <a:cs typeface="+mn-cs"/>
              </a:rPr>
              <a:t> for operations between the accumulator and a constant. Specialized operations, such as multiplication, division, sign extension, and BCD correction can only occur in the accumulator.</a:t>
            </a:r>
          </a:p>
          <a:p>
            <a:r>
              <a:rPr lang="en-US" altLang="zh-CN" sz="1200" b="0" i="0" kern="1200" dirty="0" smtClean="0">
                <a:solidFill>
                  <a:schemeClr val="tx1"/>
                </a:solidFill>
                <a:effectLst/>
                <a:latin typeface="+mn-lt"/>
                <a:ea typeface="+mn-ea"/>
                <a:cs typeface="+mn-cs"/>
              </a:rPr>
              <a:t>Since most calculations occur in the accumulator, the x86 architecture contains many optimized instructions for moving data in and out of this register. To start, the processor has sixteen byte-sized XCHG </a:t>
            </a:r>
            <a:r>
              <a:rPr lang="en-US" altLang="zh-CN" sz="1200" b="0" i="0" kern="1200" dirty="0" err="1" smtClean="0">
                <a:solidFill>
                  <a:schemeClr val="tx1"/>
                </a:solidFill>
                <a:effectLst/>
                <a:latin typeface="+mn-lt"/>
                <a:ea typeface="+mn-ea"/>
                <a:cs typeface="+mn-cs"/>
              </a:rPr>
              <a:t>opcodes</a:t>
            </a:r>
            <a:r>
              <a:rPr lang="en-US" altLang="zh-CN" sz="1200" b="0" i="0" kern="1200" dirty="0" smtClean="0">
                <a:solidFill>
                  <a:schemeClr val="tx1"/>
                </a:solidFill>
                <a:effectLst/>
                <a:latin typeface="+mn-lt"/>
                <a:ea typeface="+mn-ea"/>
                <a:cs typeface="+mn-cs"/>
              </a:rPr>
              <a:t> for swapping data between the accumulator and any other register. These aren't terribly useful, but they show how strongly the Intel engineers preferred the accumulator over the other registers. For them, it was better to swap data into the accumulator to than to work with it where it was. Other instructions that move data in and out of the accumulator are LODS, STOS, IN, OUT, INS, OUTS, SCAS, and XLAT. Finally, the MOV instruction has a special one-byte </a:t>
            </a:r>
            <a:r>
              <a:rPr lang="en-US" altLang="zh-CN" sz="1200" b="0" i="0" kern="1200" dirty="0" err="1" smtClean="0">
                <a:solidFill>
                  <a:schemeClr val="tx1"/>
                </a:solidFill>
                <a:effectLst/>
                <a:latin typeface="+mn-lt"/>
                <a:ea typeface="+mn-ea"/>
                <a:cs typeface="+mn-cs"/>
              </a:rPr>
              <a:t>opcode</a:t>
            </a:r>
            <a:r>
              <a:rPr lang="en-US" altLang="zh-CN" sz="1200" b="0" i="0" kern="1200" dirty="0" smtClean="0">
                <a:solidFill>
                  <a:schemeClr val="tx1"/>
                </a:solidFill>
                <a:effectLst/>
                <a:latin typeface="+mn-lt"/>
                <a:ea typeface="+mn-ea"/>
                <a:cs typeface="+mn-cs"/>
              </a:rPr>
              <a:t> for moving data into the accumulator from a constant memory location.</a:t>
            </a:r>
          </a:p>
          <a:p>
            <a:r>
              <a:rPr lang="en-US" altLang="zh-CN" sz="1200" b="0" i="0" kern="1200" dirty="0" smtClean="0">
                <a:solidFill>
                  <a:schemeClr val="tx1"/>
                </a:solidFill>
                <a:effectLst/>
                <a:latin typeface="+mn-lt"/>
                <a:ea typeface="+mn-ea"/>
                <a:cs typeface="+mn-cs"/>
              </a:rPr>
              <a:t>In your code, try to perform as much work in the accumulator as possible. As you will see, the remaining seven general-purpose registers exist primarily to support the calculation occurring in the accumulator.</a:t>
            </a:r>
          </a:p>
          <a:p>
            <a:r>
              <a:rPr lang="en-US" altLang="zh-CN" sz="1200" b="0" i="0" kern="1200" dirty="0" smtClean="0">
                <a:solidFill>
                  <a:schemeClr val="tx1"/>
                </a:solidFill>
                <a:effectLst/>
                <a:latin typeface="+mn-lt"/>
                <a:ea typeface="+mn-ea"/>
                <a:cs typeface="+mn-cs"/>
              </a:rPr>
              <a:t>EDX: The Data Register</a:t>
            </a:r>
          </a:p>
          <a:p>
            <a:r>
              <a:rPr lang="en-US" altLang="zh-CN" sz="1200" b="0" i="0" kern="1200" dirty="0" smtClean="0">
                <a:solidFill>
                  <a:schemeClr val="tx1"/>
                </a:solidFill>
                <a:effectLst/>
                <a:latin typeface="+mn-lt"/>
                <a:ea typeface="+mn-ea"/>
                <a:cs typeface="+mn-cs"/>
              </a:rPr>
              <a:t>Of the seven remaining general-purpose registers, the data register, EDX, is most closely tied to the accumulator. Instructions that deal with over sized data items, such as multiplication, division, CWD, and CDQ, store the most significant bits in the data register and the least significant bits in the accumulator. In a sense, the data register is the 64-bit extension of the accumulator. The data register also plays a part in IO instructions. In this case, the accumulator holds the data to read or write from the port, and the data register holds the port address.</a:t>
            </a:r>
          </a:p>
          <a:p>
            <a:r>
              <a:rPr lang="en-US" altLang="zh-CN" sz="1200" b="0" i="0" kern="1200" dirty="0" smtClean="0">
                <a:solidFill>
                  <a:schemeClr val="tx1"/>
                </a:solidFill>
                <a:effectLst/>
                <a:latin typeface="+mn-lt"/>
                <a:ea typeface="+mn-ea"/>
                <a:cs typeface="+mn-cs"/>
              </a:rPr>
              <a:t>In your code, the data register is most useful for storing data related to the accumulator's calculation. In my experience, most calculations need only these two registers for storage if they are written properly.</a:t>
            </a:r>
          </a:p>
          <a:p>
            <a:r>
              <a:rPr lang="en-US" altLang="zh-CN" sz="1200" b="0" i="0" kern="1200" dirty="0" smtClean="0">
                <a:solidFill>
                  <a:schemeClr val="tx1"/>
                </a:solidFill>
                <a:effectLst/>
                <a:latin typeface="+mn-lt"/>
                <a:ea typeface="+mn-ea"/>
                <a:cs typeface="+mn-cs"/>
              </a:rPr>
              <a:t>ECX: The Count Register</a:t>
            </a:r>
          </a:p>
          <a:p>
            <a:r>
              <a:rPr lang="en-US" altLang="zh-CN" sz="1200" b="0" i="0" kern="1200" dirty="0" smtClean="0">
                <a:solidFill>
                  <a:schemeClr val="tx1"/>
                </a:solidFill>
                <a:effectLst/>
                <a:latin typeface="+mn-lt"/>
                <a:ea typeface="+mn-ea"/>
                <a:cs typeface="+mn-cs"/>
              </a:rPr>
              <a:t>The count register, ECX, is the x86 equivalent of the ubiquitous variable </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 Every counting-related instruction in the x86 uses ECX. The most obvious counting instructions are LOOP, LOOPZ, and LOOPNZ. Another counter-based instruction is JCXZ, which, as the name implies, jumps when the counter is 0. The count register also appears in some bit-shift operations, where it holds the number of shifts to perform. Finally, the count register controls the string instructions through the REP, REPE, and REPNE prefixes. In this case, the count register determines the maximum number of times the operation will repeat.</a:t>
            </a:r>
          </a:p>
          <a:p>
            <a:r>
              <a:rPr lang="en-US" altLang="zh-CN" sz="1200" b="0" i="0" kern="1200" dirty="0" smtClean="0">
                <a:solidFill>
                  <a:schemeClr val="tx1"/>
                </a:solidFill>
                <a:effectLst/>
                <a:latin typeface="+mn-lt"/>
                <a:ea typeface="+mn-ea"/>
                <a:cs typeface="+mn-cs"/>
              </a:rPr>
              <a:t>Particularly in demos, most calculations occur in a loop. In these situations, ECX is the logical choice for the loop counter, since no other register has so many branching operations built around it. The only problem is that this register counts downward instead of up as in high level languages. Designing a downward-counting is not hard, however, so this is only a minor difficulty.</a:t>
            </a:r>
          </a:p>
          <a:p>
            <a:r>
              <a:rPr lang="en-US" altLang="zh-CN" sz="1200" b="0" i="0" kern="1200" dirty="0" smtClean="0">
                <a:solidFill>
                  <a:schemeClr val="tx1"/>
                </a:solidFill>
                <a:effectLst/>
                <a:latin typeface="+mn-lt"/>
                <a:ea typeface="+mn-ea"/>
                <a:cs typeface="+mn-cs"/>
              </a:rPr>
              <a:t>EDI: The Destination Index</a:t>
            </a:r>
          </a:p>
          <a:p>
            <a:r>
              <a:rPr lang="en-US" altLang="zh-CN" sz="1200" b="0" i="0" kern="1200" dirty="0" smtClean="0">
                <a:solidFill>
                  <a:schemeClr val="tx1"/>
                </a:solidFill>
                <a:effectLst/>
                <a:latin typeface="+mn-lt"/>
                <a:ea typeface="+mn-ea"/>
                <a:cs typeface="+mn-cs"/>
              </a:rPr>
              <a:t>Every loop that generates data must store the result in memory, and doing so requires a moving pointer. The destination index, EDI, is that pointer. The destination index holds the implied write address of all string operations. The most useful string instruction, remarkably enough, is the seldom-used STOS. STOS copies data from the accumulator into memory and increments the destination index. This one-byte instruction is perfect, since the final result of any calculation should be in the accumulator anyhow, and storing results in a moving memory address is a common task.</a:t>
            </a:r>
          </a:p>
          <a:p>
            <a:r>
              <a:rPr lang="en-US" altLang="zh-CN" sz="1200" b="0" i="0" kern="1200" dirty="0" smtClean="0">
                <a:solidFill>
                  <a:schemeClr val="tx1"/>
                </a:solidFill>
                <a:effectLst/>
                <a:latin typeface="+mn-lt"/>
                <a:ea typeface="+mn-ea"/>
                <a:cs typeface="+mn-cs"/>
              </a:rPr>
              <a:t>Many coders treat the destination index as no more than extra storage space. This is a mistake. All routines must store data, and some register must serve as the storage pointer. Since the destination index is designed for this job, using it for extra storage is a waste. Use the stack or some other register for storage, and use EDI as your global write pointer.</a:t>
            </a:r>
          </a:p>
          <a:p>
            <a:r>
              <a:rPr lang="en-US" altLang="zh-CN" sz="1200" b="0" i="0" kern="1200" dirty="0" smtClean="0">
                <a:solidFill>
                  <a:schemeClr val="tx1"/>
                </a:solidFill>
                <a:effectLst/>
                <a:latin typeface="+mn-lt"/>
                <a:ea typeface="+mn-ea"/>
                <a:cs typeface="+mn-cs"/>
              </a:rPr>
              <a:t>ESI: The Source Index</a:t>
            </a:r>
          </a:p>
          <a:p>
            <a:r>
              <a:rPr lang="en-US" altLang="zh-CN" sz="1200" b="0" i="0" kern="1200" dirty="0" smtClean="0">
                <a:solidFill>
                  <a:schemeClr val="tx1"/>
                </a:solidFill>
                <a:effectLst/>
                <a:latin typeface="+mn-lt"/>
                <a:ea typeface="+mn-ea"/>
                <a:cs typeface="+mn-cs"/>
              </a:rPr>
              <a:t>The source index, ESI, has the same properties as the destination index. The only difference is that the source index is for reading instead of writing. Although all data-processing routines write, not all read, so the source index is not as universally useful. When the time comes to use it, however, the source index is just as powerful as the destination index, and has the same type of instructions.</a:t>
            </a:r>
          </a:p>
          <a:p>
            <a:r>
              <a:rPr lang="en-US" altLang="zh-CN" sz="1200" b="0" i="0" kern="1200" dirty="0" smtClean="0">
                <a:solidFill>
                  <a:schemeClr val="tx1"/>
                </a:solidFill>
                <a:effectLst/>
                <a:latin typeface="+mn-lt"/>
                <a:ea typeface="+mn-ea"/>
                <a:cs typeface="+mn-cs"/>
              </a:rPr>
              <a:t>In situations where your code does not read any sort of data, of course, using the source index for convenient storage space is acceptable.</a:t>
            </a:r>
          </a:p>
          <a:p>
            <a:r>
              <a:rPr lang="en-US" altLang="zh-CN" sz="1200" b="0" i="0" kern="1200" dirty="0" smtClean="0">
                <a:solidFill>
                  <a:schemeClr val="tx1"/>
                </a:solidFill>
                <a:effectLst/>
                <a:latin typeface="+mn-lt"/>
                <a:ea typeface="+mn-ea"/>
                <a:cs typeface="+mn-cs"/>
              </a:rPr>
              <a:t>ESP and EBP: The Stack Pointer and the Base Pointer</a:t>
            </a:r>
          </a:p>
          <a:p>
            <a:r>
              <a:rPr lang="en-US" altLang="zh-CN" sz="1200" b="0" i="0" kern="1200" dirty="0" smtClean="0">
                <a:solidFill>
                  <a:schemeClr val="tx1"/>
                </a:solidFill>
                <a:effectLst/>
                <a:latin typeface="+mn-lt"/>
                <a:ea typeface="+mn-ea"/>
                <a:cs typeface="+mn-cs"/>
              </a:rPr>
              <a:t>Of the eight general purpose registers, only the stack pointer, ESP, and the base pointer, EBP, are widely used for their original purpose. These two registers are the heart of the x86 function-call mechanism. When a block of code calls a function, it pushes the parameters and the return address on the stack. Once inside, function sets the base pointer equal to the stack pointer and then places its own internal variables on the stack. From that point on, the function refers to its parameters and variables relative to the base pointer rather than the stack pointer. Why not the stack pointer? For some reason, the stack pointer lousy addressing modes. In 16-bit mode, it cannot be a square-bracket memory offset at all. In 32-bit mode, it can be appear in square brackets only by adding an expensive SIB byte to the </a:t>
            </a:r>
            <a:r>
              <a:rPr lang="en-US" altLang="zh-CN" sz="1200" b="0" i="0" kern="1200" dirty="0" err="1" smtClean="0">
                <a:solidFill>
                  <a:schemeClr val="tx1"/>
                </a:solidFill>
                <a:effectLst/>
                <a:latin typeface="+mn-lt"/>
                <a:ea typeface="+mn-ea"/>
                <a:cs typeface="+mn-cs"/>
              </a:rPr>
              <a:t>opcode</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In your code, there is never a reason to use the stack pointer for anything other than the stack. The base pointer, however, is up for grabs. If your routines pass parameters by register instead of by stack (they should), there is no reason to copy the stack pointer into the base pointer. The base pointer becomes a free register for whatever you need.</a:t>
            </a:r>
          </a:p>
          <a:p>
            <a:r>
              <a:rPr lang="en-US" altLang="zh-CN" sz="1200" b="0" i="0" kern="1200" dirty="0" smtClean="0">
                <a:solidFill>
                  <a:schemeClr val="tx1"/>
                </a:solidFill>
                <a:effectLst/>
                <a:latin typeface="+mn-lt"/>
                <a:ea typeface="+mn-ea"/>
                <a:cs typeface="+mn-cs"/>
              </a:rPr>
              <a:t>EBX: The Base Register</a:t>
            </a:r>
          </a:p>
          <a:p>
            <a:r>
              <a:rPr lang="en-US" altLang="zh-CN" sz="1200" b="0" i="0" kern="1200" dirty="0" smtClean="0">
                <a:solidFill>
                  <a:schemeClr val="tx1"/>
                </a:solidFill>
                <a:effectLst/>
                <a:latin typeface="+mn-lt"/>
                <a:ea typeface="+mn-ea"/>
                <a:cs typeface="+mn-cs"/>
              </a:rPr>
              <a:t>In 16-bit mode, the base register, EBX, acts as a general-purpose pointer. Besides the specialized ESI, EDI, and EBP registers, it is the only general-purpose register that can appear in a square-bracket memory access (For example, MOV [BX], AX). In the 32-bit world, however, any register may serve as a memory offset, so the base register is no longer special.</a:t>
            </a:r>
          </a:p>
          <a:p>
            <a:r>
              <a:rPr lang="en-US" altLang="zh-CN" sz="1200" b="0" i="0" kern="1200" dirty="0" smtClean="0">
                <a:solidFill>
                  <a:schemeClr val="tx1"/>
                </a:solidFill>
                <a:effectLst/>
                <a:latin typeface="+mn-lt"/>
                <a:ea typeface="+mn-ea"/>
                <a:cs typeface="+mn-cs"/>
              </a:rPr>
              <a:t>The base register gets its name from the XLAT instruction. XLAT looks up a value in a table using AL as the index and EBX as the base. XLAT is equivalent to MOV AL, [BX+AL], which is sometimes useful if you need to replace one 8-bit value with another from a table (Think of color look-up).</a:t>
            </a:r>
          </a:p>
          <a:p>
            <a:r>
              <a:rPr lang="en-US" altLang="zh-CN" sz="1200" b="0" i="0" kern="1200" dirty="0" smtClean="0">
                <a:solidFill>
                  <a:schemeClr val="tx1"/>
                </a:solidFill>
                <a:effectLst/>
                <a:latin typeface="+mn-lt"/>
                <a:ea typeface="+mn-ea"/>
                <a:cs typeface="+mn-cs"/>
              </a:rPr>
              <a:t>So, of all the general-purpose registers, EBX is the only register without an important dedicated purpose. It is a good place to store an extra pointer or calculation step, but not much more.</a:t>
            </a:r>
          </a:p>
          <a:p>
            <a:r>
              <a:rPr lang="en-US" altLang="zh-CN" sz="1200" b="0" i="0" kern="1200" dirty="0" smtClean="0">
                <a:solidFill>
                  <a:schemeClr val="tx1"/>
                </a:solidFill>
                <a:effectLst/>
                <a:latin typeface="+mn-lt"/>
                <a:ea typeface="+mn-ea"/>
                <a:cs typeface="+mn-cs"/>
              </a:rPr>
              <a:t>Conclusion</a:t>
            </a:r>
          </a:p>
          <a:p>
            <a:r>
              <a:rPr lang="en-US" altLang="zh-CN" sz="1200" b="0" i="0" kern="1200" dirty="0" smtClean="0">
                <a:solidFill>
                  <a:schemeClr val="tx1"/>
                </a:solidFill>
                <a:effectLst/>
                <a:latin typeface="+mn-lt"/>
                <a:ea typeface="+mn-ea"/>
                <a:cs typeface="+mn-cs"/>
              </a:rPr>
              <a:t>The eight general-purpose registers in the x86 processor family each have a unique purpose. Each register has special instructions and </a:t>
            </a:r>
            <a:r>
              <a:rPr lang="en-US" altLang="zh-CN" sz="1200" b="0" i="0" kern="1200" dirty="0" err="1" smtClean="0">
                <a:solidFill>
                  <a:schemeClr val="tx1"/>
                </a:solidFill>
                <a:effectLst/>
                <a:latin typeface="+mn-lt"/>
                <a:ea typeface="+mn-ea"/>
                <a:cs typeface="+mn-cs"/>
              </a:rPr>
              <a:t>opcodes</a:t>
            </a:r>
            <a:r>
              <a:rPr lang="en-US" altLang="zh-CN" sz="1200" b="0" i="0" kern="1200" dirty="0" smtClean="0">
                <a:solidFill>
                  <a:schemeClr val="tx1"/>
                </a:solidFill>
                <a:effectLst/>
                <a:latin typeface="+mn-lt"/>
                <a:ea typeface="+mn-ea"/>
                <a:cs typeface="+mn-cs"/>
              </a:rPr>
              <a:t> which make fulfilling this purpose more convenient or efficient. The registers and their uses are shown briefly below:</a:t>
            </a:r>
          </a:p>
          <a:p>
            <a:r>
              <a:rPr lang="en-US" altLang="zh-CN" sz="1200" b="0" i="0" kern="1200" dirty="0" smtClean="0">
                <a:solidFill>
                  <a:schemeClr val="tx1"/>
                </a:solidFill>
                <a:effectLst/>
                <a:latin typeface="+mn-lt"/>
                <a:ea typeface="+mn-ea"/>
                <a:cs typeface="+mn-cs"/>
              </a:rPr>
              <a:t>EAX - All major calculations take place in EAX, making it similar to a dedicated accumulator register.</a:t>
            </a:r>
          </a:p>
          <a:p>
            <a:r>
              <a:rPr lang="en-US" altLang="zh-CN" sz="1200" b="0" i="0" kern="1200" dirty="0" smtClean="0">
                <a:solidFill>
                  <a:schemeClr val="tx1"/>
                </a:solidFill>
                <a:effectLst/>
                <a:latin typeface="+mn-lt"/>
                <a:ea typeface="+mn-ea"/>
                <a:cs typeface="+mn-cs"/>
              </a:rPr>
              <a:t>EDX - The data register is the an extension to the accumulator. It is most useful for storing data related to the accumulator's current calculation.</a:t>
            </a:r>
          </a:p>
          <a:p>
            <a:r>
              <a:rPr lang="en-US" altLang="zh-CN" sz="1200" b="0" i="0" kern="1200" dirty="0" smtClean="0">
                <a:solidFill>
                  <a:schemeClr val="tx1"/>
                </a:solidFill>
                <a:effectLst/>
                <a:latin typeface="+mn-lt"/>
                <a:ea typeface="+mn-ea"/>
                <a:cs typeface="+mn-cs"/>
              </a:rPr>
              <a:t>ECX - Like the variable </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 in high-level languages, the count register is the universal loop counter.</a:t>
            </a:r>
          </a:p>
          <a:p>
            <a:r>
              <a:rPr lang="en-US" altLang="zh-CN" sz="1200" b="0" i="0" kern="1200" dirty="0" smtClean="0">
                <a:solidFill>
                  <a:schemeClr val="tx1"/>
                </a:solidFill>
                <a:effectLst/>
                <a:latin typeface="+mn-lt"/>
                <a:ea typeface="+mn-ea"/>
                <a:cs typeface="+mn-cs"/>
              </a:rPr>
              <a:t>EDI - Every loop must store its result somewhere, and the destination index points to that place. With a single-byte STOS instruction to write data out of the accumulator, this register makes data operations much more size-efficient.</a:t>
            </a:r>
          </a:p>
          <a:p>
            <a:r>
              <a:rPr lang="en-US" altLang="zh-CN" sz="1200" b="0" i="0" kern="1200" dirty="0" smtClean="0">
                <a:solidFill>
                  <a:schemeClr val="tx1"/>
                </a:solidFill>
                <a:effectLst/>
                <a:latin typeface="+mn-lt"/>
                <a:ea typeface="+mn-ea"/>
                <a:cs typeface="+mn-cs"/>
              </a:rPr>
              <a:t>ESI - In loops that process data, the source index holds the location of the input data stream. Like the destination index, EDI had a convenient one-byte instruction for loading data out of memory into the accumulator.</a:t>
            </a:r>
          </a:p>
          <a:p>
            <a:r>
              <a:rPr lang="en-US" altLang="zh-CN" sz="1200" b="0" i="0" kern="1200" dirty="0" smtClean="0">
                <a:solidFill>
                  <a:schemeClr val="tx1"/>
                </a:solidFill>
                <a:effectLst/>
                <a:latin typeface="+mn-lt"/>
                <a:ea typeface="+mn-ea"/>
                <a:cs typeface="+mn-cs"/>
              </a:rPr>
              <a:t>ESP - ESP is the sacred stack pointer. With the important PUSH, POP, CALL, and RET instructions requiring it's value, there is never a good reason to use the stack pointer for anything else.</a:t>
            </a:r>
          </a:p>
          <a:p>
            <a:r>
              <a:rPr lang="en-US" altLang="zh-CN" sz="1200" b="0" i="0" kern="1200" dirty="0" smtClean="0">
                <a:solidFill>
                  <a:schemeClr val="tx1"/>
                </a:solidFill>
                <a:effectLst/>
                <a:latin typeface="+mn-lt"/>
                <a:ea typeface="+mn-ea"/>
                <a:cs typeface="+mn-cs"/>
              </a:rPr>
              <a:t>EBP - In functions that store parameters or variables on the stack, the base pointer holds the location of the current stack frame. In other situations, however, EBP is a free data-storage register.</a:t>
            </a:r>
          </a:p>
          <a:p>
            <a:r>
              <a:rPr lang="en-US" altLang="zh-CN" sz="1200" b="0" i="0" kern="1200" dirty="0" smtClean="0">
                <a:solidFill>
                  <a:schemeClr val="tx1"/>
                </a:solidFill>
                <a:effectLst/>
                <a:latin typeface="+mn-lt"/>
                <a:ea typeface="+mn-ea"/>
                <a:cs typeface="+mn-cs"/>
              </a:rPr>
              <a:t>EBX - In 16-bit mode, the base register was useful as a pointer. Now it is completely free for extra storage space.</a:t>
            </a:r>
          </a:p>
          <a:p>
            <a:r>
              <a:rPr lang="en-US" altLang="zh-CN" sz="1200" b="0" i="0" kern="1200" dirty="0" smtClean="0">
                <a:solidFill>
                  <a:schemeClr val="tx1"/>
                </a:solidFill>
                <a:effectLst/>
                <a:latin typeface="+mn-lt"/>
                <a:ea typeface="+mn-ea"/>
                <a:cs typeface="+mn-cs"/>
              </a:rPr>
              <a:t>As an example of how these registers fit together, here is an outline of a typical routine:</a:t>
            </a:r>
          </a:p>
          <a:p>
            <a:r>
              <a:rPr lang="en-US" altLang="zh-CN" dirty="0" err="1" smtClean="0"/>
              <a:t>mov</a:t>
            </a:r>
            <a:r>
              <a:rPr lang="en-US" altLang="zh-CN" dirty="0" smtClean="0"/>
              <a:t> </a:t>
            </a:r>
            <a:r>
              <a:rPr lang="en-US" altLang="zh-CN" dirty="0" err="1" smtClean="0"/>
              <a:t>esi</a:t>
            </a:r>
            <a:r>
              <a:rPr lang="en-US" altLang="zh-CN" dirty="0" smtClean="0"/>
              <a:t>, </a:t>
            </a:r>
            <a:r>
              <a:rPr lang="en-US" altLang="zh-CN" dirty="0" err="1" smtClean="0"/>
              <a:t>source_address</a:t>
            </a:r>
            <a:r>
              <a:rPr lang="en-US" altLang="zh-CN" dirty="0" smtClean="0"/>
              <a:t> </a:t>
            </a:r>
            <a:r>
              <a:rPr lang="en-US" altLang="zh-CN" dirty="0" err="1" smtClean="0"/>
              <a:t>mov</a:t>
            </a:r>
            <a:r>
              <a:rPr lang="en-US" altLang="zh-CN" dirty="0" smtClean="0"/>
              <a:t> </a:t>
            </a:r>
            <a:r>
              <a:rPr lang="en-US" altLang="zh-CN" dirty="0" err="1" smtClean="0"/>
              <a:t>edi</a:t>
            </a:r>
            <a:r>
              <a:rPr lang="en-US" altLang="zh-CN" dirty="0" smtClean="0"/>
              <a:t>, </a:t>
            </a:r>
            <a:r>
              <a:rPr lang="en-US" altLang="zh-CN" dirty="0" err="1" smtClean="0"/>
              <a:t>destination_address</a:t>
            </a:r>
            <a:r>
              <a:rPr lang="en-US" altLang="zh-CN" dirty="0" smtClean="0"/>
              <a:t> </a:t>
            </a:r>
            <a:r>
              <a:rPr lang="en-US" altLang="zh-CN" dirty="0" err="1" smtClean="0"/>
              <a:t>mov</a:t>
            </a:r>
            <a:r>
              <a:rPr lang="en-US" altLang="zh-CN" dirty="0" smtClean="0"/>
              <a:t> </a:t>
            </a:r>
            <a:r>
              <a:rPr lang="en-US" altLang="zh-CN" dirty="0" err="1" smtClean="0"/>
              <a:t>ecx</a:t>
            </a:r>
            <a:r>
              <a:rPr lang="en-US" altLang="zh-CN" dirty="0" smtClean="0"/>
              <a:t>, </a:t>
            </a:r>
            <a:r>
              <a:rPr lang="en-US" altLang="zh-CN" dirty="0" err="1" smtClean="0"/>
              <a:t>loop_count</a:t>
            </a:r>
            <a:r>
              <a:rPr lang="en-US" altLang="zh-CN" dirty="0" smtClean="0"/>
              <a:t> </a:t>
            </a:r>
            <a:r>
              <a:rPr lang="en-US" altLang="zh-CN" dirty="0" err="1" smtClean="0"/>
              <a:t>my_loop</a:t>
            </a:r>
            <a:r>
              <a:rPr lang="en-US" altLang="zh-CN" dirty="0" smtClean="0"/>
              <a:t>: </a:t>
            </a:r>
            <a:r>
              <a:rPr lang="en-US" altLang="zh-CN" dirty="0" err="1" smtClean="0"/>
              <a:t>lodsd</a:t>
            </a:r>
            <a:r>
              <a:rPr lang="en-US" altLang="zh-CN" dirty="0" smtClean="0"/>
              <a:t> ;Do some calculations with </a:t>
            </a:r>
            <a:r>
              <a:rPr lang="en-US" altLang="zh-CN" dirty="0" err="1" smtClean="0"/>
              <a:t>eax</a:t>
            </a:r>
            <a:r>
              <a:rPr lang="en-US" altLang="zh-CN" dirty="0" smtClean="0"/>
              <a:t> here. </a:t>
            </a:r>
            <a:r>
              <a:rPr lang="en-US" altLang="zh-CN" dirty="0" err="1" smtClean="0"/>
              <a:t>stosd</a:t>
            </a:r>
            <a:r>
              <a:rPr lang="en-US" altLang="zh-CN" dirty="0" smtClean="0"/>
              <a:t> loop </a:t>
            </a:r>
            <a:r>
              <a:rPr lang="en-US" altLang="zh-CN" dirty="0" err="1" smtClean="0"/>
              <a:t>my_loop</a:t>
            </a:r>
            <a:r>
              <a:rPr lang="en-US" altLang="zh-CN" dirty="0" smtClean="0"/>
              <a:t> </a:t>
            </a:r>
            <a:r>
              <a:rPr lang="en-US" altLang="zh-CN" sz="1200" b="0" i="0" kern="1200" dirty="0" smtClean="0">
                <a:solidFill>
                  <a:schemeClr val="tx1"/>
                </a:solidFill>
                <a:effectLst/>
                <a:latin typeface="+mn-lt"/>
                <a:ea typeface="+mn-ea"/>
                <a:cs typeface="+mn-cs"/>
              </a:rPr>
              <a:t>In this example, ECX is the loop counter, ESI points to the input data, and EDI points to the output data. Some calculations, such as a blur, filter, or perhaps a color look-up occur in the loop using EAX as a variable. This example is a bit simplistic, but hopefully it shows the general idea. A real routine would probably deal with much more complicated data than DWORD's, and would probably involve a bunch of floating-point as well.</a:t>
            </a:r>
          </a:p>
          <a:p>
            <a:r>
              <a:rPr lang="en-US" altLang="zh-CN" sz="1200" b="0" i="0" kern="1200" dirty="0" smtClean="0">
                <a:solidFill>
                  <a:schemeClr val="tx1"/>
                </a:solidFill>
                <a:effectLst/>
                <a:latin typeface="+mn-lt"/>
                <a:ea typeface="+mn-ea"/>
                <a:cs typeface="+mn-cs"/>
              </a:rPr>
              <a:t>In conclusion, using the registers as Intel intended has several advantages. In the fist case, it allows your code to take advantage of many optimizations and special instructions. It also makes the code more readable, since registers perform predictable functions. Finally, using the registers consistently leads to better compression by promoting more repetitive instruction sequences.</a:t>
            </a:r>
          </a:p>
          <a:p>
            <a:r>
              <a:rPr lang="en-US" altLang="zh-CN" sz="1200" b="0" i="0" kern="1200" dirty="0" smtClean="0">
                <a:solidFill>
                  <a:schemeClr val="tx1"/>
                </a:solidFill>
                <a:effectLst/>
                <a:latin typeface="+mn-lt"/>
                <a:ea typeface="+mn-ea"/>
                <a:cs typeface="+mn-cs"/>
                <a:hlinkClick r:id="rId4"/>
              </a:rPr>
              <a:t>Ukrainian Translation</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FFFEA35-557E-47DC-8847-957D41A818FE}" type="slidenum">
              <a:rPr lang="zh-CN" altLang="en-US" smtClean="0"/>
              <a:t>2</a:t>
            </a:fld>
            <a:endParaRPr lang="zh-CN" altLang="en-US"/>
          </a:p>
        </p:txBody>
      </p:sp>
    </p:spTree>
    <p:extLst>
      <p:ext uri="{BB962C8B-B14F-4D97-AF65-F5344CB8AC3E}">
        <p14:creationId xmlns:p14="http://schemas.microsoft.com/office/powerpoint/2010/main" val="2287949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http://www.swansontec.com/sregisters.html</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EAX: The Accumulator</a:t>
            </a:r>
          </a:p>
          <a:p>
            <a:r>
              <a:rPr lang="en-US" altLang="zh-CN" sz="1200" b="0" i="0" kern="1200" dirty="0" smtClean="0">
                <a:solidFill>
                  <a:schemeClr val="tx1"/>
                </a:solidFill>
                <a:effectLst/>
                <a:latin typeface="+mn-lt"/>
                <a:ea typeface="+mn-ea"/>
                <a:cs typeface="+mn-cs"/>
              </a:rPr>
              <a:t>There are three major processor architectures: register, stack, and accumulator. In a register architecture, operations such as addition or subtraction can occur between any two arbitrary registers. In a stack architecture, operations occur between the top of the stack and other items on the stack. In an accumulator architecture, the processor has single calculation register called the accumulator. All calculations occur in the accumulator, and the other registers act as simple data storage locations.</a:t>
            </a:r>
          </a:p>
          <a:p>
            <a:r>
              <a:rPr lang="en-US" altLang="zh-CN" sz="1200" b="0" i="0" kern="1200" dirty="0" smtClean="0">
                <a:solidFill>
                  <a:schemeClr val="tx1"/>
                </a:solidFill>
                <a:effectLst/>
                <a:latin typeface="+mn-lt"/>
                <a:ea typeface="+mn-ea"/>
                <a:cs typeface="+mn-cs"/>
              </a:rPr>
              <a:t>Obviously, the x86 processor does not have an accumulator architecture. It does, however, have an accumulator-like register: EAX / AL. Although most calculations can occur between any two registers, the instruction set gives the accumulator special preference as a calculation register. For example, all nine basic operations (ADD, ADC, AND, CMP, OR, SBB, SUB, TEST, and XOR) have special one-byte </a:t>
            </a:r>
            <a:r>
              <a:rPr lang="en-US" altLang="zh-CN" sz="1200" b="0" i="0" kern="1200" dirty="0" err="1" smtClean="0">
                <a:solidFill>
                  <a:schemeClr val="tx1"/>
                </a:solidFill>
                <a:effectLst/>
                <a:latin typeface="+mn-lt"/>
                <a:ea typeface="+mn-ea"/>
                <a:cs typeface="+mn-cs"/>
              </a:rPr>
              <a:t>opcodes</a:t>
            </a:r>
            <a:r>
              <a:rPr lang="en-US" altLang="zh-CN" sz="1200" b="0" i="0" kern="1200" dirty="0" smtClean="0">
                <a:solidFill>
                  <a:schemeClr val="tx1"/>
                </a:solidFill>
                <a:effectLst/>
                <a:latin typeface="+mn-lt"/>
                <a:ea typeface="+mn-ea"/>
                <a:cs typeface="+mn-cs"/>
              </a:rPr>
              <a:t> for operations between the accumulator and a constant. Specialized operations, such as multiplication, division, sign extension, and BCD correction can only occur in the accumulator.</a:t>
            </a:r>
          </a:p>
          <a:p>
            <a:r>
              <a:rPr lang="en-US" altLang="zh-CN" sz="1200" b="0" i="0" kern="1200" dirty="0" smtClean="0">
                <a:solidFill>
                  <a:schemeClr val="tx1"/>
                </a:solidFill>
                <a:effectLst/>
                <a:latin typeface="+mn-lt"/>
                <a:ea typeface="+mn-ea"/>
                <a:cs typeface="+mn-cs"/>
              </a:rPr>
              <a:t>Since most calculations occur in the accumulator, the x86 architecture contains many optimized instructions for moving data in and out of this register. To start, the processor has sixteen byte-sized XCHG </a:t>
            </a:r>
            <a:r>
              <a:rPr lang="en-US" altLang="zh-CN" sz="1200" b="0" i="0" kern="1200" dirty="0" err="1" smtClean="0">
                <a:solidFill>
                  <a:schemeClr val="tx1"/>
                </a:solidFill>
                <a:effectLst/>
                <a:latin typeface="+mn-lt"/>
                <a:ea typeface="+mn-ea"/>
                <a:cs typeface="+mn-cs"/>
              </a:rPr>
              <a:t>opcodes</a:t>
            </a:r>
            <a:r>
              <a:rPr lang="en-US" altLang="zh-CN" sz="1200" b="0" i="0" kern="1200" dirty="0" smtClean="0">
                <a:solidFill>
                  <a:schemeClr val="tx1"/>
                </a:solidFill>
                <a:effectLst/>
                <a:latin typeface="+mn-lt"/>
                <a:ea typeface="+mn-ea"/>
                <a:cs typeface="+mn-cs"/>
              </a:rPr>
              <a:t> for swapping data between the accumulator and any other register. These aren't terribly useful, but they show how strongly the Intel engineers preferred the accumulator over the other registers. For them, it was better to swap data into the accumulator to than to work with it where it was. Other instructions that move data in and out of the accumulator are LODS, STOS, IN, OUT, INS, OUTS, SCAS, and XLAT. Finally, the MOV instruction has a special one-byte </a:t>
            </a:r>
            <a:r>
              <a:rPr lang="en-US" altLang="zh-CN" sz="1200" b="0" i="0" kern="1200" dirty="0" err="1" smtClean="0">
                <a:solidFill>
                  <a:schemeClr val="tx1"/>
                </a:solidFill>
                <a:effectLst/>
                <a:latin typeface="+mn-lt"/>
                <a:ea typeface="+mn-ea"/>
                <a:cs typeface="+mn-cs"/>
              </a:rPr>
              <a:t>opcode</a:t>
            </a:r>
            <a:r>
              <a:rPr lang="en-US" altLang="zh-CN" sz="1200" b="0" i="0" kern="1200" dirty="0" smtClean="0">
                <a:solidFill>
                  <a:schemeClr val="tx1"/>
                </a:solidFill>
                <a:effectLst/>
                <a:latin typeface="+mn-lt"/>
                <a:ea typeface="+mn-ea"/>
                <a:cs typeface="+mn-cs"/>
              </a:rPr>
              <a:t> for moving data into the accumulator from a constant memory location.</a:t>
            </a:r>
          </a:p>
          <a:p>
            <a:r>
              <a:rPr lang="en-US" altLang="zh-CN" sz="1200" b="0" i="0" kern="1200" dirty="0" smtClean="0">
                <a:solidFill>
                  <a:schemeClr val="tx1"/>
                </a:solidFill>
                <a:effectLst/>
                <a:latin typeface="+mn-lt"/>
                <a:ea typeface="+mn-ea"/>
                <a:cs typeface="+mn-cs"/>
              </a:rPr>
              <a:t>In your code, try to perform as much work in the accumulator as possible. As you will see, the remaining seven general-purpose registers exist primarily to support the calculation occurring in the accumulator.</a:t>
            </a:r>
          </a:p>
          <a:p>
            <a:r>
              <a:rPr lang="en-US" altLang="zh-CN" sz="1200" b="0" i="0" kern="1200" dirty="0" smtClean="0">
                <a:solidFill>
                  <a:schemeClr val="tx1"/>
                </a:solidFill>
                <a:effectLst/>
                <a:latin typeface="+mn-lt"/>
                <a:ea typeface="+mn-ea"/>
                <a:cs typeface="+mn-cs"/>
              </a:rPr>
              <a:t>EDX: The Data Register</a:t>
            </a:r>
          </a:p>
          <a:p>
            <a:r>
              <a:rPr lang="en-US" altLang="zh-CN" sz="1200" b="0" i="0" kern="1200" dirty="0" smtClean="0">
                <a:solidFill>
                  <a:schemeClr val="tx1"/>
                </a:solidFill>
                <a:effectLst/>
                <a:latin typeface="+mn-lt"/>
                <a:ea typeface="+mn-ea"/>
                <a:cs typeface="+mn-cs"/>
              </a:rPr>
              <a:t>Of the seven remaining general-purpose registers, the data register, EDX, is most closely tied to the accumulator. Instructions that deal with over sized data items, such as multiplication, division, CWD, and CDQ, store the most significant bits in the data register and the least significant bits in the accumulator. In a sense, the data register is the 64-bit extension of the accumulator. The data register also plays a part in IO instructions. In this case, the accumulator holds the data to read or write from the port, and the data register holds the port address.</a:t>
            </a:r>
          </a:p>
          <a:p>
            <a:r>
              <a:rPr lang="en-US" altLang="zh-CN" sz="1200" b="0" i="0" kern="1200" dirty="0" smtClean="0">
                <a:solidFill>
                  <a:schemeClr val="tx1"/>
                </a:solidFill>
                <a:effectLst/>
                <a:latin typeface="+mn-lt"/>
                <a:ea typeface="+mn-ea"/>
                <a:cs typeface="+mn-cs"/>
              </a:rPr>
              <a:t>In your code, the data register is most useful for storing data related to the accumulator's calculation. In my experience, most calculations need only these two registers for storage if they are written properly.</a:t>
            </a:r>
          </a:p>
          <a:p>
            <a:r>
              <a:rPr lang="en-US" altLang="zh-CN" sz="1200" b="0" i="0" kern="1200" dirty="0" smtClean="0">
                <a:solidFill>
                  <a:schemeClr val="tx1"/>
                </a:solidFill>
                <a:effectLst/>
                <a:latin typeface="+mn-lt"/>
                <a:ea typeface="+mn-ea"/>
                <a:cs typeface="+mn-cs"/>
              </a:rPr>
              <a:t>ECX: The Count Register</a:t>
            </a:r>
          </a:p>
          <a:p>
            <a:r>
              <a:rPr lang="en-US" altLang="zh-CN" sz="1200" b="0" i="0" kern="1200" dirty="0" smtClean="0">
                <a:solidFill>
                  <a:schemeClr val="tx1"/>
                </a:solidFill>
                <a:effectLst/>
                <a:latin typeface="+mn-lt"/>
                <a:ea typeface="+mn-ea"/>
                <a:cs typeface="+mn-cs"/>
              </a:rPr>
              <a:t>The count register, ECX, is the x86 equivalent of the ubiquitous variable </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 Every counting-related instruction in the x86 uses ECX. The most obvious counting instructions are LOOP, LOOPZ, and LOOPNZ. Another counter-based instruction is JCXZ, which, as the name implies, jumps when the counter is 0. The count register also appears in some bit-shift operations, where it holds the number of shifts to perform. Finally, the count register controls the string instructions through the REP, REPE, and REPNE prefixes. In this case, the count register determines the maximum number of times the operation will repeat.</a:t>
            </a:r>
          </a:p>
          <a:p>
            <a:r>
              <a:rPr lang="en-US" altLang="zh-CN" sz="1200" b="0" i="0" kern="1200" dirty="0" smtClean="0">
                <a:solidFill>
                  <a:schemeClr val="tx1"/>
                </a:solidFill>
                <a:effectLst/>
                <a:latin typeface="+mn-lt"/>
                <a:ea typeface="+mn-ea"/>
                <a:cs typeface="+mn-cs"/>
              </a:rPr>
              <a:t>Particularly in demos, most calculations occur in a loop. In these situations, ECX is the logical choice for the loop counter, since no other register has so many branching operations built around it. The only problem is that this register counts downward instead of up as in high level languages. Designing a downward-counting is not hard, however, so this is only a minor difficulty.</a:t>
            </a:r>
          </a:p>
          <a:p>
            <a:r>
              <a:rPr lang="en-US" altLang="zh-CN" sz="1200" b="0" i="0" kern="1200" dirty="0" smtClean="0">
                <a:solidFill>
                  <a:schemeClr val="tx1"/>
                </a:solidFill>
                <a:effectLst/>
                <a:latin typeface="+mn-lt"/>
                <a:ea typeface="+mn-ea"/>
                <a:cs typeface="+mn-cs"/>
              </a:rPr>
              <a:t>EDI: The Destination Index</a:t>
            </a:r>
          </a:p>
          <a:p>
            <a:r>
              <a:rPr lang="en-US" altLang="zh-CN" sz="1200" b="0" i="0" kern="1200" dirty="0" smtClean="0">
                <a:solidFill>
                  <a:schemeClr val="tx1"/>
                </a:solidFill>
                <a:effectLst/>
                <a:latin typeface="+mn-lt"/>
                <a:ea typeface="+mn-ea"/>
                <a:cs typeface="+mn-cs"/>
              </a:rPr>
              <a:t>Every loop that generates data must store the result in memory, and doing so requires a moving pointer. The destination index, EDI, is that pointer. The destination index holds the implied write address of all string operations. The most useful string instruction, remarkably enough, is the seldom-used STOS. STOS copies data from the accumulator into memory and increments the destination index. This one-byte instruction is perfect, since the final result of any calculation should be in the accumulator anyhow, and storing results in a moving memory address is a common task.</a:t>
            </a:r>
          </a:p>
          <a:p>
            <a:r>
              <a:rPr lang="en-US" altLang="zh-CN" sz="1200" b="0" i="0" kern="1200" dirty="0" smtClean="0">
                <a:solidFill>
                  <a:schemeClr val="tx1"/>
                </a:solidFill>
                <a:effectLst/>
                <a:latin typeface="+mn-lt"/>
                <a:ea typeface="+mn-ea"/>
                <a:cs typeface="+mn-cs"/>
              </a:rPr>
              <a:t>Many coders treat the destination index as no more than extra storage space. This is a mistake. All routines must store data, and some register must serve as the storage pointer. Since the destination index is designed for this job, using it for extra storage is a waste. Use the stack or some other register for storage, and use EDI as your global write pointer.</a:t>
            </a:r>
          </a:p>
          <a:p>
            <a:r>
              <a:rPr lang="en-US" altLang="zh-CN" sz="1200" b="0" i="0" kern="1200" dirty="0" smtClean="0">
                <a:solidFill>
                  <a:schemeClr val="tx1"/>
                </a:solidFill>
                <a:effectLst/>
                <a:latin typeface="+mn-lt"/>
                <a:ea typeface="+mn-ea"/>
                <a:cs typeface="+mn-cs"/>
              </a:rPr>
              <a:t>ESI: The Source Index</a:t>
            </a:r>
          </a:p>
          <a:p>
            <a:r>
              <a:rPr lang="en-US" altLang="zh-CN" sz="1200" b="0" i="0" kern="1200" dirty="0" smtClean="0">
                <a:solidFill>
                  <a:schemeClr val="tx1"/>
                </a:solidFill>
                <a:effectLst/>
                <a:latin typeface="+mn-lt"/>
                <a:ea typeface="+mn-ea"/>
                <a:cs typeface="+mn-cs"/>
              </a:rPr>
              <a:t>The source index, ESI, has the same properties as the destination index. The only difference is that the source index is for reading instead of writing. Although all data-processing routines write, not all read, so the source index is not as universally useful. When the time comes to use it, however, the source index is just as powerful as the destination index, and has the same type of instructions.</a:t>
            </a:r>
          </a:p>
          <a:p>
            <a:r>
              <a:rPr lang="en-US" altLang="zh-CN" sz="1200" b="0" i="0" kern="1200" dirty="0" smtClean="0">
                <a:solidFill>
                  <a:schemeClr val="tx1"/>
                </a:solidFill>
                <a:effectLst/>
                <a:latin typeface="+mn-lt"/>
                <a:ea typeface="+mn-ea"/>
                <a:cs typeface="+mn-cs"/>
              </a:rPr>
              <a:t>In situations where your code does not read any sort of data, of course, using the source index for convenient storage space is acceptable.</a:t>
            </a:r>
          </a:p>
          <a:p>
            <a:r>
              <a:rPr lang="en-US" altLang="zh-CN" sz="1200" b="0" i="0" kern="1200" dirty="0" smtClean="0">
                <a:solidFill>
                  <a:schemeClr val="tx1"/>
                </a:solidFill>
                <a:effectLst/>
                <a:latin typeface="+mn-lt"/>
                <a:ea typeface="+mn-ea"/>
                <a:cs typeface="+mn-cs"/>
              </a:rPr>
              <a:t>ESP and EBP: The Stack Pointer and the Base Pointer</a:t>
            </a:r>
          </a:p>
          <a:p>
            <a:r>
              <a:rPr lang="en-US" altLang="zh-CN" sz="1200" b="0" i="0" kern="1200" dirty="0" smtClean="0">
                <a:solidFill>
                  <a:schemeClr val="tx1"/>
                </a:solidFill>
                <a:effectLst/>
                <a:latin typeface="+mn-lt"/>
                <a:ea typeface="+mn-ea"/>
                <a:cs typeface="+mn-cs"/>
              </a:rPr>
              <a:t>Of the eight general purpose registers, only the stack pointer, ESP, and the base pointer, EBP, are widely used for their original purpose. These two registers are the heart of the x86 function-call mechanism. When a block of code calls a function, it pushes the parameters and the return address on the stack. Once inside, function sets the base pointer equal to the stack pointer and then places its own internal variables on the stack. From that point on, the function refers to its parameters and variables relative to the base pointer rather than the stack pointer. Why not the stack pointer? For some reason, the stack pointer lousy addressing modes. In 16-bit mode, it cannot be a square-bracket memory offset at all. In 32-bit mode, it can be appear in square brackets only by adding an expensive SIB byte to the </a:t>
            </a:r>
            <a:r>
              <a:rPr lang="en-US" altLang="zh-CN" sz="1200" b="0" i="0" kern="1200" dirty="0" err="1" smtClean="0">
                <a:solidFill>
                  <a:schemeClr val="tx1"/>
                </a:solidFill>
                <a:effectLst/>
                <a:latin typeface="+mn-lt"/>
                <a:ea typeface="+mn-ea"/>
                <a:cs typeface="+mn-cs"/>
              </a:rPr>
              <a:t>opcode</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In your code, there is never a reason to use the stack pointer for anything other than the stack. The base pointer, however, is up for grabs. If your routines pass parameters by register instead of by stack (they should), there is no reason to copy the stack pointer into the base pointer. The base pointer becomes a free register for whatever you need.</a:t>
            </a:r>
          </a:p>
          <a:p>
            <a:r>
              <a:rPr lang="en-US" altLang="zh-CN" sz="1200" b="0" i="0" kern="1200" dirty="0" smtClean="0">
                <a:solidFill>
                  <a:schemeClr val="tx1"/>
                </a:solidFill>
                <a:effectLst/>
                <a:latin typeface="+mn-lt"/>
                <a:ea typeface="+mn-ea"/>
                <a:cs typeface="+mn-cs"/>
              </a:rPr>
              <a:t>EBX: The Base Register</a:t>
            </a:r>
          </a:p>
          <a:p>
            <a:r>
              <a:rPr lang="en-US" altLang="zh-CN" sz="1200" b="0" i="0" kern="1200" dirty="0" smtClean="0">
                <a:solidFill>
                  <a:schemeClr val="tx1"/>
                </a:solidFill>
                <a:effectLst/>
                <a:latin typeface="+mn-lt"/>
                <a:ea typeface="+mn-ea"/>
                <a:cs typeface="+mn-cs"/>
              </a:rPr>
              <a:t>In 16-bit mode, the base register, EBX, acts as a general-purpose pointer. Besides the specialized ESI, EDI, and EBP registers, it is the only general-purpose register that can appear in a square-bracket memory access (For example, MOV [BX], AX). In the 32-bit world, however, any register may serve as a memory offset, so the base register is no longer special.</a:t>
            </a:r>
          </a:p>
          <a:p>
            <a:r>
              <a:rPr lang="en-US" altLang="zh-CN" sz="1200" b="0" i="0" kern="1200" dirty="0" smtClean="0">
                <a:solidFill>
                  <a:schemeClr val="tx1"/>
                </a:solidFill>
                <a:effectLst/>
                <a:latin typeface="+mn-lt"/>
                <a:ea typeface="+mn-ea"/>
                <a:cs typeface="+mn-cs"/>
              </a:rPr>
              <a:t>The base register gets its name from the XLAT instruction. XLAT looks up a value in a table using AL as the index and EBX as the base. XLAT is equivalent to MOV AL, [BX+AL], which is sometimes useful if you need to replace one 8-bit value with another from a table (Think of color look-up).</a:t>
            </a:r>
          </a:p>
          <a:p>
            <a:r>
              <a:rPr lang="en-US" altLang="zh-CN" sz="1200" b="0" i="0" kern="1200" dirty="0" smtClean="0">
                <a:solidFill>
                  <a:schemeClr val="tx1"/>
                </a:solidFill>
                <a:effectLst/>
                <a:latin typeface="+mn-lt"/>
                <a:ea typeface="+mn-ea"/>
                <a:cs typeface="+mn-cs"/>
              </a:rPr>
              <a:t>So, of all the general-purpose registers, EBX is the only register without an important dedicated purpose. It is a good place to store an extra pointer or calculation step, but not much more.</a:t>
            </a:r>
          </a:p>
          <a:p>
            <a:r>
              <a:rPr lang="en-US" altLang="zh-CN" sz="1200" b="0" i="0" kern="1200" dirty="0" smtClean="0">
                <a:solidFill>
                  <a:schemeClr val="tx1"/>
                </a:solidFill>
                <a:effectLst/>
                <a:latin typeface="+mn-lt"/>
                <a:ea typeface="+mn-ea"/>
                <a:cs typeface="+mn-cs"/>
              </a:rPr>
              <a:t>Conclusion</a:t>
            </a:r>
          </a:p>
          <a:p>
            <a:r>
              <a:rPr lang="en-US" altLang="zh-CN" sz="1200" b="0" i="0" kern="1200" dirty="0" smtClean="0">
                <a:solidFill>
                  <a:schemeClr val="tx1"/>
                </a:solidFill>
                <a:effectLst/>
                <a:latin typeface="+mn-lt"/>
                <a:ea typeface="+mn-ea"/>
                <a:cs typeface="+mn-cs"/>
              </a:rPr>
              <a:t>The eight general-purpose registers in the x86 processor family each have a unique purpose. Each register has special instructions and </a:t>
            </a:r>
            <a:r>
              <a:rPr lang="en-US" altLang="zh-CN" sz="1200" b="0" i="0" kern="1200" dirty="0" err="1" smtClean="0">
                <a:solidFill>
                  <a:schemeClr val="tx1"/>
                </a:solidFill>
                <a:effectLst/>
                <a:latin typeface="+mn-lt"/>
                <a:ea typeface="+mn-ea"/>
                <a:cs typeface="+mn-cs"/>
              </a:rPr>
              <a:t>opcodes</a:t>
            </a:r>
            <a:r>
              <a:rPr lang="en-US" altLang="zh-CN" sz="1200" b="0" i="0" kern="1200" dirty="0" smtClean="0">
                <a:solidFill>
                  <a:schemeClr val="tx1"/>
                </a:solidFill>
                <a:effectLst/>
                <a:latin typeface="+mn-lt"/>
                <a:ea typeface="+mn-ea"/>
                <a:cs typeface="+mn-cs"/>
              </a:rPr>
              <a:t> which make fulfilling this purpose more convenient or efficient. The registers and their uses are shown briefly below:</a:t>
            </a:r>
          </a:p>
          <a:p>
            <a:r>
              <a:rPr lang="en-US" altLang="zh-CN" sz="1200" b="0" i="0" kern="1200" dirty="0" smtClean="0">
                <a:solidFill>
                  <a:schemeClr val="tx1"/>
                </a:solidFill>
                <a:effectLst/>
                <a:latin typeface="+mn-lt"/>
                <a:ea typeface="+mn-ea"/>
                <a:cs typeface="+mn-cs"/>
              </a:rPr>
              <a:t>EAX - All major calculations take place in EAX, making it similar to a dedicated accumulator register.</a:t>
            </a:r>
          </a:p>
          <a:p>
            <a:r>
              <a:rPr lang="en-US" altLang="zh-CN" sz="1200" b="0" i="0" kern="1200" dirty="0" smtClean="0">
                <a:solidFill>
                  <a:schemeClr val="tx1"/>
                </a:solidFill>
                <a:effectLst/>
                <a:latin typeface="+mn-lt"/>
                <a:ea typeface="+mn-ea"/>
                <a:cs typeface="+mn-cs"/>
              </a:rPr>
              <a:t>EDX - The data register is the an extension to the accumulator. It is most useful for storing data related to the accumulator's current calculation.</a:t>
            </a:r>
          </a:p>
          <a:p>
            <a:r>
              <a:rPr lang="en-US" altLang="zh-CN" sz="1200" b="0" i="0" kern="1200" dirty="0" smtClean="0">
                <a:solidFill>
                  <a:schemeClr val="tx1"/>
                </a:solidFill>
                <a:effectLst/>
                <a:latin typeface="+mn-lt"/>
                <a:ea typeface="+mn-ea"/>
                <a:cs typeface="+mn-cs"/>
              </a:rPr>
              <a:t>ECX - Like the variable </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 in high-level languages, the count register is the universal loop counter.</a:t>
            </a:r>
          </a:p>
          <a:p>
            <a:r>
              <a:rPr lang="en-US" altLang="zh-CN" sz="1200" b="0" i="0" kern="1200" dirty="0" smtClean="0">
                <a:solidFill>
                  <a:schemeClr val="tx1"/>
                </a:solidFill>
                <a:effectLst/>
                <a:latin typeface="+mn-lt"/>
                <a:ea typeface="+mn-ea"/>
                <a:cs typeface="+mn-cs"/>
              </a:rPr>
              <a:t>EDI - Every loop must store its result somewhere, and the destination index points to that place. With a single-byte STOS instruction to write data out of the accumulator, this register makes data operations much more size-efficient.</a:t>
            </a:r>
          </a:p>
          <a:p>
            <a:r>
              <a:rPr lang="en-US" altLang="zh-CN" sz="1200" b="0" i="0" kern="1200" dirty="0" smtClean="0">
                <a:solidFill>
                  <a:schemeClr val="tx1"/>
                </a:solidFill>
                <a:effectLst/>
                <a:latin typeface="+mn-lt"/>
                <a:ea typeface="+mn-ea"/>
                <a:cs typeface="+mn-cs"/>
              </a:rPr>
              <a:t>ESI - In loops that process data, the source index holds the location of the input data stream. Like the destination index, EDI had a convenient one-byte instruction for loading data out of memory into the accumulator.</a:t>
            </a:r>
          </a:p>
          <a:p>
            <a:r>
              <a:rPr lang="en-US" altLang="zh-CN" sz="1200" b="0" i="0" kern="1200" dirty="0" smtClean="0">
                <a:solidFill>
                  <a:schemeClr val="tx1"/>
                </a:solidFill>
                <a:effectLst/>
                <a:latin typeface="+mn-lt"/>
                <a:ea typeface="+mn-ea"/>
                <a:cs typeface="+mn-cs"/>
              </a:rPr>
              <a:t>ESP - ESP is the sacred stack pointer. With the important PUSH, POP, CALL, and RET instructions requiring it's value, there is never a good reason to use the stack pointer for anything else.</a:t>
            </a:r>
          </a:p>
          <a:p>
            <a:r>
              <a:rPr lang="en-US" altLang="zh-CN" sz="1200" b="0" i="0" kern="1200" dirty="0" smtClean="0">
                <a:solidFill>
                  <a:schemeClr val="tx1"/>
                </a:solidFill>
                <a:effectLst/>
                <a:latin typeface="+mn-lt"/>
                <a:ea typeface="+mn-ea"/>
                <a:cs typeface="+mn-cs"/>
              </a:rPr>
              <a:t>EBP - In functions that store parameters or variables on the stack, the base pointer holds the location of the current stack frame. In other situations, however, EBP is a free data-storage register.</a:t>
            </a:r>
          </a:p>
          <a:p>
            <a:r>
              <a:rPr lang="en-US" altLang="zh-CN" sz="1200" b="0" i="0" kern="1200" dirty="0" smtClean="0">
                <a:solidFill>
                  <a:schemeClr val="tx1"/>
                </a:solidFill>
                <a:effectLst/>
                <a:latin typeface="+mn-lt"/>
                <a:ea typeface="+mn-ea"/>
                <a:cs typeface="+mn-cs"/>
              </a:rPr>
              <a:t>EBX - In 16-bit mode, the base register was useful as a pointer. Now it is completely free for extra storage space.</a:t>
            </a:r>
          </a:p>
          <a:p>
            <a:r>
              <a:rPr lang="en-US" altLang="zh-CN" sz="1200" b="0" i="0" kern="1200" dirty="0" smtClean="0">
                <a:solidFill>
                  <a:schemeClr val="tx1"/>
                </a:solidFill>
                <a:effectLst/>
                <a:latin typeface="+mn-lt"/>
                <a:ea typeface="+mn-ea"/>
                <a:cs typeface="+mn-cs"/>
              </a:rPr>
              <a:t>As an example of how these registers fit together, here is an outline of a typical routine:</a:t>
            </a:r>
          </a:p>
          <a:p>
            <a:r>
              <a:rPr lang="en-US" altLang="zh-CN" dirty="0" err="1" smtClean="0"/>
              <a:t>mov</a:t>
            </a:r>
            <a:r>
              <a:rPr lang="en-US" altLang="zh-CN" dirty="0" smtClean="0"/>
              <a:t> </a:t>
            </a:r>
            <a:r>
              <a:rPr lang="en-US" altLang="zh-CN" dirty="0" err="1" smtClean="0"/>
              <a:t>esi</a:t>
            </a:r>
            <a:r>
              <a:rPr lang="en-US" altLang="zh-CN" dirty="0" smtClean="0"/>
              <a:t>, </a:t>
            </a:r>
            <a:r>
              <a:rPr lang="en-US" altLang="zh-CN" dirty="0" err="1" smtClean="0"/>
              <a:t>source_address</a:t>
            </a:r>
            <a:r>
              <a:rPr lang="en-US" altLang="zh-CN" dirty="0" smtClean="0"/>
              <a:t> </a:t>
            </a:r>
            <a:r>
              <a:rPr lang="en-US" altLang="zh-CN" dirty="0" err="1" smtClean="0"/>
              <a:t>mov</a:t>
            </a:r>
            <a:r>
              <a:rPr lang="en-US" altLang="zh-CN" dirty="0" smtClean="0"/>
              <a:t> </a:t>
            </a:r>
            <a:r>
              <a:rPr lang="en-US" altLang="zh-CN" dirty="0" err="1" smtClean="0"/>
              <a:t>edi</a:t>
            </a:r>
            <a:r>
              <a:rPr lang="en-US" altLang="zh-CN" dirty="0" smtClean="0"/>
              <a:t>, </a:t>
            </a:r>
            <a:r>
              <a:rPr lang="en-US" altLang="zh-CN" dirty="0" err="1" smtClean="0"/>
              <a:t>destination_address</a:t>
            </a:r>
            <a:r>
              <a:rPr lang="en-US" altLang="zh-CN" dirty="0" smtClean="0"/>
              <a:t> </a:t>
            </a:r>
            <a:r>
              <a:rPr lang="en-US" altLang="zh-CN" dirty="0" err="1" smtClean="0"/>
              <a:t>mov</a:t>
            </a:r>
            <a:r>
              <a:rPr lang="en-US" altLang="zh-CN" dirty="0" smtClean="0"/>
              <a:t> </a:t>
            </a:r>
            <a:r>
              <a:rPr lang="en-US" altLang="zh-CN" dirty="0" err="1" smtClean="0"/>
              <a:t>ecx</a:t>
            </a:r>
            <a:r>
              <a:rPr lang="en-US" altLang="zh-CN" dirty="0" smtClean="0"/>
              <a:t>, </a:t>
            </a:r>
            <a:r>
              <a:rPr lang="en-US" altLang="zh-CN" dirty="0" err="1" smtClean="0"/>
              <a:t>loop_count</a:t>
            </a:r>
            <a:r>
              <a:rPr lang="en-US" altLang="zh-CN" dirty="0" smtClean="0"/>
              <a:t> </a:t>
            </a:r>
            <a:r>
              <a:rPr lang="en-US" altLang="zh-CN" dirty="0" err="1" smtClean="0"/>
              <a:t>my_loop</a:t>
            </a:r>
            <a:r>
              <a:rPr lang="en-US" altLang="zh-CN" dirty="0" smtClean="0"/>
              <a:t>: </a:t>
            </a:r>
            <a:r>
              <a:rPr lang="en-US" altLang="zh-CN" dirty="0" err="1" smtClean="0"/>
              <a:t>lodsd</a:t>
            </a:r>
            <a:r>
              <a:rPr lang="en-US" altLang="zh-CN" dirty="0" smtClean="0"/>
              <a:t> ;Do some calculations with </a:t>
            </a:r>
            <a:r>
              <a:rPr lang="en-US" altLang="zh-CN" dirty="0" err="1" smtClean="0"/>
              <a:t>eax</a:t>
            </a:r>
            <a:r>
              <a:rPr lang="en-US" altLang="zh-CN" dirty="0" smtClean="0"/>
              <a:t> here. </a:t>
            </a:r>
            <a:r>
              <a:rPr lang="en-US" altLang="zh-CN" dirty="0" err="1" smtClean="0"/>
              <a:t>stosd</a:t>
            </a:r>
            <a:r>
              <a:rPr lang="en-US" altLang="zh-CN" dirty="0" smtClean="0"/>
              <a:t> loop </a:t>
            </a:r>
            <a:r>
              <a:rPr lang="en-US" altLang="zh-CN" dirty="0" err="1" smtClean="0"/>
              <a:t>my_loop</a:t>
            </a:r>
            <a:r>
              <a:rPr lang="en-US" altLang="zh-CN" dirty="0" smtClean="0"/>
              <a:t> </a:t>
            </a:r>
            <a:r>
              <a:rPr lang="en-US" altLang="zh-CN" sz="1200" b="0" i="0" kern="1200" dirty="0" smtClean="0">
                <a:solidFill>
                  <a:schemeClr val="tx1"/>
                </a:solidFill>
                <a:effectLst/>
                <a:latin typeface="+mn-lt"/>
                <a:ea typeface="+mn-ea"/>
                <a:cs typeface="+mn-cs"/>
              </a:rPr>
              <a:t>In this example, ECX is the loop counter, ESI points to the input data, and EDI points to the output data. Some calculations, such as a blur, filter, or perhaps a color look-up occur in the loop using EAX as a variable. This example is a bit simplistic, but hopefully it shows the general idea. A real routine would probably deal with much more complicated data than DWORD's, and would probably involve a bunch of floating-point as well.</a:t>
            </a:r>
          </a:p>
          <a:p>
            <a:r>
              <a:rPr lang="en-US" altLang="zh-CN" sz="1200" b="0" i="0" kern="1200" dirty="0" smtClean="0">
                <a:solidFill>
                  <a:schemeClr val="tx1"/>
                </a:solidFill>
                <a:effectLst/>
                <a:latin typeface="+mn-lt"/>
                <a:ea typeface="+mn-ea"/>
                <a:cs typeface="+mn-cs"/>
              </a:rPr>
              <a:t>In conclusion, using the registers as Intel intended has several advantages. In the fist case, it allows your code to take advantage of many optimizations and special instructions. It also makes the code more readable, since registers perform predictable functions. Finally, using the registers consistently leads to better compression by promoting more repetitive instruction sequences.</a:t>
            </a:r>
          </a:p>
          <a:p>
            <a:r>
              <a:rPr lang="en-US" altLang="zh-CN" sz="1200" b="0" i="0" kern="1200" dirty="0" smtClean="0">
                <a:solidFill>
                  <a:schemeClr val="tx1"/>
                </a:solidFill>
                <a:effectLst/>
                <a:latin typeface="+mn-lt"/>
                <a:ea typeface="+mn-ea"/>
                <a:cs typeface="+mn-cs"/>
                <a:hlinkClick r:id="rId4"/>
              </a:rPr>
              <a:t>Ukrainian Translation</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FFFEA35-557E-47DC-8847-957D41A818FE}" type="slidenum">
              <a:rPr lang="zh-CN" altLang="en-US" smtClean="0"/>
              <a:t>3</a:t>
            </a:fld>
            <a:endParaRPr lang="zh-CN" altLang="en-US"/>
          </a:p>
        </p:txBody>
      </p:sp>
    </p:spTree>
    <p:extLst>
      <p:ext uri="{BB962C8B-B14F-4D97-AF65-F5344CB8AC3E}">
        <p14:creationId xmlns:p14="http://schemas.microsoft.com/office/powerpoint/2010/main" val="3657774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http://www.swansontec.com/sregisters.html</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EAX: The Accumulator</a:t>
            </a:r>
          </a:p>
          <a:p>
            <a:r>
              <a:rPr lang="en-US" altLang="zh-CN" sz="1200" b="0" i="0" kern="1200" dirty="0" smtClean="0">
                <a:solidFill>
                  <a:schemeClr val="tx1"/>
                </a:solidFill>
                <a:effectLst/>
                <a:latin typeface="+mn-lt"/>
                <a:ea typeface="+mn-ea"/>
                <a:cs typeface="+mn-cs"/>
              </a:rPr>
              <a:t>There are three major processor architectures: register, stack, and accumulator. In a register architecture, operations such as addition or subtraction can occur between any two arbitrary registers. In a stack architecture, operations occur between the top of the stack and other items on the stack. In an accumulator architecture, the processor has single calculation register called the accumulator. All calculations occur in the accumulator, and the other registers act as simple data storage locations.</a:t>
            </a:r>
          </a:p>
          <a:p>
            <a:r>
              <a:rPr lang="en-US" altLang="zh-CN" sz="1200" b="0" i="0" kern="1200" dirty="0" smtClean="0">
                <a:solidFill>
                  <a:schemeClr val="tx1"/>
                </a:solidFill>
                <a:effectLst/>
                <a:latin typeface="+mn-lt"/>
                <a:ea typeface="+mn-ea"/>
                <a:cs typeface="+mn-cs"/>
              </a:rPr>
              <a:t>Obviously, the x86 processor does not have an accumulator architecture. It does, however, have an accumulator-like register: EAX / AL. Although most calculations can occur between any two registers, the instruction set gives the accumulator special preference as a calculation register. For example, all nine basic operations (ADD, ADC, AND, CMP, OR, SBB, SUB, TEST, and XOR) have special one-byte </a:t>
            </a:r>
            <a:r>
              <a:rPr lang="en-US" altLang="zh-CN" sz="1200" b="0" i="0" kern="1200" dirty="0" err="1" smtClean="0">
                <a:solidFill>
                  <a:schemeClr val="tx1"/>
                </a:solidFill>
                <a:effectLst/>
                <a:latin typeface="+mn-lt"/>
                <a:ea typeface="+mn-ea"/>
                <a:cs typeface="+mn-cs"/>
              </a:rPr>
              <a:t>opcodes</a:t>
            </a:r>
            <a:r>
              <a:rPr lang="en-US" altLang="zh-CN" sz="1200" b="0" i="0" kern="1200" dirty="0" smtClean="0">
                <a:solidFill>
                  <a:schemeClr val="tx1"/>
                </a:solidFill>
                <a:effectLst/>
                <a:latin typeface="+mn-lt"/>
                <a:ea typeface="+mn-ea"/>
                <a:cs typeface="+mn-cs"/>
              </a:rPr>
              <a:t> for operations between the accumulator and a constant. Specialized operations, such as multiplication, division, sign extension, and BCD correction can only occur in the accumulator.</a:t>
            </a:r>
          </a:p>
          <a:p>
            <a:r>
              <a:rPr lang="en-US" altLang="zh-CN" sz="1200" b="0" i="0" kern="1200" dirty="0" smtClean="0">
                <a:solidFill>
                  <a:schemeClr val="tx1"/>
                </a:solidFill>
                <a:effectLst/>
                <a:latin typeface="+mn-lt"/>
                <a:ea typeface="+mn-ea"/>
                <a:cs typeface="+mn-cs"/>
              </a:rPr>
              <a:t>Since most calculations occur in the accumulator, the x86 architecture contains many optimized instructions for moving data in and out of this register. To start, the processor has sixteen byte-sized XCHG </a:t>
            </a:r>
            <a:r>
              <a:rPr lang="en-US" altLang="zh-CN" sz="1200" b="0" i="0" kern="1200" dirty="0" err="1" smtClean="0">
                <a:solidFill>
                  <a:schemeClr val="tx1"/>
                </a:solidFill>
                <a:effectLst/>
                <a:latin typeface="+mn-lt"/>
                <a:ea typeface="+mn-ea"/>
                <a:cs typeface="+mn-cs"/>
              </a:rPr>
              <a:t>opcodes</a:t>
            </a:r>
            <a:r>
              <a:rPr lang="en-US" altLang="zh-CN" sz="1200" b="0" i="0" kern="1200" dirty="0" smtClean="0">
                <a:solidFill>
                  <a:schemeClr val="tx1"/>
                </a:solidFill>
                <a:effectLst/>
                <a:latin typeface="+mn-lt"/>
                <a:ea typeface="+mn-ea"/>
                <a:cs typeface="+mn-cs"/>
              </a:rPr>
              <a:t> for swapping data between the accumulator and any other register. These aren't terribly useful, but they show how strongly the Intel engineers preferred the accumulator over the other registers. For them, it was better to swap data into the accumulator to than to work with it where it was. Other instructions that move data in and out of the accumulator are LODS, STOS, IN, OUT, INS, OUTS, SCAS, and XLAT. Finally, the MOV instruction has a special one-byte </a:t>
            </a:r>
            <a:r>
              <a:rPr lang="en-US" altLang="zh-CN" sz="1200" b="0" i="0" kern="1200" dirty="0" err="1" smtClean="0">
                <a:solidFill>
                  <a:schemeClr val="tx1"/>
                </a:solidFill>
                <a:effectLst/>
                <a:latin typeface="+mn-lt"/>
                <a:ea typeface="+mn-ea"/>
                <a:cs typeface="+mn-cs"/>
              </a:rPr>
              <a:t>opcode</a:t>
            </a:r>
            <a:r>
              <a:rPr lang="en-US" altLang="zh-CN" sz="1200" b="0" i="0" kern="1200" dirty="0" smtClean="0">
                <a:solidFill>
                  <a:schemeClr val="tx1"/>
                </a:solidFill>
                <a:effectLst/>
                <a:latin typeface="+mn-lt"/>
                <a:ea typeface="+mn-ea"/>
                <a:cs typeface="+mn-cs"/>
              </a:rPr>
              <a:t> for moving data into the accumulator from a constant memory location.</a:t>
            </a:r>
          </a:p>
          <a:p>
            <a:r>
              <a:rPr lang="en-US" altLang="zh-CN" sz="1200" b="0" i="0" kern="1200" dirty="0" smtClean="0">
                <a:solidFill>
                  <a:schemeClr val="tx1"/>
                </a:solidFill>
                <a:effectLst/>
                <a:latin typeface="+mn-lt"/>
                <a:ea typeface="+mn-ea"/>
                <a:cs typeface="+mn-cs"/>
              </a:rPr>
              <a:t>In your code, try to perform as much work in the accumulator as possible. As you will see, the remaining seven general-purpose registers exist primarily to support the calculation occurring in the accumulator.</a:t>
            </a:r>
          </a:p>
          <a:p>
            <a:r>
              <a:rPr lang="en-US" altLang="zh-CN" sz="1200" b="0" i="0" kern="1200" dirty="0" smtClean="0">
                <a:solidFill>
                  <a:schemeClr val="tx1"/>
                </a:solidFill>
                <a:effectLst/>
                <a:latin typeface="+mn-lt"/>
                <a:ea typeface="+mn-ea"/>
                <a:cs typeface="+mn-cs"/>
              </a:rPr>
              <a:t>EDX: The Data Register</a:t>
            </a:r>
          </a:p>
          <a:p>
            <a:r>
              <a:rPr lang="en-US" altLang="zh-CN" sz="1200" b="0" i="0" kern="1200" dirty="0" smtClean="0">
                <a:solidFill>
                  <a:schemeClr val="tx1"/>
                </a:solidFill>
                <a:effectLst/>
                <a:latin typeface="+mn-lt"/>
                <a:ea typeface="+mn-ea"/>
                <a:cs typeface="+mn-cs"/>
              </a:rPr>
              <a:t>Of the seven remaining general-purpose registers, the data register, EDX, is most closely tied to the accumulator. Instructions that deal with over sized data items, such as multiplication, division, CWD, and CDQ, store the most significant bits in the data register and the least significant bits in the accumulator. In a sense, the data register is the 64-bit extension of the accumulator. The data register also plays a part in IO instructions. In this case, the accumulator holds the data to read or write from the port, and the data register holds the port address.</a:t>
            </a:r>
          </a:p>
          <a:p>
            <a:r>
              <a:rPr lang="en-US" altLang="zh-CN" sz="1200" b="0" i="0" kern="1200" dirty="0" smtClean="0">
                <a:solidFill>
                  <a:schemeClr val="tx1"/>
                </a:solidFill>
                <a:effectLst/>
                <a:latin typeface="+mn-lt"/>
                <a:ea typeface="+mn-ea"/>
                <a:cs typeface="+mn-cs"/>
              </a:rPr>
              <a:t>In your code, the data register is most useful for storing data related to the accumulator's calculation. In my experience, most calculations need only these two registers for storage if they are written properly.</a:t>
            </a:r>
          </a:p>
          <a:p>
            <a:r>
              <a:rPr lang="en-US" altLang="zh-CN" sz="1200" b="0" i="0" kern="1200" dirty="0" smtClean="0">
                <a:solidFill>
                  <a:schemeClr val="tx1"/>
                </a:solidFill>
                <a:effectLst/>
                <a:latin typeface="+mn-lt"/>
                <a:ea typeface="+mn-ea"/>
                <a:cs typeface="+mn-cs"/>
              </a:rPr>
              <a:t>ECX: The Count Register</a:t>
            </a:r>
          </a:p>
          <a:p>
            <a:r>
              <a:rPr lang="en-US" altLang="zh-CN" sz="1200" b="0" i="0" kern="1200" dirty="0" smtClean="0">
                <a:solidFill>
                  <a:schemeClr val="tx1"/>
                </a:solidFill>
                <a:effectLst/>
                <a:latin typeface="+mn-lt"/>
                <a:ea typeface="+mn-ea"/>
                <a:cs typeface="+mn-cs"/>
              </a:rPr>
              <a:t>The count register, ECX, is the x86 equivalent of the ubiquitous variable </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 Every counting-related instruction in the x86 uses ECX. The most obvious counting instructions are LOOP, LOOPZ, and LOOPNZ. Another counter-based instruction is JCXZ, which, as the name implies, jumps when the counter is 0. The count register also appears in some bit-shift operations, where it holds the number of shifts to perform. Finally, the count register controls the string instructions through the REP, REPE, and REPNE prefixes. In this case, the count register determines the maximum number of times the operation will repeat.</a:t>
            </a:r>
          </a:p>
          <a:p>
            <a:r>
              <a:rPr lang="en-US" altLang="zh-CN" sz="1200" b="0" i="0" kern="1200" dirty="0" smtClean="0">
                <a:solidFill>
                  <a:schemeClr val="tx1"/>
                </a:solidFill>
                <a:effectLst/>
                <a:latin typeface="+mn-lt"/>
                <a:ea typeface="+mn-ea"/>
                <a:cs typeface="+mn-cs"/>
              </a:rPr>
              <a:t>Particularly in demos, most calculations occur in a loop. In these situations, ECX is the logical choice for the loop counter, since no other register has so many branching operations built around it. The only problem is that this register counts downward instead of up as in high level languages. Designing a downward-counting is not hard, however, so this is only a minor difficulty.</a:t>
            </a:r>
          </a:p>
          <a:p>
            <a:r>
              <a:rPr lang="en-US" altLang="zh-CN" sz="1200" b="0" i="0" kern="1200" dirty="0" smtClean="0">
                <a:solidFill>
                  <a:schemeClr val="tx1"/>
                </a:solidFill>
                <a:effectLst/>
                <a:latin typeface="+mn-lt"/>
                <a:ea typeface="+mn-ea"/>
                <a:cs typeface="+mn-cs"/>
              </a:rPr>
              <a:t>EDI: The Destination Index</a:t>
            </a:r>
          </a:p>
          <a:p>
            <a:r>
              <a:rPr lang="en-US" altLang="zh-CN" sz="1200" b="0" i="0" kern="1200" dirty="0" smtClean="0">
                <a:solidFill>
                  <a:schemeClr val="tx1"/>
                </a:solidFill>
                <a:effectLst/>
                <a:latin typeface="+mn-lt"/>
                <a:ea typeface="+mn-ea"/>
                <a:cs typeface="+mn-cs"/>
              </a:rPr>
              <a:t>Every loop that generates data must store the result in memory, and doing so requires a moving pointer. The destination index, EDI, is that pointer. The destination index holds the implied write address of all string operations. The most useful string instruction, remarkably enough, is the seldom-used STOS. STOS copies data from the accumulator into memory and increments the destination index. This one-byte instruction is perfect, since the final result of any calculation should be in the accumulator anyhow, and storing results in a moving memory address is a common task.</a:t>
            </a:r>
          </a:p>
          <a:p>
            <a:r>
              <a:rPr lang="en-US" altLang="zh-CN" sz="1200" b="0" i="0" kern="1200" dirty="0" smtClean="0">
                <a:solidFill>
                  <a:schemeClr val="tx1"/>
                </a:solidFill>
                <a:effectLst/>
                <a:latin typeface="+mn-lt"/>
                <a:ea typeface="+mn-ea"/>
                <a:cs typeface="+mn-cs"/>
              </a:rPr>
              <a:t>Many coders treat the destination index as no more than extra storage space. This is a mistake. All routines must store data, and some register must serve as the storage pointer. Since the destination index is designed for this job, using it for extra storage is a waste. Use the stack or some other register for storage, and use EDI as your global write pointer.</a:t>
            </a:r>
          </a:p>
          <a:p>
            <a:r>
              <a:rPr lang="en-US" altLang="zh-CN" sz="1200" b="0" i="0" kern="1200" dirty="0" smtClean="0">
                <a:solidFill>
                  <a:schemeClr val="tx1"/>
                </a:solidFill>
                <a:effectLst/>
                <a:latin typeface="+mn-lt"/>
                <a:ea typeface="+mn-ea"/>
                <a:cs typeface="+mn-cs"/>
              </a:rPr>
              <a:t>ESI: The Source Index</a:t>
            </a:r>
          </a:p>
          <a:p>
            <a:r>
              <a:rPr lang="en-US" altLang="zh-CN" sz="1200" b="0" i="0" kern="1200" dirty="0" smtClean="0">
                <a:solidFill>
                  <a:schemeClr val="tx1"/>
                </a:solidFill>
                <a:effectLst/>
                <a:latin typeface="+mn-lt"/>
                <a:ea typeface="+mn-ea"/>
                <a:cs typeface="+mn-cs"/>
              </a:rPr>
              <a:t>The source index, ESI, has the same properties as the destination index. The only difference is that the source index is for reading instead of writing. Although all data-processing routines write, not all read, so the source index is not as universally useful. When the time comes to use it, however, the source index is just as powerful as the destination index, and has the same type of instructions.</a:t>
            </a:r>
          </a:p>
          <a:p>
            <a:r>
              <a:rPr lang="en-US" altLang="zh-CN" sz="1200" b="0" i="0" kern="1200" dirty="0" smtClean="0">
                <a:solidFill>
                  <a:schemeClr val="tx1"/>
                </a:solidFill>
                <a:effectLst/>
                <a:latin typeface="+mn-lt"/>
                <a:ea typeface="+mn-ea"/>
                <a:cs typeface="+mn-cs"/>
              </a:rPr>
              <a:t>In situations where your code does not read any sort of data, of course, using the source index for convenient storage space is acceptable.</a:t>
            </a:r>
          </a:p>
          <a:p>
            <a:r>
              <a:rPr lang="en-US" altLang="zh-CN" sz="1200" b="0" i="0" kern="1200" dirty="0" smtClean="0">
                <a:solidFill>
                  <a:schemeClr val="tx1"/>
                </a:solidFill>
                <a:effectLst/>
                <a:latin typeface="+mn-lt"/>
                <a:ea typeface="+mn-ea"/>
                <a:cs typeface="+mn-cs"/>
              </a:rPr>
              <a:t>ESP and EBP: The Stack Pointer and the Base Pointer</a:t>
            </a:r>
          </a:p>
          <a:p>
            <a:r>
              <a:rPr lang="en-US" altLang="zh-CN" sz="1200" b="0" i="0" kern="1200" dirty="0" smtClean="0">
                <a:solidFill>
                  <a:schemeClr val="tx1"/>
                </a:solidFill>
                <a:effectLst/>
                <a:latin typeface="+mn-lt"/>
                <a:ea typeface="+mn-ea"/>
                <a:cs typeface="+mn-cs"/>
              </a:rPr>
              <a:t>Of the eight general purpose registers, only the stack pointer, ESP, and the base pointer, EBP, are widely used for their original purpose. These two registers are the heart of the x86 function-call mechanism. When a block of code calls a function, it pushes the parameters and the return address on the stack. Once inside, function sets the base pointer equal to the stack pointer and then places its own internal variables on the stack. From that point on, the function refers to its parameters and variables relative to the base pointer rather than the stack pointer. Why not the stack pointer? For some reason, the stack pointer lousy addressing modes. In 16-bit mode, it cannot be a square-bracket memory offset at all. In 32-bit mode, it can be appear in square brackets only by adding an expensive SIB byte to the </a:t>
            </a:r>
            <a:r>
              <a:rPr lang="en-US" altLang="zh-CN" sz="1200" b="0" i="0" kern="1200" dirty="0" err="1" smtClean="0">
                <a:solidFill>
                  <a:schemeClr val="tx1"/>
                </a:solidFill>
                <a:effectLst/>
                <a:latin typeface="+mn-lt"/>
                <a:ea typeface="+mn-ea"/>
                <a:cs typeface="+mn-cs"/>
              </a:rPr>
              <a:t>opcode</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In your code, there is never a reason to use the stack pointer for anything other than the stack. The base pointer, however, is up for grabs. If your routines pass parameters by register instead of by stack (they should), there is no reason to copy the stack pointer into the base pointer. The base pointer becomes a free register for whatever you need.</a:t>
            </a:r>
          </a:p>
          <a:p>
            <a:r>
              <a:rPr lang="en-US" altLang="zh-CN" sz="1200" b="0" i="0" kern="1200" dirty="0" smtClean="0">
                <a:solidFill>
                  <a:schemeClr val="tx1"/>
                </a:solidFill>
                <a:effectLst/>
                <a:latin typeface="+mn-lt"/>
                <a:ea typeface="+mn-ea"/>
                <a:cs typeface="+mn-cs"/>
              </a:rPr>
              <a:t>EBX: The Base Register</a:t>
            </a:r>
          </a:p>
          <a:p>
            <a:r>
              <a:rPr lang="en-US" altLang="zh-CN" sz="1200" b="0" i="0" kern="1200" dirty="0" smtClean="0">
                <a:solidFill>
                  <a:schemeClr val="tx1"/>
                </a:solidFill>
                <a:effectLst/>
                <a:latin typeface="+mn-lt"/>
                <a:ea typeface="+mn-ea"/>
                <a:cs typeface="+mn-cs"/>
              </a:rPr>
              <a:t>In 16-bit mode, the base register, EBX, acts as a general-purpose pointer. Besides the specialized ESI, EDI, and EBP registers, it is the only general-purpose register that can appear in a square-bracket memory access (For example, MOV [BX], AX). In the 32-bit world, however, any register may serve as a memory offset, so the base register is no longer special.</a:t>
            </a:r>
          </a:p>
          <a:p>
            <a:r>
              <a:rPr lang="en-US" altLang="zh-CN" sz="1200" b="0" i="0" kern="1200" dirty="0" smtClean="0">
                <a:solidFill>
                  <a:schemeClr val="tx1"/>
                </a:solidFill>
                <a:effectLst/>
                <a:latin typeface="+mn-lt"/>
                <a:ea typeface="+mn-ea"/>
                <a:cs typeface="+mn-cs"/>
              </a:rPr>
              <a:t>The base register gets its name from the XLAT instruction. XLAT looks up a value in a table using AL as the index and EBX as the base. XLAT is equivalent to MOV AL, [BX+AL], which is sometimes useful if you need to replace one 8-bit value with another from a table (Think of color look-up).</a:t>
            </a:r>
          </a:p>
          <a:p>
            <a:r>
              <a:rPr lang="en-US" altLang="zh-CN" sz="1200" b="0" i="0" kern="1200" dirty="0" smtClean="0">
                <a:solidFill>
                  <a:schemeClr val="tx1"/>
                </a:solidFill>
                <a:effectLst/>
                <a:latin typeface="+mn-lt"/>
                <a:ea typeface="+mn-ea"/>
                <a:cs typeface="+mn-cs"/>
              </a:rPr>
              <a:t>So, of all the general-purpose registers, EBX is the only register without an important dedicated purpose. It is a good place to store an extra pointer or calculation step, but not much more.</a:t>
            </a:r>
          </a:p>
          <a:p>
            <a:r>
              <a:rPr lang="en-US" altLang="zh-CN" sz="1200" b="0" i="0" kern="1200" dirty="0" smtClean="0">
                <a:solidFill>
                  <a:schemeClr val="tx1"/>
                </a:solidFill>
                <a:effectLst/>
                <a:latin typeface="+mn-lt"/>
                <a:ea typeface="+mn-ea"/>
                <a:cs typeface="+mn-cs"/>
              </a:rPr>
              <a:t>Conclusion</a:t>
            </a:r>
          </a:p>
          <a:p>
            <a:r>
              <a:rPr lang="en-US" altLang="zh-CN" sz="1200" b="0" i="0" kern="1200" dirty="0" smtClean="0">
                <a:solidFill>
                  <a:schemeClr val="tx1"/>
                </a:solidFill>
                <a:effectLst/>
                <a:latin typeface="+mn-lt"/>
                <a:ea typeface="+mn-ea"/>
                <a:cs typeface="+mn-cs"/>
              </a:rPr>
              <a:t>The eight general-purpose registers in the x86 processor family each have a unique purpose. Each register has special instructions and </a:t>
            </a:r>
            <a:r>
              <a:rPr lang="en-US" altLang="zh-CN" sz="1200" b="0" i="0" kern="1200" dirty="0" err="1" smtClean="0">
                <a:solidFill>
                  <a:schemeClr val="tx1"/>
                </a:solidFill>
                <a:effectLst/>
                <a:latin typeface="+mn-lt"/>
                <a:ea typeface="+mn-ea"/>
                <a:cs typeface="+mn-cs"/>
              </a:rPr>
              <a:t>opcodes</a:t>
            </a:r>
            <a:r>
              <a:rPr lang="en-US" altLang="zh-CN" sz="1200" b="0" i="0" kern="1200" dirty="0" smtClean="0">
                <a:solidFill>
                  <a:schemeClr val="tx1"/>
                </a:solidFill>
                <a:effectLst/>
                <a:latin typeface="+mn-lt"/>
                <a:ea typeface="+mn-ea"/>
                <a:cs typeface="+mn-cs"/>
              </a:rPr>
              <a:t> which make fulfilling this purpose more convenient or efficient. The registers and their uses are shown briefly below:</a:t>
            </a:r>
          </a:p>
          <a:p>
            <a:r>
              <a:rPr lang="en-US" altLang="zh-CN" sz="1200" b="0" i="0" kern="1200" dirty="0" smtClean="0">
                <a:solidFill>
                  <a:schemeClr val="tx1"/>
                </a:solidFill>
                <a:effectLst/>
                <a:latin typeface="+mn-lt"/>
                <a:ea typeface="+mn-ea"/>
                <a:cs typeface="+mn-cs"/>
              </a:rPr>
              <a:t>EAX - All major calculations take place in EAX, making it similar to a dedicated accumulator register.</a:t>
            </a:r>
          </a:p>
          <a:p>
            <a:r>
              <a:rPr lang="en-US" altLang="zh-CN" sz="1200" b="0" i="0" kern="1200" dirty="0" smtClean="0">
                <a:solidFill>
                  <a:schemeClr val="tx1"/>
                </a:solidFill>
                <a:effectLst/>
                <a:latin typeface="+mn-lt"/>
                <a:ea typeface="+mn-ea"/>
                <a:cs typeface="+mn-cs"/>
              </a:rPr>
              <a:t>EDX - The data register is the an extension to the accumulator. It is most useful for storing data related to the accumulator's current calculation.</a:t>
            </a:r>
          </a:p>
          <a:p>
            <a:r>
              <a:rPr lang="en-US" altLang="zh-CN" sz="1200" b="0" i="0" kern="1200" dirty="0" smtClean="0">
                <a:solidFill>
                  <a:schemeClr val="tx1"/>
                </a:solidFill>
                <a:effectLst/>
                <a:latin typeface="+mn-lt"/>
                <a:ea typeface="+mn-ea"/>
                <a:cs typeface="+mn-cs"/>
              </a:rPr>
              <a:t>ECX - Like the variable </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 in high-level languages, the count register is the universal loop counter.</a:t>
            </a:r>
          </a:p>
          <a:p>
            <a:r>
              <a:rPr lang="en-US" altLang="zh-CN" sz="1200" b="0" i="0" kern="1200" dirty="0" smtClean="0">
                <a:solidFill>
                  <a:schemeClr val="tx1"/>
                </a:solidFill>
                <a:effectLst/>
                <a:latin typeface="+mn-lt"/>
                <a:ea typeface="+mn-ea"/>
                <a:cs typeface="+mn-cs"/>
              </a:rPr>
              <a:t>EDI - Every loop must store its result somewhere, and the destination index points to that place. With a single-byte STOS instruction to write data out of the accumulator, this register makes data operations much more size-efficient.</a:t>
            </a:r>
          </a:p>
          <a:p>
            <a:r>
              <a:rPr lang="en-US" altLang="zh-CN" sz="1200" b="0" i="0" kern="1200" dirty="0" smtClean="0">
                <a:solidFill>
                  <a:schemeClr val="tx1"/>
                </a:solidFill>
                <a:effectLst/>
                <a:latin typeface="+mn-lt"/>
                <a:ea typeface="+mn-ea"/>
                <a:cs typeface="+mn-cs"/>
              </a:rPr>
              <a:t>ESI - In loops that process data, the source index holds the location of the input data stream. Like the destination index, EDI had a convenient one-byte instruction for loading data out of memory into the accumulator.</a:t>
            </a:r>
          </a:p>
          <a:p>
            <a:r>
              <a:rPr lang="en-US" altLang="zh-CN" sz="1200" b="0" i="0" kern="1200" dirty="0" smtClean="0">
                <a:solidFill>
                  <a:schemeClr val="tx1"/>
                </a:solidFill>
                <a:effectLst/>
                <a:latin typeface="+mn-lt"/>
                <a:ea typeface="+mn-ea"/>
                <a:cs typeface="+mn-cs"/>
              </a:rPr>
              <a:t>ESP - ESP is the sacred stack pointer. With the important PUSH, POP, CALL, and RET instructions requiring it's value, there is never a good reason to use the stack pointer for anything else.</a:t>
            </a:r>
          </a:p>
          <a:p>
            <a:r>
              <a:rPr lang="en-US" altLang="zh-CN" sz="1200" b="0" i="0" kern="1200" dirty="0" smtClean="0">
                <a:solidFill>
                  <a:schemeClr val="tx1"/>
                </a:solidFill>
                <a:effectLst/>
                <a:latin typeface="+mn-lt"/>
                <a:ea typeface="+mn-ea"/>
                <a:cs typeface="+mn-cs"/>
              </a:rPr>
              <a:t>EBP - In functions that store parameters or variables on the stack, the base pointer holds the location of the current stack frame. In other situations, however, EBP is a free data-storage register.</a:t>
            </a:r>
          </a:p>
          <a:p>
            <a:r>
              <a:rPr lang="en-US" altLang="zh-CN" sz="1200" b="0" i="0" kern="1200" dirty="0" smtClean="0">
                <a:solidFill>
                  <a:schemeClr val="tx1"/>
                </a:solidFill>
                <a:effectLst/>
                <a:latin typeface="+mn-lt"/>
                <a:ea typeface="+mn-ea"/>
                <a:cs typeface="+mn-cs"/>
              </a:rPr>
              <a:t>EBX - In 16-bit mode, the base register was useful as a pointer. Now it is completely free for extra storage space.</a:t>
            </a:r>
          </a:p>
          <a:p>
            <a:r>
              <a:rPr lang="en-US" altLang="zh-CN" sz="1200" b="0" i="0" kern="1200" dirty="0" smtClean="0">
                <a:solidFill>
                  <a:schemeClr val="tx1"/>
                </a:solidFill>
                <a:effectLst/>
                <a:latin typeface="+mn-lt"/>
                <a:ea typeface="+mn-ea"/>
                <a:cs typeface="+mn-cs"/>
              </a:rPr>
              <a:t>As an example of how these registers fit together, here is an outline of a typical routine:</a:t>
            </a:r>
          </a:p>
          <a:p>
            <a:r>
              <a:rPr lang="en-US" altLang="zh-CN" dirty="0" err="1" smtClean="0"/>
              <a:t>mov</a:t>
            </a:r>
            <a:r>
              <a:rPr lang="en-US" altLang="zh-CN" dirty="0" smtClean="0"/>
              <a:t> </a:t>
            </a:r>
            <a:r>
              <a:rPr lang="en-US" altLang="zh-CN" dirty="0" err="1" smtClean="0"/>
              <a:t>esi</a:t>
            </a:r>
            <a:r>
              <a:rPr lang="en-US" altLang="zh-CN" dirty="0" smtClean="0"/>
              <a:t>, </a:t>
            </a:r>
            <a:r>
              <a:rPr lang="en-US" altLang="zh-CN" dirty="0" err="1" smtClean="0"/>
              <a:t>source_address</a:t>
            </a:r>
            <a:r>
              <a:rPr lang="en-US" altLang="zh-CN" dirty="0" smtClean="0"/>
              <a:t> </a:t>
            </a:r>
            <a:r>
              <a:rPr lang="en-US" altLang="zh-CN" dirty="0" err="1" smtClean="0"/>
              <a:t>mov</a:t>
            </a:r>
            <a:r>
              <a:rPr lang="en-US" altLang="zh-CN" dirty="0" smtClean="0"/>
              <a:t> </a:t>
            </a:r>
            <a:r>
              <a:rPr lang="en-US" altLang="zh-CN" dirty="0" err="1" smtClean="0"/>
              <a:t>edi</a:t>
            </a:r>
            <a:r>
              <a:rPr lang="en-US" altLang="zh-CN" dirty="0" smtClean="0"/>
              <a:t>, </a:t>
            </a:r>
            <a:r>
              <a:rPr lang="en-US" altLang="zh-CN" dirty="0" err="1" smtClean="0"/>
              <a:t>destination_address</a:t>
            </a:r>
            <a:r>
              <a:rPr lang="en-US" altLang="zh-CN" dirty="0" smtClean="0"/>
              <a:t> </a:t>
            </a:r>
            <a:r>
              <a:rPr lang="en-US" altLang="zh-CN" dirty="0" err="1" smtClean="0"/>
              <a:t>mov</a:t>
            </a:r>
            <a:r>
              <a:rPr lang="en-US" altLang="zh-CN" dirty="0" smtClean="0"/>
              <a:t> </a:t>
            </a:r>
            <a:r>
              <a:rPr lang="en-US" altLang="zh-CN" dirty="0" err="1" smtClean="0"/>
              <a:t>ecx</a:t>
            </a:r>
            <a:r>
              <a:rPr lang="en-US" altLang="zh-CN" dirty="0" smtClean="0"/>
              <a:t>, </a:t>
            </a:r>
            <a:r>
              <a:rPr lang="en-US" altLang="zh-CN" dirty="0" err="1" smtClean="0"/>
              <a:t>loop_count</a:t>
            </a:r>
            <a:r>
              <a:rPr lang="en-US" altLang="zh-CN" dirty="0" smtClean="0"/>
              <a:t> </a:t>
            </a:r>
            <a:r>
              <a:rPr lang="en-US" altLang="zh-CN" dirty="0" err="1" smtClean="0"/>
              <a:t>my_loop</a:t>
            </a:r>
            <a:r>
              <a:rPr lang="en-US" altLang="zh-CN" dirty="0" smtClean="0"/>
              <a:t>: </a:t>
            </a:r>
            <a:r>
              <a:rPr lang="en-US" altLang="zh-CN" dirty="0" err="1" smtClean="0"/>
              <a:t>lodsd</a:t>
            </a:r>
            <a:r>
              <a:rPr lang="en-US" altLang="zh-CN" dirty="0" smtClean="0"/>
              <a:t> ;Do some calculations with </a:t>
            </a:r>
            <a:r>
              <a:rPr lang="en-US" altLang="zh-CN" dirty="0" err="1" smtClean="0"/>
              <a:t>eax</a:t>
            </a:r>
            <a:r>
              <a:rPr lang="en-US" altLang="zh-CN" dirty="0" smtClean="0"/>
              <a:t> here. </a:t>
            </a:r>
            <a:r>
              <a:rPr lang="en-US" altLang="zh-CN" dirty="0" err="1" smtClean="0"/>
              <a:t>stosd</a:t>
            </a:r>
            <a:r>
              <a:rPr lang="en-US" altLang="zh-CN" dirty="0" smtClean="0"/>
              <a:t> loop </a:t>
            </a:r>
            <a:r>
              <a:rPr lang="en-US" altLang="zh-CN" dirty="0" err="1" smtClean="0"/>
              <a:t>my_loop</a:t>
            </a:r>
            <a:r>
              <a:rPr lang="en-US" altLang="zh-CN" dirty="0" smtClean="0"/>
              <a:t> </a:t>
            </a:r>
            <a:r>
              <a:rPr lang="en-US" altLang="zh-CN" sz="1200" b="0" i="0" kern="1200" dirty="0" smtClean="0">
                <a:solidFill>
                  <a:schemeClr val="tx1"/>
                </a:solidFill>
                <a:effectLst/>
                <a:latin typeface="+mn-lt"/>
                <a:ea typeface="+mn-ea"/>
                <a:cs typeface="+mn-cs"/>
              </a:rPr>
              <a:t>In this example, ECX is the loop counter, ESI points to the input data, and EDI points to the output data. Some calculations, such as a blur, filter, or perhaps a color look-up occur in the loop using EAX as a variable. This example is a bit simplistic, but hopefully it shows the general idea. A real routine would probably deal with much more complicated data than DWORD's, and would probably involve a bunch of floating-point as well.</a:t>
            </a:r>
          </a:p>
          <a:p>
            <a:r>
              <a:rPr lang="en-US" altLang="zh-CN" sz="1200" b="0" i="0" kern="1200" dirty="0" smtClean="0">
                <a:solidFill>
                  <a:schemeClr val="tx1"/>
                </a:solidFill>
                <a:effectLst/>
                <a:latin typeface="+mn-lt"/>
                <a:ea typeface="+mn-ea"/>
                <a:cs typeface="+mn-cs"/>
              </a:rPr>
              <a:t>In conclusion, using the registers as Intel intended has several advantages. In the fist case, it allows your code to take advantage of many optimizations and special instructions. It also makes the code more readable, since registers perform predictable functions. Finally, using the registers consistently leads to better compression by promoting more repetitive instruction sequences.</a:t>
            </a:r>
          </a:p>
          <a:p>
            <a:r>
              <a:rPr lang="en-US" altLang="zh-CN" sz="1200" b="0" i="0" kern="1200" dirty="0" smtClean="0">
                <a:solidFill>
                  <a:schemeClr val="tx1"/>
                </a:solidFill>
                <a:effectLst/>
                <a:latin typeface="+mn-lt"/>
                <a:ea typeface="+mn-ea"/>
                <a:cs typeface="+mn-cs"/>
                <a:hlinkClick r:id="rId4"/>
              </a:rPr>
              <a:t>Ukrainian Translation</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FFFEA35-557E-47DC-8847-957D41A818FE}" type="slidenum">
              <a:rPr lang="zh-CN" altLang="en-US" smtClean="0"/>
              <a:t>4</a:t>
            </a:fld>
            <a:endParaRPr lang="zh-CN" altLang="en-US"/>
          </a:p>
        </p:txBody>
      </p:sp>
    </p:spTree>
    <p:extLst>
      <p:ext uri="{BB962C8B-B14F-4D97-AF65-F5344CB8AC3E}">
        <p14:creationId xmlns:p14="http://schemas.microsoft.com/office/powerpoint/2010/main" val="3981432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http://www.swansontec.com/sregisters.html</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EAX: The Accumulator</a:t>
            </a:r>
          </a:p>
          <a:p>
            <a:r>
              <a:rPr lang="en-US" altLang="zh-CN" sz="1200" b="0" i="0" kern="1200" dirty="0" smtClean="0">
                <a:solidFill>
                  <a:schemeClr val="tx1"/>
                </a:solidFill>
                <a:effectLst/>
                <a:latin typeface="+mn-lt"/>
                <a:ea typeface="+mn-ea"/>
                <a:cs typeface="+mn-cs"/>
              </a:rPr>
              <a:t>There are three major processor architectures: register, stack, and accumulator. In a register architecture, operations such as addition or subtraction can occur between any two arbitrary registers. In a stack architecture, operations occur between the top of the stack and other items on the stack. In an accumulator architecture, the processor has single calculation register called the accumulator. All calculations occur in the accumulator, and the other registers act as simple data storage locations.</a:t>
            </a:r>
          </a:p>
          <a:p>
            <a:r>
              <a:rPr lang="en-US" altLang="zh-CN" sz="1200" b="0" i="0" kern="1200" dirty="0" smtClean="0">
                <a:solidFill>
                  <a:schemeClr val="tx1"/>
                </a:solidFill>
                <a:effectLst/>
                <a:latin typeface="+mn-lt"/>
                <a:ea typeface="+mn-ea"/>
                <a:cs typeface="+mn-cs"/>
              </a:rPr>
              <a:t>Obviously, the x86 processor does not have an accumulator architecture. It does, however, have an accumulator-like register: EAX / AL. Although most calculations can occur between any two registers, the instruction set gives the accumulator special preference as a calculation register. For example, all nine basic operations (ADD, ADC, AND, CMP, OR, SBB, SUB, TEST, and XOR) have special one-byte </a:t>
            </a:r>
            <a:r>
              <a:rPr lang="en-US" altLang="zh-CN" sz="1200" b="0" i="0" kern="1200" dirty="0" err="1" smtClean="0">
                <a:solidFill>
                  <a:schemeClr val="tx1"/>
                </a:solidFill>
                <a:effectLst/>
                <a:latin typeface="+mn-lt"/>
                <a:ea typeface="+mn-ea"/>
                <a:cs typeface="+mn-cs"/>
              </a:rPr>
              <a:t>opcodes</a:t>
            </a:r>
            <a:r>
              <a:rPr lang="en-US" altLang="zh-CN" sz="1200" b="0" i="0" kern="1200" dirty="0" smtClean="0">
                <a:solidFill>
                  <a:schemeClr val="tx1"/>
                </a:solidFill>
                <a:effectLst/>
                <a:latin typeface="+mn-lt"/>
                <a:ea typeface="+mn-ea"/>
                <a:cs typeface="+mn-cs"/>
              </a:rPr>
              <a:t> for operations between the accumulator and a constant. Specialized operations, such as multiplication, division, sign extension, and BCD correction can only occur in the accumulator.</a:t>
            </a:r>
          </a:p>
          <a:p>
            <a:r>
              <a:rPr lang="en-US" altLang="zh-CN" sz="1200" b="0" i="0" kern="1200" dirty="0" smtClean="0">
                <a:solidFill>
                  <a:schemeClr val="tx1"/>
                </a:solidFill>
                <a:effectLst/>
                <a:latin typeface="+mn-lt"/>
                <a:ea typeface="+mn-ea"/>
                <a:cs typeface="+mn-cs"/>
              </a:rPr>
              <a:t>Since most calculations occur in the accumulator, the x86 architecture contains many optimized instructions for moving data in and out of this register. To start, the processor has sixteen byte-sized XCHG </a:t>
            </a:r>
            <a:r>
              <a:rPr lang="en-US" altLang="zh-CN" sz="1200" b="0" i="0" kern="1200" dirty="0" err="1" smtClean="0">
                <a:solidFill>
                  <a:schemeClr val="tx1"/>
                </a:solidFill>
                <a:effectLst/>
                <a:latin typeface="+mn-lt"/>
                <a:ea typeface="+mn-ea"/>
                <a:cs typeface="+mn-cs"/>
              </a:rPr>
              <a:t>opcodes</a:t>
            </a:r>
            <a:r>
              <a:rPr lang="en-US" altLang="zh-CN" sz="1200" b="0" i="0" kern="1200" dirty="0" smtClean="0">
                <a:solidFill>
                  <a:schemeClr val="tx1"/>
                </a:solidFill>
                <a:effectLst/>
                <a:latin typeface="+mn-lt"/>
                <a:ea typeface="+mn-ea"/>
                <a:cs typeface="+mn-cs"/>
              </a:rPr>
              <a:t> for swapping data between the accumulator and any other register. These aren't terribly useful, but they show how strongly the Intel engineers preferred the accumulator over the other registers. For them, it was better to swap data into the accumulator to than to work with it where it was. Other instructions that move data in and out of the accumulator are LODS, STOS, IN, OUT, INS, OUTS, SCAS, and XLAT. Finally, the MOV instruction has a special one-byte </a:t>
            </a:r>
            <a:r>
              <a:rPr lang="en-US" altLang="zh-CN" sz="1200" b="0" i="0" kern="1200" dirty="0" err="1" smtClean="0">
                <a:solidFill>
                  <a:schemeClr val="tx1"/>
                </a:solidFill>
                <a:effectLst/>
                <a:latin typeface="+mn-lt"/>
                <a:ea typeface="+mn-ea"/>
                <a:cs typeface="+mn-cs"/>
              </a:rPr>
              <a:t>opcode</a:t>
            </a:r>
            <a:r>
              <a:rPr lang="en-US" altLang="zh-CN" sz="1200" b="0" i="0" kern="1200" dirty="0" smtClean="0">
                <a:solidFill>
                  <a:schemeClr val="tx1"/>
                </a:solidFill>
                <a:effectLst/>
                <a:latin typeface="+mn-lt"/>
                <a:ea typeface="+mn-ea"/>
                <a:cs typeface="+mn-cs"/>
              </a:rPr>
              <a:t> for moving data into the accumulator from a constant memory location.</a:t>
            </a:r>
          </a:p>
          <a:p>
            <a:r>
              <a:rPr lang="en-US" altLang="zh-CN" sz="1200" b="0" i="0" kern="1200" dirty="0" smtClean="0">
                <a:solidFill>
                  <a:schemeClr val="tx1"/>
                </a:solidFill>
                <a:effectLst/>
                <a:latin typeface="+mn-lt"/>
                <a:ea typeface="+mn-ea"/>
                <a:cs typeface="+mn-cs"/>
              </a:rPr>
              <a:t>In your code, try to perform as much work in the accumulator as possible. As you will see, the remaining seven general-purpose registers exist primarily to support the calculation occurring in the accumulator.</a:t>
            </a:r>
          </a:p>
          <a:p>
            <a:r>
              <a:rPr lang="en-US" altLang="zh-CN" sz="1200" b="0" i="0" kern="1200" dirty="0" smtClean="0">
                <a:solidFill>
                  <a:schemeClr val="tx1"/>
                </a:solidFill>
                <a:effectLst/>
                <a:latin typeface="+mn-lt"/>
                <a:ea typeface="+mn-ea"/>
                <a:cs typeface="+mn-cs"/>
              </a:rPr>
              <a:t>EDX: The Data Register</a:t>
            </a:r>
          </a:p>
          <a:p>
            <a:r>
              <a:rPr lang="en-US" altLang="zh-CN" sz="1200" b="0" i="0" kern="1200" dirty="0" smtClean="0">
                <a:solidFill>
                  <a:schemeClr val="tx1"/>
                </a:solidFill>
                <a:effectLst/>
                <a:latin typeface="+mn-lt"/>
                <a:ea typeface="+mn-ea"/>
                <a:cs typeface="+mn-cs"/>
              </a:rPr>
              <a:t>Of the seven remaining general-purpose registers, the data register, EDX, is most closely tied to the accumulator. Instructions that deal with over sized data items, such as multiplication, division, CWD, and CDQ, store the most significant bits in the data register and the least significant bits in the accumulator. In a sense, the data register is the 64-bit extension of the accumulator. The data register also plays a part in IO instructions. In this case, the accumulator holds the data to read or write from the port, and the data register holds the port address.</a:t>
            </a:r>
          </a:p>
          <a:p>
            <a:r>
              <a:rPr lang="en-US" altLang="zh-CN" sz="1200" b="0" i="0" kern="1200" dirty="0" smtClean="0">
                <a:solidFill>
                  <a:schemeClr val="tx1"/>
                </a:solidFill>
                <a:effectLst/>
                <a:latin typeface="+mn-lt"/>
                <a:ea typeface="+mn-ea"/>
                <a:cs typeface="+mn-cs"/>
              </a:rPr>
              <a:t>In your code, the data register is most useful for storing data related to the accumulator's calculation. In my experience, most calculations need only these two registers for storage if they are written properly.</a:t>
            </a:r>
          </a:p>
          <a:p>
            <a:r>
              <a:rPr lang="en-US" altLang="zh-CN" sz="1200" b="0" i="0" kern="1200" dirty="0" smtClean="0">
                <a:solidFill>
                  <a:schemeClr val="tx1"/>
                </a:solidFill>
                <a:effectLst/>
                <a:latin typeface="+mn-lt"/>
                <a:ea typeface="+mn-ea"/>
                <a:cs typeface="+mn-cs"/>
              </a:rPr>
              <a:t>ECX: The Count Register</a:t>
            </a:r>
          </a:p>
          <a:p>
            <a:r>
              <a:rPr lang="en-US" altLang="zh-CN" sz="1200" b="0" i="0" kern="1200" dirty="0" smtClean="0">
                <a:solidFill>
                  <a:schemeClr val="tx1"/>
                </a:solidFill>
                <a:effectLst/>
                <a:latin typeface="+mn-lt"/>
                <a:ea typeface="+mn-ea"/>
                <a:cs typeface="+mn-cs"/>
              </a:rPr>
              <a:t>The count register, ECX, is the x86 equivalent of the ubiquitous variable </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 Every counting-related instruction in the x86 uses ECX. The most obvious counting instructions are LOOP, LOOPZ, and LOOPNZ. Another counter-based instruction is JCXZ, which, as the name implies, jumps when the counter is 0. The count register also appears in some bit-shift operations, where it holds the number of shifts to perform. Finally, the count register controls the string instructions through the REP, REPE, and REPNE prefixes. In this case, the count register determines the maximum number of times the operation will repeat.</a:t>
            </a:r>
          </a:p>
          <a:p>
            <a:r>
              <a:rPr lang="en-US" altLang="zh-CN" sz="1200" b="0" i="0" kern="1200" dirty="0" smtClean="0">
                <a:solidFill>
                  <a:schemeClr val="tx1"/>
                </a:solidFill>
                <a:effectLst/>
                <a:latin typeface="+mn-lt"/>
                <a:ea typeface="+mn-ea"/>
                <a:cs typeface="+mn-cs"/>
              </a:rPr>
              <a:t>Particularly in demos, most calculations occur in a loop. In these situations, ECX is the logical choice for the loop counter, since no other register has so many branching operations built around it. The only problem is that this register counts downward instead of up as in high level languages. Designing a downward-counting is not hard, however, so this is only a minor difficulty.</a:t>
            </a:r>
          </a:p>
          <a:p>
            <a:r>
              <a:rPr lang="en-US" altLang="zh-CN" sz="1200" b="0" i="0" kern="1200" dirty="0" smtClean="0">
                <a:solidFill>
                  <a:schemeClr val="tx1"/>
                </a:solidFill>
                <a:effectLst/>
                <a:latin typeface="+mn-lt"/>
                <a:ea typeface="+mn-ea"/>
                <a:cs typeface="+mn-cs"/>
              </a:rPr>
              <a:t>EDI: The Destination Index</a:t>
            </a:r>
          </a:p>
          <a:p>
            <a:r>
              <a:rPr lang="en-US" altLang="zh-CN" sz="1200" b="0" i="0" kern="1200" dirty="0" smtClean="0">
                <a:solidFill>
                  <a:schemeClr val="tx1"/>
                </a:solidFill>
                <a:effectLst/>
                <a:latin typeface="+mn-lt"/>
                <a:ea typeface="+mn-ea"/>
                <a:cs typeface="+mn-cs"/>
              </a:rPr>
              <a:t>Every loop that generates data must store the result in memory, and doing so requires a moving pointer. The destination index, EDI, is that pointer. The destination index holds the implied write address of all string operations. The most useful string instruction, remarkably enough, is the seldom-used STOS. STOS copies data from the accumulator into memory and increments the destination index. This one-byte instruction is perfect, since the final result of any calculation should be in the accumulator anyhow, and storing results in a moving memory address is a common task.</a:t>
            </a:r>
          </a:p>
          <a:p>
            <a:r>
              <a:rPr lang="en-US" altLang="zh-CN" sz="1200" b="0" i="0" kern="1200" dirty="0" smtClean="0">
                <a:solidFill>
                  <a:schemeClr val="tx1"/>
                </a:solidFill>
                <a:effectLst/>
                <a:latin typeface="+mn-lt"/>
                <a:ea typeface="+mn-ea"/>
                <a:cs typeface="+mn-cs"/>
              </a:rPr>
              <a:t>Many coders treat the destination index as no more than extra storage space. This is a mistake. All routines must store data, and some register must serve as the storage pointer. Since the destination index is designed for this job, using it for extra storage is a waste. Use the stack or some other register for storage, and use EDI as your global write pointer.</a:t>
            </a:r>
          </a:p>
          <a:p>
            <a:r>
              <a:rPr lang="en-US" altLang="zh-CN" sz="1200" b="0" i="0" kern="1200" dirty="0" smtClean="0">
                <a:solidFill>
                  <a:schemeClr val="tx1"/>
                </a:solidFill>
                <a:effectLst/>
                <a:latin typeface="+mn-lt"/>
                <a:ea typeface="+mn-ea"/>
                <a:cs typeface="+mn-cs"/>
              </a:rPr>
              <a:t>ESI: The Source Index</a:t>
            </a:r>
          </a:p>
          <a:p>
            <a:r>
              <a:rPr lang="en-US" altLang="zh-CN" sz="1200" b="0" i="0" kern="1200" dirty="0" smtClean="0">
                <a:solidFill>
                  <a:schemeClr val="tx1"/>
                </a:solidFill>
                <a:effectLst/>
                <a:latin typeface="+mn-lt"/>
                <a:ea typeface="+mn-ea"/>
                <a:cs typeface="+mn-cs"/>
              </a:rPr>
              <a:t>The source index, ESI, has the same properties as the destination index. The only difference is that the source index is for reading instead of writing. Although all data-processing routines write, not all read, so the source index is not as universally useful. When the time comes to use it, however, the source index is just as powerful as the destination index, and has the same type of instructions.</a:t>
            </a:r>
          </a:p>
          <a:p>
            <a:r>
              <a:rPr lang="en-US" altLang="zh-CN" sz="1200" b="0" i="0" kern="1200" dirty="0" smtClean="0">
                <a:solidFill>
                  <a:schemeClr val="tx1"/>
                </a:solidFill>
                <a:effectLst/>
                <a:latin typeface="+mn-lt"/>
                <a:ea typeface="+mn-ea"/>
                <a:cs typeface="+mn-cs"/>
              </a:rPr>
              <a:t>In situations where your code does not read any sort of data, of course, using the source index for convenient storage space is acceptable.</a:t>
            </a:r>
          </a:p>
          <a:p>
            <a:r>
              <a:rPr lang="en-US" altLang="zh-CN" sz="1200" b="0" i="0" kern="1200" dirty="0" smtClean="0">
                <a:solidFill>
                  <a:schemeClr val="tx1"/>
                </a:solidFill>
                <a:effectLst/>
                <a:latin typeface="+mn-lt"/>
                <a:ea typeface="+mn-ea"/>
                <a:cs typeface="+mn-cs"/>
              </a:rPr>
              <a:t>ESP and EBP: The Stack Pointer and the Base Pointer</a:t>
            </a:r>
          </a:p>
          <a:p>
            <a:r>
              <a:rPr lang="en-US" altLang="zh-CN" sz="1200" b="0" i="0" kern="1200" dirty="0" smtClean="0">
                <a:solidFill>
                  <a:schemeClr val="tx1"/>
                </a:solidFill>
                <a:effectLst/>
                <a:latin typeface="+mn-lt"/>
                <a:ea typeface="+mn-ea"/>
                <a:cs typeface="+mn-cs"/>
              </a:rPr>
              <a:t>Of the eight general purpose registers, only the stack pointer, ESP, and the base pointer, EBP, are widely used for their original purpose. These two registers are the heart of the x86 function-call mechanism. When a block of code calls a function, it pushes the parameters and the return address on the stack. Once inside, function sets the base pointer equal to the stack pointer and then places its own internal variables on the stack. From that point on, the function refers to its parameters and variables relative to the base pointer rather than the stack pointer. Why not the stack pointer? For some reason, the stack pointer lousy addressing modes. In 16-bit mode, it cannot be a square-bracket memory offset at all. In 32-bit mode, it can be appear in square brackets only by adding an expensive SIB byte to the </a:t>
            </a:r>
            <a:r>
              <a:rPr lang="en-US" altLang="zh-CN" sz="1200" b="0" i="0" kern="1200" dirty="0" err="1" smtClean="0">
                <a:solidFill>
                  <a:schemeClr val="tx1"/>
                </a:solidFill>
                <a:effectLst/>
                <a:latin typeface="+mn-lt"/>
                <a:ea typeface="+mn-ea"/>
                <a:cs typeface="+mn-cs"/>
              </a:rPr>
              <a:t>opcode</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In your code, there is never a reason to use the stack pointer for anything other than the stack. The base pointer, however, is up for grabs. If your routines pass parameters by register instead of by stack (they should), there is no reason to copy the stack pointer into the base pointer. The base pointer becomes a free register for whatever you need.</a:t>
            </a:r>
          </a:p>
          <a:p>
            <a:r>
              <a:rPr lang="en-US" altLang="zh-CN" sz="1200" b="0" i="0" kern="1200" dirty="0" smtClean="0">
                <a:solidFill>
                  <a:schemeClr val="tx1"/>
                </a:solidFill>
                <a:effectLst/>
                <a:latin typeface="+mn-lt"/>
                <a:ea typeface="+mn-ea"/>
                <a:cs typeface="+mn-cs"/>
              </a:rPr>
              <a:t>EBX: The Base Register</a:t>
            </a:r>
          </a:p>
          <a:p>
            <a:r>
              <a:rPr lang="en-US" altLang="zh-CN" sz="1200" b="0" i="0" kern="1200" dirty="0" smtClean="0">
                <a:solidFill>
                  <a:schemeClr val="tx1"/>
                </a:solidFill>
                <a:effectLst/>
                <a:latin typeface="+mn-lt"/>
                <a:ea typeface="+mn-ea"/>
                <a:cs typeface="+mn-cs"/>
              </a:rPr>
              <a:t>In 16-bit mode, the base register, EBX, acts as a general-purpose pointer. Besides the specialized ESI, EDI, and EBP registers, it is the only general-purpose register that can appear in a square-bracket memory access (For example, MOV [BX], AX). In the 32-bit world, however, any register may serve as a memory offset, so the base register is no longer special.</a:t>
            </a:r>
          </a:p>
          <a:p>
            <a:r>
              <a:rPr lang="en-US" altLang="zh-CN" sz="1200" b="0" i="0" kern="1200" dirty="0" smtClean="0">
                <a:solidFill>
                  <a:schemeClr val="tx1"/>
                </a:solidFill>
                <a:effectLst/>
                <a:latin typeface="+mn-lt"/>
                <a:ea typeface="+mn-ea"/>
                <a:cs typeface="+mn-cs"/>
              </a:rPr>
              <a:t>The base register gets its name from the XLAT instruction. XLAT looks up a value in a table using AL as the index and EBX as the base. XLAT is equivalent to MOV AL, [BX+AL], which is sometimes useful if you need to replace one 8-bit value with another from a table (Think of color look-up).</a:t>
            </a:r>
          </a:p>
          <a:p>
            <a:r>
              <a:rPr lang="en-US" altLang="zh-CN" sz="1200" b="0" i="0" kern="1200" dirty="0" smtClean="0">
                <a:solidFill>
                  <a:schemeClr val="tx1"/>
                </a:solidFill>
                <a:effectLst/>
                <a:latin typeface="+mn-lt"/>
                <a:ea typeface="+mn-ea"/>
                <a:cs typeface="+mn-cs"/>
              </a:rPr>
              <a:t>So, of all the general-purpose registers, EBX is the only register without an important dedicated purpose. It is a good place to store an extra pointer or calculation step, but not much more.</a:t>
            </a:r>
          </a:p>
          <a:p>
            <a:r>
              <a:rPr lang="en-US" altLang="zh-CN" sz="1200" b="0" i="0" kern="1200" dirty="0" smtClean="0">
                <a:solidFill>
                  <a:schemeClr val="tx1"/>
                </a:solidFill>
                <a:effectLst/>
                <a:latin typeface="+mn-lt"/>
                <a:ea typeface="+mn-ea"/>
                <a:cs typeface="+mn-cs"/>
              </a:rPr>
              <a:t>Conclusion</a:t>
            </a:r>
          </a:p>
          <a:p>
            <a:r>
              <a:rPr lang="en-US" altLang="zh-CN" sz="1200" b="0" i="0" kern="1200" dirty="0" smtClean="0">
                <a:solidFill>
                  <a:schemeClr val="tx1"/>
                </a:solidFill>
                <a:effectLst/>
                <a:latin typeface="+mn-lt"/>
                <a:ea typeface="+mn-ea"/>
                <a:cs typeface="+mn-cs"/>
              </a:rPr>
              <a:t>The eight general-purpose registers in the x86 processor family each have a unique purpose. Each register has special instructions and </a:t>
            </a:r>
            <a:r>
              <a:rPr lang="en-US" altLang="zh-CN" sz="1200" b="0" i="0" kern="1200" dirty="0" err="1" smtClean="0">
                <a:solidFill>
                  <a:schemeClr val="tx1"/>
                </a:solidFill>
                <a:effectLst/>
                <a:latin typeface="+mn-lt"/>
                <a:ea typeface="+mn-ea"/>
                <a:cs typeface="+mn-cs"/>
              </a:rPr>
              <a:t>opcodes</a:t>
            </a:r>
            <a:r>
              <a:rPr lang="en-US" altLang="zh-CN" sz="1200" b="0" i="0" kern="1200" dirty="0" smtClean="0">
                <a:solidFill>
                  <a:schemeClr val="tx1"/>
                </a:solidFill>
                <a:effectLst/>
                <a:latin typeface="+mn-lt"/>
                <a:ea typeface="+mn-ea"/>
                <a:cs typeface="+mn-cs"/>
              </a:rPr>
              <a:t> which make fulfilling this purpose more convenient or efficient. The registers and their uses are shown briefly below:</a:t>
            </a:r>
          </a:p>
          <a:p>
            <a:r>
              <a:rPr lang="en-US" altLang="zh-CN" sz="1200" b="0" i="0" kern="1200" dirty="0" smtClean="0">
                <a:solidFill>
                  <a:schemeClr val="tx1"/>
                </a:solidFill>
                <a:effectLst/>
                <a:latin typeface="+mn-lt"/>
                <a:ea typeface="+mn-ea"/>
                <a:cs typeface="+mn-cs"/>
              </a:rPr>
              <a:t>EAX - All major calculations take place in EAX, making it similar to a dedicated accumulator register.</a:t>
            </a:r>
          </a:p>
          <a:p>
            <a:r>
              <a:rPr lang="en-US" altLang="zh-CN" sz="1200" b="0" i="0" kern="1200" dirty="0" smtClean="0">
                <a:solidFill>
                  <a:schemeClr val="tx1"/>
                </a:solidFill>
                <a:effectLst/>
                <a:latin typeface="+mn-lt"/>
                <a:ea typeface="+mn-ea"/>
                <a:cs typeface="+mn-cs"/>
              </a:rPr>
              <a:t>EDX - The data register is the an extension to the accumulator. It is most useful for storing data related to the accumulator's current calculation.</a:t>
            </a:r>
          </a:p>
          <a:p>
            <a:r>
              <a:rPr lang="en-US" altLang="zh-CN" sz="1200" b="0" i="0" kern="1200" dirty="0" smtClean="0">
                <a:solidFill>
                  <a:schemeClr val="tx1"/>
                </a:solidFill>
                <a:effectLst/>
                <a:latin typeface="+mn-lt"/>
                <a:ea typeface="+mn-ea"/>
                <a:cs typeface="+mn-cs"/>
              </a:rPr>
              <a:t>ECX - Like the variable </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 in high-level languages, the count register is the universal loop counter.</a:t>
            </a:r>
          </a:p>
          <a:p>
            <a:r>
              <a:rPr lang="en-US" altLang="zh-CN" sz="1200" b="0" i="0" kern="1200" dirty="0" smtClean="0">
                <a:solidFill>
                  <a:schemeClr val="tx1"/>
                </a:solidFill>
                <a:effectLst/>
                <a:latin typeface="+mn-lt"/>
                <a:ea typeface="+mn-ea"/>
                <a:cs typeface="+mn-cs"/>
              </a:rPr>
              <a:t>EDI - Every loop must store its result somewhere, and the destination index points to that place. With a single-byte STOS instruction to write data out of the accumulator, this register makes data operations much more size-efficient.</a:t>
            </a:r>
          </a:p>
          <a:p>
            <a:r>
              <a:rPr lang="en-US" altLang="zh-CN" sz="1200" b="0" i="0" kern="1200" dirty="0" smtClean="0">
                <a:solidFill>
                  <a:schemeClr val="tx1"/>
                </a:solidFill>
                <a:effectLst/>
                <a:latin typeface="+mn-lt"/>
                <a:ea typeface="+mn-ea"/>
                <a:cs typeface="+mn-cs"/>
              </a:rPr>
              <a:t>ESI - In loops that process data, the source index holds the location of the input data stream. Like the destination index, EDI had a convenient one-byte instruction for loading data out of memory into the accumulator.</a:t>
            </a:r>
          </a:p>
          <a:p>
            <a:r>
              <a:rPr lang="en-US" altLang="zh-CN" sz="1200" b="0" i="0" kern="1200" dirty="0" smtClean="0">
                <a:solidFill>
                  <a:schemeClr val="tx1"/>
                </a:solidFill>
                <a:effectLst/>
                <a:latin typeface="+mn-lt"/>
                <a:ea typeface="+mn-ea"/>
                <a:cs typeface="+mn-cs"/>
              </a:rPr>
              <a:t>ESP - ESP is the sacred stack pointer. With the important PUSH, POP, CALL, and RET instructions requiring it's value, there is never a good reason to use the stack pointer for anything else.</a:t>
            </a:r>
          </a:p>
          <a:p>
            <a:r>
              <a:rPr lang="en-US" altLang="zh-CN" sz="1200" b="0" i="0" kern="1200" dirty="0" smtClean="0">
                <a:solidFill>
                  <a:schemeClr val="tx1"/>
                </a:solidFill>
                <a:effectLst/>
                <a:latin typeface="+mn-lt"/>
                <a:ea typeface="+mn-ea"/>
                <a:cs typeface="+mn-cs"/>
              </a:rPr>
              <a:t>EBP - In functions that store parameters or variables on the stack, the base pointer holds the location of the current stack frame. In other situations, however, EBP is a free data-storage register.</a:t>
            </a:r>
          </a:p>
          <a:p>
            <a:r>
              <a:rPr lang="en-US" altLang="zh-CN" sz="1200" b="0" i="0" kern="1200" dirty="0" smtClean="0">
                <a:solidFill>
                  <a:schemeClr val="tx1"/>
                </a:solidFill>
                <a:effectLst/>
                <a:latin typeface="+mn-lt"/>
                <a:ea typeface="+mn-ea"/>
                <a:cs typeface="+mn-cs"/>
              </a:rPr>
              <a:t>EBX - In 16-bit mode, the base register was useful as a pointer. Now it is completely free for extra storage space.</a:t>
            </a:r>
          </a:p>
          <a:p>
            <a:r>
              <a:rPr lang="en-US" altLang="zh-CN" sz="1200" b="0" i="0" kern="1200" dirty="0" smtClean="0">
                <a:solidFill>
                  <a:schemeClr val="tx1"/>
                </a:solidFill>
                <a:effectLst/>
                <a:latin typeface="+mn-lt"/>
                <a:ea typeface="+mn-ea"/>
                <a:cs typeface="+mn-cs"/>
              </a:rPr>
              <a:t>As an example of how these registers fit together, here is an outline of a typical routine:</a:t>
            </a:r>
          </a:p>
          <a:p>
            <a:r>
              <a:rPr lang="en-US" altLang="zh-CN" dirty="0" err="1" smtClean="0"/>
              <a:t>mov</a:t>
            </a:r>
            <a:r>
              <a:rPr lang="en-US" altLang="zh-CN" dirty="0" smtClean="0"/>
              <a:t> </a:t>
            </a:r>
            <a:r>
              <a:rPr lang="en-US" altLang="zh-CN" dirty="0" err="1" smtClean="0"/>
              <a:t>esi</a:t>
            </a:r>
            <a:r>
              <a:rPr lang="en-US" altLang="zh-CN" dirty="0" smtClean="0"/>
              <a:t>, </a:t>
            </a:r>
            <a:r>
              <a:rPr lang="en-US" altLang="zh-CN" dirty="0" err="1" smtClean="0"/>
              <a:t>source_address</a:t>
            </a:r>
            <a:r>
              <a:rPr lang="en-US" altLang="zh-CN" dirty="0" smtClean="0"/>
              <a:t> </a:t>
            </a:r>
            <a:r>
              <a:rPr lang="en-US" altLang="zh-CN" dirty="0" err="1" smtClean="0"/>
              <a:t>mov</a:t>
            </a:r>
            <a:r>
              <a:rPr lang="en-US" altLang="zh-CN" dirty="0" smtClean="0"/>
              <a:t> </a:t>
            </a:r>
            <a:r>
              <a:rPr lang="en-US" altLang="zh-CN" dirty="0" err="1" smtClean="0"/>
              <a:t>edi</a:t>
            </a:r>
            <a:r>
              <a:rPr lang="en-US" altLang="zh-CN" dirty="0" smtClean="0"/>
              <a:t>, </a:t>
            </a:r>
            <a:r>
              <a:rPr lang="en-US" altLang="zh-CN" dirty="0" err="1" smtClean="0"/>
              <a:t>destination_address</a:t>
            </a:r>
            <a:r>
              <a:rPr lang="en-US" altLang="zh-CN" dirty="0" smtClean="0"/>
              <a:t> </a:t>
            </a:r>
            <a:r>
              <a:rPr lang="en-US" altLang="zh-CN" dirty="0" err="1" smtClean="0"/>
              <a:t>mov</a:t>
            </a:r>
            <a:r>
              <a:rPr lang="en-US" altLang="zh-CN" dirty="0" smtClean="0"/>
              <a:t> </a:t>
            </a:r>
            <a:r>
              <a:rPr lang="en-US" altLang="zh-CN" dirty="0" err="1" smtClean="0"/>
              <a:t>ecx</a:t>
            </a:r>
            <a:r>
              <a:rPr lang="en-US" altLang="zh-CN" dirty="0" smtClean="0"/>
              <a:t>, </a:t>
            </a:r>
            <a:r>
              <a:rPr lang="en-US" altLang="zh-CN" dirty="0" err="1" smtClean="0"/>
              <a:t>loop_count</a:t>
            </a:r>
            <a:r>
              <a:rPr lang="en-US" altLang="zh-CN" dirty="0" smtClean="0"/>
              <a:t> </a:t>
            </a:r>
            <a:r>
              <a:rPr lang="en-US" altLang="zh-CN" dirty="0" err="1" smtClean="0"/>
              <a:t>my_loop</a:t>
            </a:r>
            <a:r>
              <a:rPr lang="en-US" altLang="zh-CN" dirty="0" smtClean="0"/>
              <a:t>: </a:t>
            </a:r>
            <a:r>
              <a:rPr lang="en-US" altLang="zh-CN" dirty="0" err="1" smtClean="0"/>
              <a:t>lodsd</a:t>
            </a:r>
            <a:r>
              <a:rPr lang="en-US" altLang="zh-CN" dirty="0" smtClean="0"/>
              <a:t> ;Do some calculations with </a:t>
            </a:r>
            <a:r>
              <a:rPr lang="en-US" altLang="zh-CN" dirty="0" err="1" smtClean="0"/>
              <a:t>eax</a:t>
            </a:r>
            <a:r>
              <a:rPr lang="en-US" altLang="zh-CN" dirty="0" smtClean="0"/>
              <a:t> here. </a:t>
            </a:r>
            <a:r>
              <a:rPr lang="en-US" altLang="zh-CN" dirty="0" err="1" smtClean="0"/>
              <a:t>stosd</a:t>
            </a:r>
            <a:r>
              <a:rPr lang="en-US" altLang="zh-CN" dirty="0" smtClean="0"/>
              <a:t> loop </a:t>
            </a:r>
            <a:r>
              <a:rPr lang="en-US" altLang="zh-CN" dirty="0" err="1" smtClean="0"/>
              <a:t>my_loop</a:t>
            </a:r>
            <a:r>
              <a:rPr lang="en-US" altLang="zh-CN" dirty="0" smtClean="0"/>
              <a:t> </a:t>
            </a:r>
            <a:r>
              <a:rPr lang="en-US" altLang="zh-CN" sz="1200" b="0" i="0" kern="1200" dirty="0" smtClean="0">
                <a:solidFill>
                  <a:schemeClr val="tx1"/>
                </a:solidFill>
                <a:effectLst/>
                <a:latin typeface="+mn-lt"/>
                <a:ea typeface="+mn-ea"/>
                <a:cs typeface="+mn-cs"/>
              </a:rPr>
              <a:t>In this example, ECX is the loop counter, ESI points to the input data, and EDI points to the output data. Some calculations, such as a blur, filter, or perhaps a color look-up occur in the loop using EAX as a variable. This example is a bit simplistic, but hopefully it shows the general idea. A real routine would probably deal with much more complicated data than DWORD's, and would probably involve a bunch of floating-point as well.</a:t>
            </a:r>
          </a:p>
          <a:p>
            <a:r>
              <a:rPr lang="en-US" altLang="zh-CN" sz="1200" b="0" i="0" kern="1200" dirty="0" smtClean="0">
                <a:solidFill>
                  <a:schemeClr val="tx1"/>
                </a:solidFill>
                <a:effectLst/>
                <a:latin typeface="+mn-lt"/>
                <a:ea typeface="+mn-ea"/>
                <a:cs typeface="+mn-cs"/>
              </a:rPr>
              <a:t>In conclusion, using the registers as Intel intended has several advantages. In the fist case, it allows your code to take advantage of many optimizations and special instructions. It also makes the code more readable, since registers perform predictable functions. Finally, using the registers consistently leads to better compression by promoting more repetitive instruction sequences.</a:t>
            </a:r>
          </a:p>
          <a:p>
            <a:r>
              <a:rPr lang="en-US" altLang="zh-CN" sz="1200" b="0" i="0" kern="1200" dirty="0" smtClean="0">
                <a:solidFill>
                  <a:schemeClr val="tx1"/>
                </a:solidFill>
                <a:effectLst/>
                <a:latin typeface="+mn-lt"/>
                <a:ea typeface="+mn-ea"/>
                <a:cs typeface="+mn-cs"/>
                <a:hlinkClick r:id="rId4"/>
              </a:rPr>
              <a:t>Ukrainian Translation</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FFFEA35-557E-47DC-8847-957D41A818FE}" type="slidenum">
              <a:rPr lang="zh-CN" altLang="en-US" smtClean="0"/>
              <a:t>5</a:t>
            </a:fld>
            <a:endParaRPr lang="zh-CN" altLang="en-US"/>
          </a:p>
        </p:txBody>
      </p:sp>
    </p:spTree>
    <p:extLst>
      <p:ext uri="{BB962C8B-B14F-4D97-AF65-F5344CB8AC3E}">
        <p14:creationId xmlns:p14="http://schemas.microsoft.com/office/powerpoint/2010/main" val="1894371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http://www.swansontec.com/sregisters.html</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EAX: The Accumulator</a:t>
            </a:r>
          </a:p>
          <a:p>
            <a:r>
              <a:rPr lang="en-US" altLang="zh-CN" sz="1200" b="0" i="0" kern="1200" dirty="0" smtClean="0">
                <a:solidFill>
                  <a:schemeClr val="tx1"/>
                </a:solidFill>
                <a:effectLst/>
                <a:latin typeface="+mn-lt"/>
                <a:ea typeface="+mn-ea"/>
                <a:cs typeface="+mn-cs"/>
              </a:rPr>
              <a:t>There are three major processor architectures: register, stack, and accumulator. In a register architecture, operations such as addition or subtraction can occur between any two arbitrary registers. In a stack architecture, operations occur between the top of the stack and other items on the stack. In an accumulator architecture, the processor has single calculation register called the accumulator. All calculations occur in the accumulator, and the other registers act as simple data storage locations.</a:t>
            </a:r>
          </a:p>
          <a:p>
            <a:r>
              <a:rPr lang="en-US" altLang="zh-CN" sz="1200" b="0" i="0" kern="1200" dirty="0" smtClean="0">
                <a:solidFill>
                  <a:schemeClr val="tx1"/>
                </a:solidFill>
                <a:effectLst/>
                <a:latin typeface="+mn-lt"/>
                <a:ea typeface="+mn-ea"/>
                <a:cs typeface="+mn-cs"/>
              </a:rPr>
              <a:t>Obviously, the x86 processor does not have an accumulator architecture. It does, however, have an accumulator-like register: EAX / AL. Although most calculations can occur between any two registers, the instruction set gives the accumulator special preference as a calculation register. For example, all nine basic operations (ADD, ADC, AND, CMP, OR, SBB, SUB, TEST, and XOR) have special one-byte </a:t>
            </a:r>
            <a:r>
              <a:rPr lang="en-US" altLang="zh-CN" sz="1200" b="0" i="0" kern="1200" dirty="0" err="1" smtClean="0">
                <a:solidFill>
                  <a:schemeClr val="tx1"/>
                </a:solidFill>
                <a:effectLst/>
                <a:latin typeface="+mn-lt"/>
                <a:ea typeface="+mn-ea"/>
                <a:cs typeface="+mn-cs"/>
              </a:rPr>
              <a:t>opcodes</a:t>
            </a:r>
            <a:r>
              <a:rPr lang="en-US" altLang="zh-CN" sz="1200" b="0" i="0" kern="1200" dirty="0" smtClean="0">
                <a:solidFill>
                  <a:schemeClr val="tx1"/>
                </a:solidFill>
                <a:effectLst/>
                <a:latin typeface="+mn-lt"/>
                <a:ea typeface="+mn-ea"/>
                <a:cs typeface="+mn-cs"/>
              </a:rPr>
              <a:t> for operations between the accumulator and a constant. Specialized operations, such as multiplication, division, sign extension, and BCD correction can only occur in the accumulator.</a:t>
            </a:r>
          </a:p>
          <a:p>
            <a:r>
              <a:rPr lang="en-US" altLang="zh-CN" sz="1200" b="0" i="0" kern="1200" dirty="0" smtClean="0">
                <a:solidFill>
                  <a:schemeClr val="tx1"/>
                </a:solidFill>
                <a:effectLst/>
                <a:latin typeface="+mn-lt"/>
                <a:ea typeface="+mn-ea"/>
                <a:cs typeface="+mn-cs"/>
              </a:rPr>
              <a:t>Since most calculations occur in the accumulator, the x86 architecture contains many optimized instructions for moving data in and out of this register. To start, the processor has sixteen byte-sized XCHG </a:t>
            </a:r>
            <a:r>
              <a:rPr lang="en-US" altLang="zh-CN" sz="1200" b="0" i="0" kern="1200" dirty="0" err="1" smtClean="0">
                <a:solidFill>
                  <a:schemeClr val="tx1"/>
                </a:solidFill>
                <a:effectLst/>
                <a:latin typeface="+mn-lt"/>
                <a:ea typeface="+mn-ea"/>
                <a:cs typeface="+mn-cs"/>
              </a:rPr>
              <a:t>opcodes</a:t>
            </a:r>
            <a:r>
              <a:rPr lang="en-US" altLang="zh-CN" sz="1200" b="0" i="0" kern="1200" dirty="0" smtClean="0">
                <a:solidFill>
                  <a:schemeClr val="tx1"/>
                </a:solidFill>
                <a:effectLst/>
                <a:latin typeface="+mn-lt"/>
                <a:ea typeface="+mn-ea"/>
                <a:cs typeface="+mn-cs"/>
              </a:rPr>
              <a:t> for swapping data between the accumulator and any other register. These aren't terribly useful, but they show how strongly the Intel engineers preferred the accumulator over the other registers. For them, it was better to swap data into the accumulator to than to work with it where it was. Other instructions that move data in and out of the accumulator are LODS, STOS, IN, OUT, INS, OUTS, SCAS, and XLAT. Finally, the MOV instruction has a special one-byte </a:t>
            </a:r>
            <a:r>
              <a:rPr lang="en-US" altLang="zh-CN" sz="1200" b="0" i="0" kern="1200" dirty="0" err="1" smtClean="0">
                <a:solidFill>
                  <a:schemeClr val="tx1"/>
                </a:solidFill>
                <a:effectLst/>
                <a:latin typeface="+mn-lt"/>
                <a:ea typeface="+mn-ea"/>
                <a:cs typeface="+mn-cs"/>
              </a:rPr>
              <a:t>opcode</a:t>
            </a:r>
            <a:r>
              <a:rPr lang="en-US" altLang="zh-CN" sz="1200" b="0" i="0" kern="1200" dirty="0" smtClean="0">
                <a:solidFill>
                  <a:schemeClr val="tx1"/>
                </a:solidFill>
                <a:effectLst/>
                <a:latin typeface="+mn-lt"/>
                <a:ea typeface="+mn-ea"/>
                <a:cs typeface="+mn-cs"/>
              </a:rPr>
              <a:t> for moving data into the accumulator from a constant memory location.</a:t>
            </a:r>
          </a:p>
          <a:p>
            <a:r>
              <a:rPr lang="en-US" altLang="zh-CN" sz="1200" b="0" i="0" kern="1200" dirty="0" smtClean="0">
                <a:solidFill>
                  <a:schemeClr val="tx1"/>
                </a:solidFill>
                <a:effectLst/>
                <a:latin typeface="+mn-lt"/>
                <a:ea typeface="+mn-ea"/>
                <a:cs typeface="+mn-cs"/>
              </a:rPr>
              <a:t>In your code, try to perform as much work in the accumulator as possible. As you will see, the remaining seven general-purpose registers exist primarily to support the calculation occurring in the accumulator.</a:t>
            </a:r>
          </a:p>
          <a:p>
            <a:r>
              <a:rPr lang="en-US" altLang="zh-CN" sz="1200" b="0" i="0" kern="1200" dirty="0" smtClean="0">
                <a:solidFill>
                  <a:schemeClr val="tx1"/>
                </a:solidFill>
                <a:effectLst/>
                <a:latin typeface="+mn-lt"/>
                <a:ea typeface="+mn-ea"/>
                <a:cs typeface="+mn-cs"/>
              </a:rPr>
              <a:t>EDX: The Data Register</a:t>
            </a:r>
          </a:p>
          <a:p>
            <a:r>
              <a:rPr lang="en-US" altLang="zh-CN" sz="1200" b="0" i="0" kern="1200" dirty="0" smtClean="0">
                <a:solidFill>
                  <a:schemeClr val="tx1"/>
                </a:solidFill>
                <a:effectLst/>
                <a:latin typeface="+mn-lt"/>
                <a:ea typeface="+mn-ea"/>
                <a:cs typeface="+mn-cs"/>
              </a:rPr>
              <a:t>Of the seven remaining general-purpose registers, the data register, EDX, is most closely tied to the accumulator. Instructions that deal with over sized data items, such as multiplication, division, CWD, and CDQ, store the most significant bits in the data register and the least significant bits in the accumulator. In a sense, the data register is the 64-bit extension of the accumulator. The data register also plays a part in IO instructions. In this case, the accumulator holds the data to read or write from the port, and the data register holds the port address.</a:t>
            </a:r>
          </a:p>
          <a:p>
            <a:r>
              <a:rPr lang="en-US" altLang="zh-CN" sz="1200" b="0" i="0" kern="1200" dirty="0" smtClean="0">
                <a:solidFill>
                  <a:schemeClr val="tx1"/>
                </a:solidFill>
                <a:effectLst/>
                <a:latin typeface="+mn-lt"/>
                <a:ea typeface="+mn-ea"/>
                <a:cs typeface="+mn-cs"/>
              </a:rPr>
              <a:t>In your code, the data register is most useful for storing data related to the accumulator's calculation. In my experience, most calculations need only these two registers for storage if they are written properly.</a:t>
            </a:r>
          </a:p>
          <a:p>
            <a:r>
              <a:rPr lang="en-US" altLang="zh-CN" sz="1200" b="0" i="0" kern="1200" dirty="0" smtClean="0">
                <a:solidFill>
                  <a:schemeClr val="tx1"/>
                </a:solidFill>
                <a:effectLst/>
                <a:latin typeface="+mn-lt"/>
                <a:ea typeface="+mn-ea"/>
                <a:cs typeface="+mn-cs"/>
              </a:rPr>
              <a:t>ECX: The Count Register</a:t>
            </a:r>
          </a:p>
          <a:p>
            <a:r>
              <a:rPr lang="en-US" altLang="zh-CN" sz="1200" b="0" i="0" kern="1200" dirty="0" smtClean="0">
                <a:solidFill>
                  <a:schemeClr val="tx1"/>
                </a:solidFill>
                <a:effectLst/>
                <a:latin typeface="+mn-lt"/>
                <a:ea typeface="+mn-ea"/>
                <a:cs typeface="+mn-cs"/>
              </a:rPr>
              <a:t>The count register, ECX, is the x86 equivalent of the ubiquitous variable </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 Every counting-related instruction in the x86 uses ECX. The most obvious counting instructions are LOOP, LOOPZ, and LOOPNZ. Another counter-based instruction is JCXZ, which, as the name implies, jumps when the counter is 0. The count register also appears in some bit-shift operations, where it holds the number of shifts to perform. Finally, the count register controls the string instructions through the REP, REPE, and REPNE prefixes. In this case, the count register determines the maximum number of times the operation will repeat.</a:t>
            </a:r>
          </a:p>
          <a:p>
            <a:r>
              <a:rPr lang="en-US" altLang="zh-CN" sz="1200" b="0" i="0" kern="1200" dirty="0" smtClean="0">
                <a:solidFill>
                  <a:schemeClr val="tx1"/>
                </a:solidFill>
                <a:effectLst/>
                <a:latin typeface="+mn-lt"/>
                <a:ea typeface="+mn-ea"/>
                <a:cs typeface="+mn-cs"/>
              </a:rPr>
              <a:t>Particularly in demos, most calculations occur in a loop. In these situations, ECX is the logical choice for the loop counter, since no other register has so many branching operations built around it. The only problem is that this register counts downward instead of up as in high level languages. Designing a downward-counting is not hard, however, so this is only a minor difficulty.</a:t>
            </a:r>
          </a:p>
          <a:p>
            <a:r>
              <a:rPr lang="en-US" altLang="zh-CN" sz="1200" b="0" i="0" kern="1200" dirty="0" smtClean="0">
                <a:solidFill>
                  <a:schemeClr val="tx1"/>
                </a:solidFill>
                <a:effectLst/>
                <a:latin typeface="+mn-lt"/>
                <a:ea typeface="+mn-ea"/>
                <a:cs typeface="+mn-cs"/>
              </a:rPr>
              <a:t>EDI: The Destination Index</a:t>
            </a:r>
          </a:p>
          <a:p>
            <a:r>
              <a:rPr lang="en-US" altLang="zh-CN" sz="1200" b="0" i="0" kern="1200" dirty="0" smtClean="0">
                <a:solidFill>
                  <a:schemeClr val="tx1"/>
                </a:solidFill>
                <a:effectLst/>
                <a:latin typeface="+mn-lt"/>
                <a:ea typeface="+mn-ea"/>
                <a:cs typeface="+mn-cs"/>
              </a:rPr>
              <a:t>Every loop that generates data must store the result in memory, and doing so requires a moving pointer. The destination index, EDI, is that pointer. The destination index holds the implied write address of all string operations. The most useful string instruction, remarkably enough, is the seldom-used STOS. STOS copies data from the accumulator into memory and increments the destination index. This one-byte instruction is perfect, since the final result of any calculation should be in the accumulator anyhow, and storing results in a moving memory address is a common task.</a:t>
            </a:r>
          </a:p>
          <a:p>
            <a:r>
              <a:rPr lang="en-US" altLang="zh-CN" sz="1200" b="0" i="0" kern="1200" dirty="0" smtClean="0">
                <a:solidFill>
                  <a:schemeClr val="tx1"/>
                </a:solidFill>
                <a:effectLst/>
                <a:latin typeface="+mn-lt"/>
                <a:ea typeface="+mn-ea"/>
                <a:cs typeface="+mn-cs"/>
              </a:rPr>
              <a:t>Many coders treat the destination index as no more than extra storage space. This is a mistake. All routines must store data, and some register must serve as the storage pointer. Since the destination index is designed for this job, using it for extra storage is a waste. Use the stack or some other register for storage, and use EDI as your global write pointer.</a:t>
            </a:r>
          </a:p>
          <a:p>
            <a:r>
              <a:rPr lang="en-US" altLang="zh-CN" sz="1200" b="0" i="0" kern="1200" dirty="0" smtClean="0">
                <a:solidFill>
                  <a:schemeClr val="tx1"/>
                </a:solidFill>
                <a:effectLst/>
                <a:latin typeface="+mn-lt"/>
                <a:ea typeface="+mn-ea"/>
                <a:cs typeface="+mn-cs"/>
              </a:rPr>
              <a:t>ESI: The Source Index</a:t>
            </a:r>
          </a:p>
          <a:p>
            <a:r>
              <a:rPr lang="en-US" altLang="zh-CN" sz="1200" b="0" i="0" kern="1200" dirty="0" smtClean="0">
                <a:solidFill>
                  <a:schemeClr val="tx1"/>
                </a:solidFill>
                <a:effectLst/>
                <a:latin typeface="+mn-lt"/>
                <a:ea typeface="+mn-ea"/>
                <a:cs typeface="+mn-cs"/>
              </a:rPr>
              <a:t>The source index, ESI, has the same properties as the destination index. The only difference is that the source index is for reading instead of writing. Although all data-processing routines write, not all read, so the source index is not as universally useful. When the time comes to use it, however, the source index is just as powerful as the destination index, and has the same type of instructions.</a:t>
            </a:r>
          </a:p>
          <a:p>
            <a:r>
              <a:rPr lang="en-US" altLang="zh-CN" sz="1200" b="0" i="0" kern="1200" dirty="0" smtClean="0">
                <a:solidFill>
                  <a:schemeClr val="tx1"/>
                </a:solidFill>
                <a:effectLst/>
                <a:latin typeface="+mn-lt"/>
                <a:ea typeface="+mn-ea"/>
                <a:cs typeface="+mn-cs"/>
              </a:rPr>
              <a:t>In situations where your code does not read any sort of data, of course, using the source index for convenient storage space is acceptable.</a:t>
            </a:r>
          </a:p>
          <a:p>
            <a:r>
              <a:rPr lang="en-US" altLang="zh-CN" sz="1200" b="0" i="0" kern="1200" dirty="0" smtClean="0">
                <a:solidFill>
                  <a:schemeClr val="tx1"/>
                </a:solidFill>
                <a:effectLst/>
                <a:latin typeface="+mn-lt"/>
                <a:ea typeface="+mn-ea"/>
                <a:cs typeface="+mn-cs"/>
              </a:rPr>
              <a:t>ESP and EBP: The Stack Pointer and the Base Pointer</a:t>
            </a:r>
          </a:p>
          <a:p>
            <a:r>
              <a:rPr lang="en-US" altLang="zh-CN" sz="1200" b="0" i="0" kern="1200" dirty="0" smtClean="0">
                <a:solidFill>
                  <a:schemeClr val="tx1"/>
                </a:solidFill>
                <a:effectLst/>
                <a:latin typeface="+mn-lt"/>
                <a:ea typeface="+mn-ea"/>
                <a:cs typeface="+mn-cs"/>
              </a:rPr>
              <a:t>Of the eight general purpose registers, only the stack pointer, ESP, and the base pointer, EBP, are widely used for their original purpose. These two registers are the heart of the x86 function-call mechanism. When a block of code calls a function, it pushes the parameters and the return address on the stack. Once inside, function sets the base pointer equal to the stack pointer and then places its own internal variables on the stack. From that point on, the function refers to its parameters and variables relative to the base pointer rather than the stack pointer. Why not the stack pointer? For some reason, the stack pointer lousy addressing modes. In 16-bit mode, it cannot be a square-bracket memory offset at all. In 32-bit mode, it can be appear in square brackets only by adding an expensive SIB byte to the </a:t>
            </a:r>
            <a:r>
              <a:rPr lang="en-US" altLang="zh-CN" sz="1200" b="0" i="0" kern="1200" dirty="0" err="1" smtClean="0">
                <a:solidFill>
                  <a:schemeClr val="tx1"/>
                </a:solidFill>
                <a:effectLst/>
                <a:latin typeface="+mn-lt"/>
                <a:ea typeface="+mn-ea"/>
                <a:cs typeface="+mn-cs"/>
              </a:rPr>
              <a:t>opcode</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In your code, there is never a reason to use the stack pointer for anything other than the stack. The base pointer, however, is up for grabs. If your routines pass parameters by register instead of by stack (they should), there is no reason to copy the stack pointer into the base pointer. The base pointer becomes a free register for whatever you need.</a:t>
            </a:r>
          </a:p>
          <a:p>
            <a:r>
              <a:rPr lang="en-US" altLang="zh-CN" sz="1200" b="0" i="0" kern="1200" dirty="0" smtClean="0">
                <a:solidFill>
                  <a:schemeClr val="tx1"/>
                </a:solidFill>
                <a:effectLst/>
                <a:latin typeface="+mn-lt"/>
                <a:ea typeface="+mn-ea"/>
                <a:cs typeface="+mn-cs"/>
              </a:rPr>
              <a:t>EBX: The Base Register</a:t>
            </a:r>
          </a:p>
          <a:p>
            <a:r>
              <a:rPr lang="en-US" altLang="zh-CN" sz="1200" b="0" i="0" kern="1200" dirty="0" smtClean="0">
                <a:solidFill>
                  <a:schemeClr val="tx1"/>
                </a:solidFill>
                <a:effectLst/>
                <a:latin typeface="+mn-lt"/>
                <a:ea typeface="+mn-ea"/>
                <a:cs typeface="+mn-cs"/>
              </a:rPr>
              <a:t>In 16-bit mode, the base register, EBX, acts as a general-purpose pointer. Besides the specialized ESI, EDI, and EBP registers, it is the only general-purpose register that can appear in a square-bracket memory access (For example, MOV [BX], AX). In the 32-bit world, however, any register may serve as a memory offset, so the base register is no longer special.</a:t>
            </a:r>
          </a:p>
          <a:p>
            <a:r>
              <a:rPr lang="en-US" altLang="zh-CN" sz="1200" b="0" i="0" kern="1200" dirty="0" smtClean="0">
                <a:solidFill>
                  <a:schemeClr val="tx1"/>
                </a:solidFill>
                <a:effectLst/>
                <a:latin typeface="+mn-lt"/>
                <a:ea typeface="+mn-ea"/>
                <a:cs typeface="+mn-cs"/>
              </a:rPr>
              <a:t>The base register gets its name from the XLAT instruction. XLAT looks up a value in a table using AL as the index and EBX as the base. XLAT is equivalent to MOV AL, [BX+AL], which is sometimes useful if you need to replace one 8-bit value with another from a table (Think of color look-up).</a:t>
            </a:r>
          </a:p>
          <a:p>
            <a:r>
              <a:rPr lang="en-US" altLang="zh-CN" sz="1200" b="0" i="0" kern="1200" dirty="0" smtClean="0">
                <a:solidFill>
                  <a:schemeClr val="tx1"/>
                </a:solidFill>
                <a:effectLst/>
                <a:latin typeface="+mn-lt"/>
                <a:ea typeface="+mn-ea"/>
                <a:cs typeface="+mn-cs"/>
              </a:rPr>
              <a:t>So, of all the general-purpose registers, EBX is the only register without an important dedicated purpose. It is a good place to store an extra pointer or calculation step, but not much more.</a:t>
            </a:r>
          </a:p>
          <a:p>
            <a:r>
              <a:rPr lang="en-US" altLang="zh-CN" sz="1200" b="0" i="0" kern="1200" dirty="0" smtClean="0">
                <a:solidFill>
                  <a:schemeClr val="tx1"/>
                </a:solidFill>
                <a:effectLst/>
                <a:latin typeface="+mn-lt"/>
                <a:ea typeface="+mn-ea"/>
                <a:cs typeface="+mn-cs"/>
              </a:rPr>
              <a:t>Conclusion</a:t>
            </a:r>
          </a:p>
          <a:p>
            <a:r>
              <a:rPr lang="en-US" altLang="zh-CN" sz="1200" b="0" i="0" kern="1200" dirty="0" smtClean="0">
                <a:solidFill>
                  <a:schemeClr val="tx1"/>
                </a:solidFill>
                <a:effectLst/>
                <a:latin typeface="+mn-lt"/>
                <a:ea typeface="+mn-ea"/>
                <a:cs typeface="+mn-cs"/>
              </a:rPr>
              <a:t>The eight general-purpose registers in the x86 processor family each have a unique purpose. Each register has special instructions and </a:t>
            </a:r>
            <a:r>
              <a:rPr lang="en-US" altLang="zh-CN" sz="1200" b="0" i="0" kern="1200" dirty="0" err="1" smtClean="0">
                <a:solidFill>
                  <a:schemeClr val="tx1"/>
                </a:solidFill>
                <a:effectLst/>
                <a:latin typeface="+mn-lt"/>
                <a:ea typeface="+mn-ea"/>
                <a:cs typeface="+mn-cs"/>
              </a:rPr>
              <a:t>opcodes</a:t>
            </a:r>
            <a:r>
              <a:rPr lang="en-US" altLang="zh-CN" sz="1200" b="0" i="0" kern="1200" dirty="0" smtClean="0">
                <a:solidFill>
                  <a:schemeClr val="tx1"/>
                </a:solidFill>
                <a:effectLst/>
                <a:latin typeface="+mn-lt"/>
                <a:ea typeface="+mn-ea"/>
                <a:cs typeface="+mn-cs"/>
              </a:rPr>
              <a:t> which make fulfilling this purpose more convenient or efficient. The registers and their uses are shown briefly below:</a:t>
            </a:r>
          </a:p>
          <a:p>
            <a:r>
              <a:rPr lang="en-US" altLang="zh-CN" sz="1200" b="0" i="0" kern="1200" dirty="0" smtClean="0">
                <a:solidFill>
                  <a:schemeClr val="tx1"/>
                </a:solidFill>
                <a:effectLst/>
                <a:latin typeface="+mn-lt"/>
                <a:ea typeface="+mn-ea"/>
                <a:cs typeface="+mn-cs"/>
              </a:rPr>
              <a:t>EAX - All major calculations take place in EAX, making it similar to a dedicated accumulator register.</a:t>
            </a:r>
          </a:p>
          <a:p>
            <a:r>
              <a:rPr lang="en-US" altLang="zh-CN" sz="1200" b="0" i="0" kern="1200" dirty="0" smtClean="0">
                <a:solidFill>
                  <a:schemeClr val="tx1"/>
                </a:solidFill>
                <a:effectLst/>
                <a:latin typeface="+mn-lt"/>
                <a:ea typeface="+mn-ea"/>
                <a:cs typeface="+mn-cs"/>
              </a:rPr>
              <a:t>EDX - The data register is the an extension to the accumulator. It is most useful for storing data related to the accumulator's current calculation.</a:t>
            </a:r>
          </a:p>
          <a:p>
            <a:r>
              <a:rPr lang="en-US" altLang="zh-CN" sz="1200" b="0" i="0" kern="1200" dirty="0" smtClean="0">
                <a:solidFill>
                  <a:schemeClr val="tx1"/>
                </a:solidFill>
                <a:effectLst/>
                <a:latin typeface="+mn-lt"/>
                <a:ea typeface="+mn-ea"/>
                <a:cs typeface="+mn-cs"/>
              </a:rPr>
              <a:t>ECX - Like the variable </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 in high-level languages, the count register is the universal loop counter.</a:t>
            </a:r>
          </a:p>
          <a:p>
            <a:r>
              <a:rPr lang="en-US" altLang="zh-CN" sz="1200" b="0" i="0" kern="1200" dirty="0" smtClean="0">
                <a:solidFill>
                  <a:schemeClr val="tx1"/>
                </a:solidFill>
                <a:effectLst/>
                <a:latin typeface="+mn-lt"/>
                <a:ea typeface="+mn-ea"/>
                <a:cs typeface="+mn-cs"/>
              </a:rPr>
              <a:t>EDI - Every loop must store its result somewhere, and the destination index points to that place. With a single-byte STOS instruction to write data out of the accumulator, this register makes data operations much more size-efficient.</a:t>
            </a:r>
          </a:p>
          <a:p>
            <a:r>
              <a:rPr lang="en-US" altLang="zh-CN" sz="1200" b="0" i="0" kern="1200" dirty="0" smtClean="0">
                <a:solidFill>
                  <a:schemeClr val="tx1"/>
                </a:solidFill>
                <a:effectLst/>
                <a:latin typeface="+mn-lt"/>
                <a:ea typeface="+mn-ea"/>
                <a:cs typeface="+mn-cs"/>
              </a:rPr>
              <a:t>ESI - In loops that process data, the source index holds the location of the input data stream. Like the destination index, EDI had a convenient one-byte instruction for loading data out of memory into the accumulator.</a:t>
            </a:r>
          </a:p>
          <a:p>
            <a:r>
              <a:rPr lang="en-US" altLang="zh-CN" sz="1200" b="0" i="0" kern="1200" dirty="0" smtClean="0">
                <a:solidFill>
                  <a:schemeClr val="tx1"/>
                </a:solidFill>
                <a:effectLst/>
                <a:latin typeface="+mn-lt"/>
                <a:ea typeface="+mn-ea"/>
                <a:cs typeface="+mn-cs"/>
              </a:rPr>
              <a:t>ESP - ESP is the sacred stack pointer. With the important PUSH, POP, CALL, and RET instructions requiring it's value, there is never a good reason to use the stack pointer for anything else.</a:t>
            </a:r>
          </a:p>
          <a:p>
            <a:r>
              <a:rPr lang="en-US" altLang="zh-CN" sz="1200" b="0" i="0" kern="1200" dirty="0" smtClean="0">
                <a:solidFill>
                  <a:schemeClr val="tx1"/>
                </a:solidFill>
                <a:effectLst/>
                <a:latin typeface="+mn-lt"/>
                <a:ea typeface="+mn-ea"/>
                <a:cs typeface="+mn-cs"/>
              </a:rPr>
              <a:t>EBP - In functions that store parameters or variables on the stack, the base pointer holds the location of the current stack frame. In other situations, however, EBP is a free data-storage register.</a:t>
            </a:r>
          </a:p>
          <a:p>
            <a:r>
              <a:rPr lang="en-US" altLang="zh-CN" sz="1200" b="0" i="0" kern="1200" dirty="0" smtClean="0">
                <a:solidFill>
                  <a:schemeClr val="tx1"/>
                </a:solidFill>
                <a:effectLst/>
                <a:latin typeface="+mn-lt"/>
                <a:ea typeface="+mn-ea"/>
                <a:cs typeface="+mn-cs"/>
              </a:rPr>
              <a:t>EBX - In 16-bit mode, the base register was useful as a pointer. Now it is completely free for extra storage space.</a:t>
            </a:r>
          </a:p>
          <a:p>
            <a:r>
              <a:rPr lang="en-US" altLang="zh-CN" sz="1200" b="0" i="0" kern="1200" dirty="0" smtClean="0">
                <a:solidFill>
                  <a:schemeClr val="tx1"/>
                </a:solidFill>
                <a:effectLst/>
                <a:latin typeface="+mn-lt"/>
                <a:ea typeface="+mn-ea"/>
                <a:cs typeface="+mn-cs"/>
              </a:rPr>
              <a:t>As an example of how these registers fit together, here is an outline of a typical routine:</a:t>
            </a:r>
          </a:p>
          <a:p>
            <a:r>
              <a:rPr lang="en-US" altLang="zh-CN" dirty="0" err="1" smtClean="0"/>
              <a:t>mov</a:t>
            </a:r>
            <a:r>
              <a:rPr lang="en-US" altLang="zh-CN" dirty="0" smtClean="0"/>
              <a:t> </a:t>
            </a:r>
            <a:r>
              <a:rPr lang="en-US" altLang="zh-CN" dirty="0" err="1" smtClean="0"/>
              <a:t>esi</a:t>
            </a:r>
            <a:r>
              <a:rPr lang="en-US" altLang="zh-CN" dirty="0" smtClean="0"/>
              <a:t>, </a:t>
            </a:r>
            <a:r>
              <a:rPr lang="en-US" altLang="zh-CN" dirty="0" err="1" smtClean="0"/>
              <a:t>source_address</a:t>
            </a:r>
            <a:r>
              <a:rPr lang="en-US" altLang="zh-CN" dirty="0" smtClean="0"/>
              <a:t> </a:t>
            </a:r>
            <a:r>
              <a:rPr lang="en-US" altLang="zh-CN" dirty="0" err="1" smtClean="0"/>
              <a:t>mov</a:t>
            </a:r>
            <a:r>
              <a:rPr lang="en-US" altLang="zh-CN" dirty="0" smtClean="0"/>
              <a:t> </a:t>
            </a:r>
            <a:r>
              <a:rPr lang="en-US" altLang="zh-CN" dirty="0" err="1" smtClean="0"/>
              <a:t>edi</a:t>
            </a:r>
            <a:r>
              <a:rPr lang="en-US" altLang="zh-CN" dirty="0" smtClean="0"/>
              <a:t>, </a:t>
            </a:r>
            <a:r>
              <a:rPr lang="en-US" altLang="zh-CN" dirty="0" err="1" smtClean="0"/>
              <a:t>destination_address</a:t>
            </a:r>
            <a:r>
              <a:rPr lang="en-US" altLang="zh-CN" dirty="0" smtClean="0"/>
              <a:t> </a:t>
            </a:r>
            <a:r>
              <a:rPr lang="en-US" altLang="zh-CN" dirty="0" err="1" smtClean="0"/>
              <a:t>mov</a:t>
            </a:r>
            <a:r>
              <a:rPr lang="en-US" altLang="zh-CN" dirty="0" smtClean="0"/>
              <a:t> </a:t>
            </a:r>
            <a:r>
              <a:rPr lang="en-US" altLang="zh-CN" dirty="0" err="1" smtClean="0"/>
              <a:t>ecx</a:t>
            </a:r>
            <a:r>
              <a:rPr lang="en-US" altLang="zh-CN" dirty="0" smtClean="0"/>
              <a:t>, </a:t>
            </a:r>
            <a:r>
              <a:rPr lang="en-US" altLang="zh-CN" dirty="0" err="1" smtClean="0"/>
              <a:t>loop_count</a:t>
            </a:r>
            <a:r>
              <a:rPr lang="en-US" altLang="zh-CN" dirty="0" smtClean="0"/>
              <a:t> </a:t>
            </a:r>
            <a:r>
              <a:rPr lang="en-US" altLang="zh-CN" dirty="0" err="1" smtClean="0"/>
              <a:t>my_loop</a:t>
            </a:r>
            <a:r>
              <a:rPr lang="en-US" altLang="zh-CN" dirty="0" smtClean="0"/>
              <a:t>: </a:t>
            </a:r>
            <a:r>
              <a:rPr lang="en-US" altLang="zh-CN" dirty="0" err="1" smtClean="0"/>
              <a:t>lodsd</a:t>
            </a:r>
            <a:r>
              <a:rPr lang="en-US" altLang="zh-CN" dirty="0" smtClean="0"/>
              <a:t> ;Do some calculations with </a:t>
            </a:r>
            <a:r>
              <a:rPr lang="en-US" altLang="zh-CN" dirty="0" err="1" smtClean="0"/>
              <a:t>eax</a:t>
            </a:r>
            <a:r>
              <a:rPr lang="en-US" altLang="zh-CN" dirty="0" smtClean="0"/>
              <a:t> here. </a:t>
            </a:r>
            <a:r>
              <a:rPr lang="en-US" altLang="zh-CN" dirty="0" err="1" smtClean="0"/>
              <a:t>stosd</a:t>
            </a:r>
            <a:r>
              <a:rPr lang="en-US" altLang="zh-CN" dirty="0" smtClean="0"/>
              <a:t> loop </a:t>
            </a:r>
            <a:r>
              <a:rPr lang="en-US" altLang="zh-CN" dirty="0" err="1" smtClean="0"/>
              <a:t>my_loop</a:t>
            </a:r>
            <a:r>
              <a:rPr lang="en-US" altLang="zh-CN" dirty="0" smtClean="0"/>
              <a:t> </a:t>
            </a:r>
            <a:r>
              <a:rPr lang="en-US" altLang="zh-CN" sz="1200" b="0" i="0" kern="1200" dirty="0" smtClean="0">
                <a:solidFill>
                  <a:schemeClr val="tx1"/>
                </a:solidFill>
                <a:effectLst/>
                <a:latin typeface="+mn-lt"/>
                <a:ea typeface="+mn-ea"/>
                <a:cs typeface="+mn-cs"/>
              </a:rPr>
              <a:t>In this example, ECX is the loop counter, ESI points to the input data, and EDI points to the output data. Some calculations, such as a blur, filter, or perhaps a color look-up occur in the loop using EAX as a variable. This example is a bit simplistic, but hopefully it shows the general idea. A real routine would probably deal with much more complicated data than DWORD's, and would probably involve a bunch of floating-point as well.</a:t>
            </a:r>
          </a:p>
          <a:p>
            <a:r>
              <a:rPr lang="en-US" altLang="zh-CN" sz="1200" b="0" i="0" kern="1200" dirty="0" smtClean="0">
                <a:solidFill>
                  <a:schemeClr val="tx1"/>
                </a:solidFill>
                <a:effectLst/>
                <a:latin typeface="+mn-lt"/>
                <a:ea typeface="+mn-ea"/>
                <a:cs typeface="+mn-cs"/>
              </a:rPr>
              <a:t>In conclusion, using the registers as Intel intended has several advantages. In the fist case, it allows your code to take advantage of many optimizations and special instructions. It also makes the code more readable, since registers perform predictable functions. Finally, using the registers consistently leads to better compression by promoting more repetitive instruction sequences.</a:t>
            </a:r>
          </a:p>
          <a:p>
            <a:r>
              <a:rPr lang="en-US" altLang="zh-CN" sz="1200" b="0" i="0" kern="1200" dirty="0" smtClean="0">
                <a:solidFill>
                  <a:schemeClr val="tx1"/>
                </a:solidFill>
                <a:effectLst/>
                <a:latin typeface="+mn-lt"/>
                <a:ea typeface="+mn-ea"/>
                <a:cs typeface="+mn-cs"/>
                <a:hlinkClick r:id="rId4"/>
              </a:rPr>
              <a:t>Ukrainian Translation</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FFFEA35-557E-47DC-8847-957D41A818FE}" type="slidenum">
              <a:rPr lang="zh-CN" altLang="en-US" smtClean="0"/>
              <a:t>6</a:t>
            </a:fld>
            <a:endParaRPr lang="zh-CN" altLang="en-US"/>
          </a:p>
        </p:txBody>
      </p:sp>
    </p:spTree>
    <p:extLst>
      <p:ext uri="{BB962C8B-B14F-4D97-AF65-F5344CB8AC3E}">
        <p14:creationId xmlns:p14="http://schemas.microsoft.com/office/powerpoint/2010/main" val="2737498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8D1E1D1-455B-491D-A65B-71B3F6C9632C}" type="datetimeFigureOut">
              <a:rPr lang="zh-CN" altLang="en-US" smtClean="0"/>
              <a:t>2016/9/25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F176D6-7B5F-482F-A248-337510D26CE3}" type="slidenum">
              <a:rPr lang="zh-CN" altLang="en-US" smtClean="0"/>
              <a:t>‹#›</a:t>
            </a:fld>
            <a:endParaRPr lang="zh-CN" altLang="en-US"/>
          </a:p>
        </p:txBody>
      </p:sp>
    </p:spTree>
    <p:extLst>
      <p:ext uri="{BB962C8B-B14F-4D97-AF65-F5344CB8AC3E}">
        <p14:creationId xmlns:p14="http://schemas.microsoft.com/office/powerpoint/2010/main" val="4149291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D1E1D1-455B-491D-A65B-71B3F6C9632C}" type="datetimeFigureOut">
              <a:rPr lang="zh-CN" altLang="en-US" smtClean="0"/>
              <a:t>2016/9/25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F176D6-7B5F-482F-A248-337510D26CE3}" type="slidenum">
              <a:rPr lang="zh-CN" altLang="en-US" smtClean="0"/>
              <a:t>‹#›</a:t>
            </a:fld>
            <a:endParaRPr lang="zh-CN" altLang="en-US"/>
          </a:p>
        </p:txBody>
      </p:sp>
    </p:spTree>
    <p:extLst>
      <p:ext uri="{BB962C8B-B14F-4D97-AF65-F5344CB8AC3E}">
        <p14:creationId xmlns:p14="http://schemas.microsoft.com/office/powerpoint/2010/main" val="708023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D1E1D1-455B-491D-A65B-71B3F6C9632C}" type="datetimeFigureOut">
              <a:rPr lang="zh-CN" altLang="en-US" smtClean="0"/>
              <a:t>2016/9/25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F176D6-7B5F-482F-A248-337510D26CE3}" type="slidenum">
              <a:rPr lang="zh-CN" altLang="en-US" smtClean="0"/>
              <a:t>‹#›</a:t>
            </a:fld>
            <a:endParaRPr lang="zh-CN" altLang="en-US"/>
          </a:p>
        </p:txBody>
      </p:sp>
    </p:spTree>
    <p:extLst>
      <p:ext uri="{BB962C8B-B14F-4D97-AF65-F5344CB8AC3E}">
        <p14:creationId xmlns:p14="http://schemas.microsoft.com/office/powerpoint/2010/main" val="1607358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D1E1D1-455B-491D-A65B-71B3F6C9632C}" type="datetimeFigureOut">
              <a:rPr lang="zh-CN" altLang="en-US" smtClean="0"/>
              <a:t>2016/9/25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F176D6-7B5F-482F-A248-337510D26CE3}" type="slidenum">
              <a:rPr lang="zh-CN" altLang="en-US" smtClean="0"/>
              <a:t>‹#›</a:t>
            </a:fld>
            <a:endParaRPr lang="zh-CN" altLang="en-US"/>
          </a:p>
        </p:txBody>
      </p:sp>
    </p:spTree>
    <p:extLst>
      <p:ext uri="{BB962C8B-B14F-4D97-AF65-F5344CB8AC3E}">
        <p14:creationId xmlns:p14="http://schemas.microsoft.com/office/powerpoint/2010/main" val="3976245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8D1E1D1-455B-491D-A65B-71B3F6C9632C}" type="datetimeFigureOut">
              <a:rPr lang="zh-CN" altLang="en-US" smtClean="0"/>
              <a:t>2016/9/25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F176D6-7B5F-482F-A248-337510D26CE3}" type="slidenum">
              <a:rPr lang="zh-CN" altLang="en-US" smtClean="0"/>
              <a:t>‹#›</a:t>
            </a:fld>
            <a:endParaRPr lang="zh-CN" altLang="en-US"/>
          </a:p>
        </p:txBody>
      </p:sp>
    </p:spTree>
    <p:extLst>
      <p:ext uri="{BB962C8B-B14F-4D97-AF65-F5344CB8AC3E}">
        <p14:creationId xmlns:p14="http://schemas.microsoft.com/office/powerpoint/2010/main" val="579478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8D1E1D1-455B-491D-A65B-71B3F6C9632C}" type="datetimeFigureOut">
              <a:rPr lang="zh-CN" altLang="en-US" smtClean="0"/>
              <a:t>2016/9/25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F176D6-7B5F-482F-A248-337510D26CE3}" type="slidenum">
              <a:rPr lang="zh-CN" altLang="en-US" smtClean="0"/>
              <a:t>‹#›</a:t>
            </a:fld>
            <a:endParaRPr lang="zh-CN" altLang="en-US"/>
          </a:p>
        </p:txBody>
      </p:sp>
    </p:spTree>
    <p:extLst>
      <p:ext uri="{BB962C8B-B14F-4D97-AF65-F5344CB8AC3E}">
        <p14:creationId xmlns:p14="http://schemas.microsoft.com/office/powerpoint/2010/main" val="3034551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8D1E1D1-455B-491D-A65B-71B3F6C9632C}" type="datetimeFigureOut">
              <a:rPr lang="zh-CN" altLang="en-US" smtClean="0"/>
              <a:t>2016/9/25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7F176D6-7B5F-482F-A248-337510D26CE3}" type="slidenum">
              <a:rPr lang="zh-CN" altLang="en-US" smtClean="0"/>
              <a:t>‹#›</a:t>
            </a:fld>
            <a:endParaRPr lang="zh-CN" altLang="en-US"/>
          </a:p>
        </p:txBody>
      </p:sp>
    </p:spTree>
    <p:extLst>
      <p:ext uri="{BB962C8B-B14F-4D97-AF65-F5344CB8AC3E}">
        <p14:creationId xmlns:p14="http://schemas.microsoft.com/office/powerpoint/2010/main" val="262892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8D1E1D1-455B-491D-A65B-71B3F6C9632C}" type="datetimeFigureOut">
              <a:rPr lang="zh-CN" altLang="en-US" smtClean="0"/>
              <a:t>2016/9/25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7F176D6-7B5F-482F-A248-337510D26CE3}" type="slidenum">
              <a:rPr lang="zh-CN" altLang="en-US" smtClean="0"/>
              <a:t>‹#›</a:t>
            </a:fld>
            <a:endParaRPr lang="zh-CN" altLang="en-US"/>
          </a:p>
        </p:txBody>
      </p:sp>
    </p:spTree>
    <p:extLst>
      <p:ext uri="{BB962C8B-B14F-4D97-AF65-F5344CB8AC3E}">
        <p14:creationId xmlns:p14="http://schemas.microsoft.com/office/powerpoint/2010/main" val="424235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8D1E1D1-455B-491D-A65B-71B3F6C9632C}" type="datetimeFigureOut">
              <a:rPr lang="zh-CN" altLang="en-US" smtClean="0"/>
              <a:t>2016/9/25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7F176D6-7B5F-482F-A248-337510D26CE3}" type="slidenum">
              <a:rPr lang="zh-CN" altLang="en-US" smtClean="0"/>
              <a:t>‹#›</a:t>
            </a:fld>
            <a:endParaRPr lang="zh-CN" altLang="en-US"/>
          </a:p>
        </p:txBody>
      </p:sp>
    </p:spTree>
    <p:extLst>
      <p:ext uri="{BB962C8B-B14F-4D97-AF65-F5344CB8AC3E}">
        <p14:creationId xmlns:p14="http://schemas.microsoft.com/office/powerpoint/2010/main" val="3990435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8D1E1D1-455B-491D-A65B-71B3F6C9632C}" type="datetimeFigureOut">
              <a:rPr lang="zh-CN" altLang="en-US" smtClean="0"/>
              <a:t>2016/9/25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F176D6-7B5F-482F-A248-337510D26CE3}" type="slidenum">
              <a:rPr lang="zh-CN" altLang="en-US" smtClean="0"/>
              <a:t>‹#›</a:t>
            </a:fld>
            <a:endParaRPr lang="zh-CN" altLang="en-US"/>
          </a:p>
        </p:txBody>
      </p:sp>
    </p:spTree>
    <p:extLst>
      <p:ext uri="{BB962C8B-B14F-4D97-AF65-F5344CB8AC3E}">
        <p14:creationId xmlns:p14="http://schemas.microsoft.com/office/powerpoint/2010/main" val="2794677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8D1E1D1-455B-491D-A65B-71B3F6C9632C}" type="datetimeFigureOut">
              <a:rPr lang="zh-CN" altLang="en-US" smtClean="0"/>
              <a:t>2016/9/25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F176D6-7B5F-482F-A248-337510D26CE3}" type="slidenum">
              <a:rPr lang="zh-CN" altLang="en-US" smtClean="0"/>
              <a:t>‹#›</a:t>
            </a:fld>
            <a:endParaRPr lang="zh-CN" altLang="en-US"/>
          </a:p>
        </p:txBody>
      </p:sp>
    </p:spTree>
    <p:extLst>
      <p:ext uri="{BB962C8B-B14F-4D97-AF65-F5344CB8AC3E}">
        <p14:creationId xmlns:p14="http://schemas.microsoft.com/office/powerpoint/2010/main" val="1607576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1E1D1-455B-491D-A65B-71B3F6C9632C}" type="datetimeFigureOut">
              <a:rPr lang="zh-CN" altLang="en-US" smtClean="0"/>
              <a:t>2016/9/25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176D6-7B5F-482F-A248-337510D26CE3}" type="slidenum">
              <a:rPr lang="zh-CN" altLang="en-US" smtClean="0"/>
              <a:t>‹#›</a:t>
            </a:fld>
            <a:endParaRPr lang="zh-CN" altLang="en-US"/>
          </a:p>
        </p:txBody>
      </p:sp>
    </p:spTree>
    <p:extLst>
      <p:ext uri="{BB962C8B-B14F-4D97-AF65-F5344CB8AC3E}">
        <p14:creationId xmlns:p14="http://schemas.microsoft.com/office/powerpoint/2010/main" val="2386726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寄存器的名字</a:t>
            </a:r>
            <a:endParaRPr lang="zh-CN" altLang="en-US" dirty="0"/>
          </a:p>
        </p:txBody>
      </p:sp>
      <p:sp>
        <p:nvSpPr>
          <p:cNvPr id="3" name="内容占位符 2"/>
          <p:cNvSpPr>
            <a:spLocks noGrp="1"/>
          </p:cNvSpPr>
          <p:nvPr>
            <p:ph idx="1"/>
          </p:nvPr>
        </p:nvSpPr>
        <p:spPr>
          <a:xfrm>
            <a:off x="457200" y="1600200"/>
            <a:ext cx="8229600" cy="4637112"/>
          </a:xfrm>
        </p:spPr>
        <p:txBody>
          <a:bodyPr>
            <a:normAutofit fontScale="70000" lnSpcReduction="20000"/>
          </a:bodyPr>
          <a:lstStyle/>
          <a:p>
            <a:r>
              <a:rPr lang="en-US" altLang="zh-CN" dirty="0"/>
              <a:t>EAX - Accumulator </a:t>
            </a:r>
            <a:r>
              <a:rPr lang="en-US" altLang="zh-CN" dirty="0" smtClean="0"/>
              <a:t>Register</a:t>
            </a:r>
          </a:p>
          <a:p>
            <a:pPr lvl="1"/>
            <a:r>
              <a:rPr lang="zh-CN" altLang="en-US" dirty="0" smtClean="0"/>
              <a:t>数值运算寄存器</a:t>
            </a:r>
            <a:r>
              <a:rPr lang="en-US" altLang="zh-CN" dirty="0" smtClean="0"/>
              <a:t>(ADD, AND, CMP, SUB…</a:t>
            </a:r>
            <a:r>
              <a:rPr lang="en-US" altLang="zh-CN" dirty="0"/>
              <a:t>)</a:t>
            </a:r>
          </a:p>
          <a:p>
            <a:r>
              <a:rPr lang="en-US" altLang="zh-CN" dirty="0" smtClean="0"/>
              <a:t>ECX </a:t>
            </a:r>
            <a:r>
              <a:rPr lang="en-US" altLang="zh-CN" dirty="0"/>
              <a:t>- Counter </a:t>
            </a:r>
            <a:r>
              <a:rPr lang="en-US" altLang="zh-CN" dirty="0" smtClean="0"/>
              <a:t>Register</a:t>
            </a:r>
          </a:p>
          <a:p>
            <a:pPr lvl="1"/>
            <a:r>
              <a:rPr lang="zh-CN" altLang="en-US" dirty="0" smtClean="0"/>
              <a:t>一些不常用循环指令</a:t>
            </a:r>
            <a:r>
              <a:rPr lang="en-US" altLang="zh-CN" dirty="0" smtClean="0"/>
              <a:t>(LOOP, LOOPZ…)</a:t>
            </a:r>
            <a:endParaRPr lang="en-US" altLang="zh-CN" dirty="0"/>
          </a:p>
          <a:p>
            <a:r>
              <a:rPr lang="en-US" altLang="zh-CN" dirty="0"/>
              <a:t>EDX - Data </a:t>
            </a:r>
            <a:r>
              <a:rPr lang="en-US" altLang="zh-CN" dirty="0" smtClean="0"/>
              <a:t>Register</a:t>
            </a:r>
          </a:p>
          <a:p>
            <a:pPr lvl="1"/>
            <a:r>
              <a:rPr lang="zh-CN" altLang="en-US" dirty="0" smtClean="0"/>
              <a:t>辅助数值运算</a:t>
            </a:r>
            <a:r>
              <a:rPr lang="en-US" altLang="zh-CN" dirty="0" smtClean="0"/>
              <a:t>(</a:t>
            </a:r>
            <a:r>
              <a:rPr lang="en-US" altLang="zh-CN" dirty="0" err="1" smtClean="0"/>
              <a:t>imull</a:t>
            </a:r>
            <a:r>
              <a:rPr lang="en-US" altLang="zh-CN" dirty="0" smtClean="0"/>
              <a:t>, </a:t>
            </a:r>
            <a:r>
              <a:rPr lang="en-US" altLang="zh-CN" dirty="0" err="1" smtClean="0"/>
              <a:t>idivl</a:t>
            </a:r>
            <a:r>
              <a:rPr lang="zh-CN" altLang="en-US" dirty="0" smtClean="0"/>
              <a:t>等</a:t>
            </a:r>
            <a:r>
              <a:rPr lang="en-US" altLang="zh-CN" dirty="0" smtClean="0"/>
              <a:t>64</a:t>
            </a:r>
            <a:r>
              <a:rPr lang="zh-CN" altLang="en-US" dirty="0" smtClean="0"/>
              <a:t>位乘法</a:t>
            </a:r>
            <a:r>
              <a:rPr lang="en-US" altLang="zh-CN" dirty="0" smtClean="0"/>
              <a:t>)</a:t>
            </a:r>
            <a:endParaRPr lang="en-US" altLang="zh-CN" dirty="0"/>
          </a:p>
          <a:p>
            <a:r>
              <a:rPr lang="en-US" altLang="zh-CN" dirty="0"/>
              <a:t>EBX - Base Register</a:t>
            </a:r>
          </a:p>
          <a:p>
            <a:pPr lvl="1"/>
            <a:r>
              <a:rPr lang="en-US" altLang="zh-CN" dirty="0"/>
              <a:t>8086</a:t>
            </a:r>
            <a:r>
              <a:rPr lang="zh-CN" altLang="en-US" dirty="0"/>
              <a:t>指令</a:t>
            </a:r>
            <a:r>
              <a:rPr lang="en-US" altLang="zh-CN" dirty="0"/>
              <a:t>XLAT</a:t>
            </a:r>
            <a:r>
              <a:rPr lang="zh-CN" altLang="en-US" dirty="0"/>
              <a:t>使用</a:t>
            </a:r>
            <a:r>
              <a:rPr lang="en-US" altLang="zh-CN" dirty="0"/>
              <a:t>EBX</a:t>
            </a:r>
            <a:r>
              <a:rPr lang="zh-CN" altLang="en-US" dirty="0"/>
              <a:t>进行</a:t>
            </a:r>
            <a:r>
              <a:rPr lang="zh-CN" altLang="en-US" dirty="0" smtClean="0"/>
              <a:t>查表</a:t>
            </a:r>
            <a:endParaRPr lang="en-US" altLang="zh-CN" dirty="0" smtClean="0"/>
          </a:p>
          <a:p>
            <a:r>
              <a:rPr lang="en-US" altLang="zh-CN" dirty="0" smtClean="0"/>
              <a:t>ESI </a:t>
            </a:r>
            <a:r>
              <a:rPr lang="en-US" altLang="zh-CN" dirty="0"/>
              <a:t>- Source </a:t>
            </a:r>
            <a:r>
              <a:rPr lang="en-US" altLang="zh-CN" dirty="0" smtClean="0"/>
              <a:t>Index</a:t>
            </a:r>
          </a:p>
          <a:p>
            <a:pPr lvl="1"/>
            <a:r>
              <a:rPr lang="zh-CN" altLang="en-US" dirty="0" smtClean="0"/>
              <a:t>帮助循环从内存读取数据（不常用）</a:t>
            </a:r>
            <a:endParaRPr lang="en-US" altLang="zh-CN" dirty="0" smtClean="0"/>
          </a:p>
          <a:p>
            <a:r>
              <a:rPr lang="en-US" altLang="zh-CN" dirty="0" smtClean="0"/>
              <a:t>EDI </a:t>
            </a:r>
            <a:r>
              <a:rPr lang="en-US" altLang="zh-CN" dirty="0"/>
              <a:t>- Destination </a:t>
            </a:r>
            <a:r>
              <a:rPr lang="en-US" altLang="zh-CN" dirty="0" smtClean="0"/>
              <a:t>Index</a:t>
            </a:r>
          </a:p>
          <a:p>
            <a:pPr lvl="1"/>
            <a:r>
              <a:rPr lang="zh-CN" altLang="en-US" dirty="0" smtClean="0"/>
              <a:t>帮助循环书写数据到内存（不常用）</a:t>
            </a:r>
            <a:endParaRPr lang="en-US" altLang="zh-CN" dirty="0" smtClean="0"/>
          </a:p>
          <a:p>
            <a:r>
              <a:rPr lang="en-US" altLang="zh-CN" dirty="0" smtClean="0"/>
              <a:t>EBP </a:t>
            </a:r>
            <a:r>
              <a:rPr lang="en-US" altLang="zh-CN" dirty="0"/>
              <a:t>- Base Pointer</a:t>
            </a:r>
          </a:p>
          <a:p>
            <a:r>
              <a:rPr lang="en-US" altLang="zh-CN" dirty="0"/>
              <a:t>ESP - Stack Pointer</a:t>
            </a:r>
          </a:p>
          <a:p>
            <a:endParaRPr lang="zh-CN" altLang="en-US" dirty="0"/>
          </a:p>
        </p:txBody>
      </p:sp>
      <p:sp>
        <p:nvSpPr>
          <p:cNvPr id="4" name="右大括号 3"/>
          <p:cNvSpPr/>
          <p:nvPr/>
        </p:nvSpPr>
        <p:spPr>
          <a:xfrm>
            <a:off x="7164288" y="1614166"/>
            <a:ext cx="288032" cy="195885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5" name="右大括号 4"/>
          <p:cNvSpPr/>
          <p:nvPr/>
        </p:nvSpPr>
        <p:spPr>
          <a:xfrm>
            <a:off x="7164288" y="3645024"/>
            <a:ext cx="288032" cy="252028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6" name="TextBox 5"/>
          <p:cNvSpPr txBox="1"/>
          <p:nvPr/>
        </p:nvSpPr>
        <p:spPr>
          <a:xfrm>
            <a:off x="7668344" y="2483604"/>
            <a:ext cx="1338828" cy="369332"/>
          </a:xfrm>
          <a:prstGeom prst="rect">
            <a:avLst/>
          </a:prstGeom>
          <a:noFill/>
        </p:spPr>
        <p:txBody>
          <a:bodyPr wrap="none" rtlCol="0">
            <a:spAutoFit/>
          </a:bodyPr>
          <a:lstStyle/>
          <a:p>
            <a:r>
              <a:rPr lang="zh-CN" altLang="en-US" dirty="0" smtClean="0"/>
              <a:t>调用者保存</a:t>
            </a:r>
            <a:endParaRPr lang="zh-CN" altLang="en-US" dirty="0"/>
          </a:p>
        </p:txBody>
      </p:sp>
      <p:sp>
        <p:nvSpPr>
          <p:cNvPr id="7" name="TextBox 6"/>
          <p:cNvSpPr txBox="1"/>
          <p:nvPr/>
        </p:nvSpPr>
        <p:spPr>
          <a:xfrm>
            <a:off x="7668344" y="4715852"/>
            <a:ext cx="1338828" cy="369332"/>
          </a:xfrm>
          <a:prstGeom prst="rect">
            <a:avLst/>
          </a:prstGeom>
          <a:noFill/>
        </p:spPr>
        <p:txBody>
          <a:bodyPr wrap="none" rtlCol="0">
            <a:spAutoFit/>
          </a:bodyPr>
          <a:lstStyle/>
          <a:p>
            <a:r>
              <a:rPr lang="zh-CN" altLang="en-US" dirty="0" smtClean="0"/>
              <a:t>被调者保存</a:t>
            </a:r>
            <a:endParaRPr lang="zh-CN" altLang="en-US" dirty="0"/>
          </a:p>
        </p:txBody>
      </p:sp>
    </p:spTree>
    <p:extLst>
      <p:ext uri="{BB962C8B-B14F-4D97-AF65-F5344CB8AC3E}">
        <p14:creationId xmlns:p14="http://schemas.microsoft.com/office/powerpoint/2010/main" val="3293589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寄存器的名字</a:t>
            </a:r>
            <a:endParaRPr lang="zh-CN" altLang="en-US" dirty="0"/>
          </a:p>
        </p:txBody>
      </p:sp>
      <p:sp>
        <p:nvSpPr>
          <p:cNvPr id="3" name="内容占位符 2"/>
          <p:cNvSpPr>
            <a:spLocks noGrp="1"/>
          </p:cNvSpPr>
          <p:nvPr>
            <p:ph idx="1"/>
          </p:nvPr>
        </p:nvSpPr>
        <p:spPr>
          <a:xfrm>
            <a:off x="457200" y="1600200"/>
            <a:ext cx="8229600" cy="4637112"/>
          </a:xfrm>
        </p:spPr>
        <p:txBody>
          <a:bodyPr>
            <a:normAutofit fontScale="70000" lnSpcReduction="20000"/>
          </a:bodyPr>
          <a:lstStyle/>
          <a:p>
            <a:r>
              <a:rPr lang="en-US" altLang="zh-CN" dirty="0"/>
              <a:t>EAX - Accumulator </a:t>
            </a:r>
            <a:r>
              <a:rPr lang="en-US" altLang="zh-CN" dirty="0" smtClean="0"/>
              <a:t>Register</a:t>
            </a:r>
          </a:p>
          <a:p>
            <a:pPr lvl="1"/>
            <a:r>
              <a:rPr lang="zh-CN" altLang="en-US" dirty="0" smtClean="0"/>
              <a:t>数值运算寄存器</a:t>
            </a:r>
            <a:r>
              <a:rPr lang="en-US" altLang="zh-CN" dirty="0" smtClean="0"/>
              <a:t>(ADD, AND, CMP, SUB…</a:t>
            </a:r>
            <a:r>
              <a:rPr lang="en-US" altLang="zh-CN" dirty="0"/>
              <a:t>)</a:t>
            </a:r>
          </a:p>
          <a:p>
            <a:r>
              <a:rPr lang="en-US" altLang="zh-CN" dirty="0" smtClean="0"/>
              <a:t>ECX </a:t>
            </a:r>
            <a:r>
              <a:rPr lang="en-US" altLang="zh-CN" dirty="0"/>
              <a:t>- Counter </a:t>
            </a:r>
            <a:r>
              <a:rPr lang="en-US" altLang="zh-CN" dirty="0" smtClean="0"/>
              <a:t>Register</a:t>
            </a:r>
          </a:p>
          <a:p>
            <a:pPr lvl="1"/>
            <a:r>
              <a:rPr lang="zh-CN" altLang="en-US" dirty="0" smtClean="0"/>
              <a:t>一些不常用循环指令</a:t>
            </a:r>
            <a:r>
              <a:rPr lang="en-US" altLang="zh-CN" dirty="0" smtClean="0"/>
              <a:t>(LOOP, LOOPZ…)</a:t>
            </a:r>
            <a:endParaRPr lang="en-US" altLang="zh-CN" dirty="0"/>
          </a:p>
          <a:p>
            <a:r>
              <a:rPr lang="en-US" altLang="zh-CN" dirty="0"/>
              <a:t>EDX - Data </a:t>
            </a:r>
            <a:r>
              <a:rPr lang="en-US" altLang="zh-CN" dirty="0" smtClean="0"/>
              <a:t>Register</a:t>
            </a:r>
          </a:p>
          <a:p>
            <a:pPr lvl="1"/>
            <a:r>
              <a:rPr lang="zh-CN" altLang="en-US" dirty="0" smtClean="0"/>
              <a:t>辅助数值运算</a:t>
            </a:r>
            <a:r>
              <a:rPr lang="en-US" altLang="zh-CN" dirty="0" smtClean="0"/>
              <a:t>(</a:t>
            </a:r>
            <a:r>
              <a:rPr lang="en-US" altLang="zh-CN" dirty="0" err="1" smtClean="0"/>
              <a:t>imull</a:t>
            </a:r>
            <a:r>
              <a:rPr lang="en-US" altLang="zh-CN" dirty="0" smtClean="0"/>
              <a:t>, </a:t>
            </a:r>
            <a:r>
              <a:rPr lang="en-US" altLang="zh-CN" dirty="0" err="1" smtClean="0"/>
              <a:t>idivl</a:t>
            </a:r>
            <a:r>
              <a:rPr lang="zh-CN" altLang="en-US" dirty="0" smtClean="0"/>
              <a:t>等</a:t>
            </a:r>
            <a:r>
              <a:rPr lang="en-US" altLang="zh-CN" dirty="0" smtClean="0"/>
              <a:t>64</a:t>
            </a:r>
            <a:r>
              <a:rPr lang="zh-CN" altLang="en-US" dirty="0" smtClean="0"/>
              <a:t>位乘法</a:t>
            </a:r>
            <a:r>
              <a:rPr lang="en-US" altLang="zh-CN" dirty="0" smtClean="0"/>
              <a:t>)</a:t>
            </a:r>
            <a:endParaRPr lang="en-US" altLang="zh-CN" dirty="0"/>
          </a:p>
          <a:p>
            <a:r>
              <a:rPr lang="en-US" altLang="zh-CN" dirty="0"/>
              <a:t>EBX - Base Register</a:t>
            </a:r>
          </a:p>
          <a:p>
            <a:pPr lvl="1"/>
            <a:r>
              <a:rPr lang="en-US" altLang="zh-CN" dirty="0"/>
              <a:t>8086</a:t>
            </a:r>
            <a:r>
              <a:rPr lang="zh-CN" altLang="en-US" dirty="0"/>
              <a:t>指令</a:t>
            </a:r>
            <a:r>
              <a:rPr lang="en-US" altLang="zh-CN" dirty="0"/>
              <a:t>XLAT</a:t>
            </a:r>
            <a:r>
              <a:rPr lang="zh-CN" altLang="en-US" dirty="0"/>
              <a:t>使用</a:t>
            </a:r>
            <a:r>
              <a:rPr lang="en-US" altLang="zh-CN" dirty="0"/>
              <a:t>EBX</a:t>
            </a:r>
            <a:r>
              <a:rPr lang="zh-CN" altLang="en-US" dirty="0"/>
              <a:t>进行查表</a:t>
            </a:r>
            <a:endParaRPr lang="en-US" altLang="zh-CN" dirty="0"/>
          </a:p>
          <a:p>
            <a:r>
              <a:rPr lang="en-US" altLang="zh-CN" dirty="0" smtClean="0"/>
              <a:t>ESI </a:t>
            </a:r>
            <a:r>
              <a:rPr lang="en-US" altLang="zh-CN" dirty="0"/>
              <a:t>- Source </a:t>
            </a:r>
            <a:r>
              <a:rPr lang="en-US" altLang="zh-CN" dirty="0" smtClean="0"/>
              <a:t>Index</a:t>
            </a:r>
          </a:p>
          <a:p>
            <a:pPr lvl="1"/>
            <a:r>
              <a:rPr lang="zh-CN" altLang="en-US" dirty="0" smtClean="0"/>
              <a:t>帮助循环从内存读取数据（不常用）</a:t>
            </a:r>
            <a:endParaRPr lang="en-US" altLang="zh-CN" dirty="0" smtClean="0"/>
          </a:p>
          <a:p>
            <a:r>
              <a:rPr lang="en-US" altLang="zh-CN" dirty="0" smtClean="0"/>
              <a:t>EDI </a:t>
            </a:r>
            <a:r>
              <a:rPr lang="en-US" altLang="zh-CN" dirty="0"/>
              <a:t>- Destination </a:t>
            </a:r>
            <a:r>
              <a:rPr lang="en-US" altLang="zh-CN" dirty="0" smtClean="0"/>
              <a:t>Index</a:t>
            </a:r>
          </a:p>
          <a:p>
            <a:pPr lvl="1"/>
            <a:r>
              <a:rPr lang="zh-CN" altLang="en-US" dirty="0" smtClean="0"/>
              <a:t>帮助循环书写数据到内存（不常用）</a:t>
            </a:r>
            <a:endParaRPr lang="en-US" altLang="zh-CN" dirty="0" smtClean="0"/>
          </a:p>
          <a:p>
            <a:r>
              <a:rPr lang="en-US" altLang="zh-CN" dirty="0" smtClean="0"/>
              <a:t>EBP </a:t>
            </a:r>
            <a:r>
              <a:rPr lang="en-US" altLang="zh-CN" dirty="0"/>
              <a:t>- Base Pointer</a:t>
            </a:r>
          </a:p>
          <a:p>
            <a:r>
              <a:rPr lang="en-US" altLang="zh-CN" dirty="0"/>
              <a:t>ESP - Stack Pointer</a:t>
            </a:r>
          </a:p>
          <a:p>
            <a:endParaRPr lang="zh-CN" altLang="en-US" dirty="0"/>
          </a:p>
        </p:txBody>
      </p:sp>
      <p:sp>
        <p:nvSpPr>
          <p:cNvPr id="4" name="右大括号 3"/>
          <p:cNvSpPr/>
          <p:nvPr/>
        </p:nvSpPr>
        <p:spPr>
          <a:xfrm>
            <a:off x="7164288" y="1614166"/>
            <a:ext cx="288032" cy="195885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5" name="右大括号 4"/>
          <p:cNvSpPr/>
          <p:nvPr/>
        </p:nvSpPr>
        <p:spPr>
          <a:xfrm>
            <a:off x="7164288" y="3645024"/>
            <a:ext cx="288032" cy="252028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6" name="TextBox 5"/>
          <p:cNvSpPr txBox="1"/>
          <p:nvPr/>
        </p:nvSpPr>
        <p:spPr>
          <a:xfrm>
            <a:off x="7668344" y="2483604"/>
            <a:ext cx="1338828" cy="369332"/>
          </a:xfrm>
          <a:prstGeom prst="rect">
            <a:avLst/>
          </a:prstGeom>
          <a:noFill/>
        </p:spPr>
        <p:txBody>
          <a:bodyPr wrap="none" rtlCol="0">
            <a:spAutoFit/>
          </a:bodyPr>
          <a:lstStyle/>
          <a:p>
            <a:r>
              <a:rPr lang="zh-CN" altLang="en-US" dirty="0" smtClean="0"/>
              <a:t>调用者保存</a:t>
            </a:r>
            <a:endParaRPr lang="zh-CN" altLang="en-US" dirty="0"/>
          </a:p>
        </p:txBody>
      </p:sp>
      <p:sp>
        <p:nvSpPr>
          <p:cNvPr id="7" name="TextBox 6"/>
          <p:cNvSpPr txBox="1"/>
          <p:nvPr/>
        </p:nvSpPr>
        <p:spPr>
          <a:xfrm>
            <a:off x="7668344" y="4715852"/>
            <a:ext cx="1338828" cy="369332"/>
          </a:xfrm>
          <a:prstGeom prst="rect">
            <a:avLst/>
          </a:prstGeom>
          <a:noFill/>
        </p:spPr>
        <p:txBody>
          <a:bodyPr wrap="none" rtlCol="0">
            <a:spAutoFit/>
          </a:bodyPr>
          <a:lstStyle/>
          <a:p>
            <a:r>
              <a:rPr lang="zh-CN" altLang="en-US" dirty="0" smtClean="0"/>
              <a:t>被调者保存</a:t>
            </a:r>
            <a:endParaRPr lang="zh-CN" altLang="en-US" dirty="0"/>
          </a:p>
        </p:txBody>
      </p:sp>
      <p:sp>
        <p:nvSpPr>
          <p:cNvPr id="8" name="矩形标注 7"/>
          <p:cNvSpPr/>
          <p:nvPr/>
        </p:nvSpPr>
        <p:spPr>
          <a:xfrm>
            <a:off x="2123728" y="2924944"/>
            <a:ext cx="4824536" cy="3168352"/>
          </a:xfrm>
          <a:prstGeom prst="wedgeRectCallout">
            <a:avLst>
              <a:gd name="adj1" fmla="val -22291"/>
              <a:gd name="adj2" fmla="val -732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dirty="0" smtClean="0"/>
              <a:t>三种处理器结构</a:t>
            </a:r>
            <a:endParaRPr lang="en-US" altLang="zh-CN" dirty="0" smtClean="0"/>
          </a:p>
          <a:p>
            <a:pPr marL="742950" lvl="1" indent="-285750">
              <a:buFont typeface="Arial" panose="020B0604020202020204" pitchFamily="34" charset="0"/>
              <a:buChar char="•"/>
            </a:pPr>
            <a:r>
              <a:rPr lang="en-US" altLang="zh-CN" dirty="0" smtClean="0"/>
              <a:t>register: </a:t>
            </a:r>
            <a:r>
              <a:rPr lang="zh-CN" altLang="en-US" dirty="0"/>
              <a:t>运算操作</a:t>
            </a:r>
            <a:r>
              <a:rPr lang="zh-CN" altLang="en-US" dirty="0" smtClean="0"/>
              <a:t>使用寄存器</a:t>
            </a:r>
            <a:endParaRPr lang="en-US" altLang="zh-CN" dirty="0" smtClean="0"/>
          </a:p>
          <a:p>
            <a:pPr marL="742950" lvl="1" indent="-285750">
              <a:buFont typeface="Arial" panose="020B0604020202020204" pitchFamily="34" charset="0"/>
              <a:buChar char="•"/>
            </a:pPr>
            <a:r>
              <a:rPr lang="en-US" altLang="zh-CN" dirty="0" smtClean="0"/>
              <a:t>stack</a:t>
            </a:r>
            <a:r>
              <a:rPr lang="zh-CN" altLang="en-US" dirty="0" smtClean="0"/>
              <a:t>：运算操作使用栈</a:t>
            </a:r>
            <a:endParaRPr lang="en-US" altLang="zh-CN" dirty="0" smtClean="0"/>
          </a:p>
          <a:p>
            <a:pPr marL="742950" lvl="1" indent="-285750">
              <a:buFont typeface="Arial" panose="020B0604020202020204" pitchFamily="34" charset="0"/>
              <a:buChar char="•"/>
            </a:pPr>
            <a:r>
              <a:rPr lang="en-US" altLang="zh-CN" dirty="0" smtClean="0"/>
              <a:t>accumulator</a:t>
            </a:r>
            <a:r>
              <a:rPr lang="zh-CN" altLang="en-US" dirty="0" smtClean="0"/>
              <a:t>：运算操作使用特定寄存器</a:t>
            </a:r>
            <a:endParaRPr lang="en-US" altLang="zh-CN" dirty="0" smtClean="0"/>
          </a:p>
          <a:p>
            <a:pPr marL="285750" indent="-285750">
              <a:buFont typeface="Arial" panose="020B0604020202020204" pitchFamily="34" charset="0"/>
              <a:buChar char="•"/>
            </a:pPr>
            <a:r>
              <a:rPr lang="en-US" altLang="zh-CN" dirty="0" smtClean="0"/>
              <a:t>EAX</a:t>
            </a:r>
            <a:r>
              <a:rPr lang="zh-CN" altLang="en-US" dirty="0" smtClean="0"/>
              <a:t>为</a:t>
            </a:r>
            <a:r>
              <a:rPr lang="en-US" altLang="zh-CN" dirty="0" smtClean="0"/>
              <a:t>x86</a:t>
            </a:r>
            <a:r>
              <a:rPr lang="zh-CN" altLang="en-US" dirty="0" smtClean="0"/>
              <a:t>运算操作的默认寄存器</a:t>
            </a:r>
            <a:endParaRPr lang="en-US" altLang="zh-CN" dirty="0" smtClean="0"/>
          </a:p>
          <a:p>
            <a:pPr marL="742950" lvl="1" indent="-285750">
              <a:buFont typeface="Arial" panose="020B0604020202020204" pitchFamily="34" charset="0"/>
              <a:buChar char="•"/>
            </a:pPr>
            <a:r>
              <a:rPr lang="en-US" altLang="zh-CN" dirty="0" smtClean="0"/>
              <a:t>ADD, AND</a:t>
            </a:r>
            <a:r>
              <a:rPr lang="zh-CN" altLang="en-US" dirty="0" smtClean="0"/>
              <a:t>等操作使用</a:t>
            </a:r>
            <a:r>
              <a:rPr lang="en-US" altLang="zh-CN" dirty="0" smtClean="0"/>
              <a:t>EAX</a:t>
            </a:r>
            <a:r>
              <a:rPr lang="zh-CN" altLang="en-US" dirty="0" smtClean="0"/>
              <a:t>的时候机器码长度最短</a:t>
            </a:r>
            <a:endParaRPr lang="en-US" altLang="zh-CN" dirty="0" smtClean="0"/>
          </a:p>
          <a:p>
            <a:pPr marL="742950" lvl="1" indent="-285750">
              <a:buFont typeface="Arial" panose="020B0604020202020204" pitchFamily="34" charset="0"/>
              <a:buChar char="•"/>
            </a:pPr>
            <a:r>
              <a:rPr lang="en-US" altLang="zh-CN" dirty="0" smtClean="0"/>
              <a:t>MULL, DIVL</a:t>
            </a:r>
            <a:r>
              <a:rPr lang="zh-CN" altLang="en-US" dirty="0" smtClean="0"/>
              <a:t>等操作强制使用</a:t>
            </a:r>
            <a:r>
              <a:rPr lang="en-US" altLang="zh-CN" dirty="0" smtClean="0"/>
              <a:t>EAX</a:t>
            </a:r>
          </a:p>
          <a:p>
            <a:pPr marL="742950" lvl="1" indent="-285750">
              <a:buFont typeface="Arial" panose="020B0604020202020204" pitchFamily="34" charset="0"/>
              <a:buChar char="•"/>
            </a:pPr>
            <a:r>
              <a:rPr lang="zh-CN" altLang="en-US" dirty="0" smtClean="0"/>
              <a:t>具有</a:t>
            </a:r>
            <a:r>
              <a:rPr lang="en-US" altLang="zh-CN" dirty="0" smtClean="0"/>
              <a:t>accumulator</a:t>
            </a:r>
            <a:r>
              <a:rPr lang="zh-CN" altLang="en-US" dirty="0" smtClean="0"/>
              <a:t>的特点</a:t>
            </a:r>
            <a:endParaRPr lang="en-US" altLang="zh-CN" dirty="0" smtClean="0"/>
          </a:p>
        </p:txBody>
      </p:sp>
    </p:spTree>
    <p:extLst>
      <p:ext uri="{BB962C8B-B14F-4D97-AF65-F5344CB8AC3E}">
        <p14:creationId xmlns:p14="http://schemas.microsoft.com/office/powerpoint/2010/main" val="225859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寄存器的名字</a:t>
            </a:r>
            <a:endParaRPr lang="zh-CN" altLang="en-US" dirty="0"/>
          </a:p>
        </p:txBody>
      </p:sp>
      <p:sp>
        <p:nvSpPr>
          <p:cNvPr id="3" name="内容占位符 2"/>
          <p:cNvSpPr>
            <a:spLocks noGrp="1"/>
          </p:cNvSpPr>
          <p:nvPr>
            <p:ph idx="1"/>
          </p:nvPr>
        </p:nvSpPr>
        <p:spPr>
          <a:xfrm>
            <a:off x="457200" y="1600200"/>
            <a:ext cx="8229600" cy="4637112"/>
          </a:xfrm>
        </p:spPr>
        <p:txBody>
          <a:bodyPr>
            <a:normAutofit fontScale="70000" lnSpcReduction="20000"/>
          </a:bodyPr>
          <a:lstStyle/>
          <a:p>
            <a:r>
              <a:rPr lang="en-US" altLang="zh-CN" dirty="0"/>
              <a:t>EAX - Accumulator </a:t>
            </a:r>
            <a:r>
              <a:rPr lang="en-US" altLang="zh-CN" dirty="0" smtClean="0"/>
              <a:t>Register</a:t>
            </a:r>
          </a:p>
          <a:p>
            <a:pPr lvl="1"/>
            <a:r>
              <a:rPr lang="zh-CN" altLang="en-US" dirty="0" smtClean="0"/>
              <a:t>数值运算寄存器</a:t>
            </a:r>
            <a:r>
              <a:rPr lang="en-US" altLang="zh-CN" dirty="0" smtClean="0"/>
              <a:t>(ADD, AND, CMP, SUB…</a:t>
            </a:r>
            <a:r>
              <a:rPr lang="en-US" altLang="zh-CN" dirty="0"/>
              <a:t>)</a:t>
            </a:r>
          </a:p>
          <a:p>
            <a:r>
              <a:rPr lang="en-US" altLang="zh-CN" dirty="0" smtClean="0"/>
              <a:t>ECX </a:t>
            </a:r>
            <a:r>
              <a:rPr lang="en-US" altLang="zh-CN" dirty="0"/>
              <a:t>- Counter </a:t>
            </a:r>
            <a:r>
              <a:rPr lang="en-US" altLang="zh-CN" dirty="0" smtClean="0"/>
              <a:t>Register</a:t>
            </a:r>
          </a:p>
          <a:p>
            <a:pPr lvl="1"/>
            <a:r>
              <a:rPr lang="zh-CN" altLang="en-US" dirty="0" smtClean="0"/>
              <a:t>一些不常用循环指令</a:t>
            </a:r>
            <a:r>
              <a:rPr lang="en-US" altLang="zh-CN" dirty="0" smtClean="0"/>
              <a:t>(LOOP, LOOPZ…)</a:t>
            </a:r>
            <a:endParaRPr lang="en-US" altLang="zh-CN" dirty="0"/>
          </a:p>
          <a:p>
            <a:r>
              <a:rPr lang="en-US" altLang="zh-CN" dirty="0"/>
              <a:t>EDX - Data </a:t>
            </a:r>
            <a:r>
              <a:rPr lang="en-US" altLang="zh-CN" dirty="0" smtClean="0"/>
              <a:t>Register</a:t>
            </a:r>
          </a:p>
          <a:p>
            <a:pPr lvl="1"/>
            <a:r>
              <a:rPr lang="zh-CN" altLang="en-US" dirty="0" smtClean="0"/>
              <a:t>辅助数值运算</a:t>
            </a:r>
            <a:r>
              <a:rPr lang="en-US" altLang="zh-CN" dirty="0" smtClean="0"/>
              <a:t>(</a:t>
            </a:r>
            <a:r>
              <a:rPr lang="en-US" altLang="zh-CN" dirty="0" err="1" smtClean="0"/>
              <a:t>imull</a:t>
            </a:r>
            <a:r>
              <a:rPr lang="en-US" altLang="zh-CN" dirty="0" smtClean="0"/>
              <a:t>, </a:t>
            </a:r>
            <a:r>
              <a:rPr lang="en-US" altLang="zh-CN" dirty="0" err="1" smtClean="0"/>
              <a:t>idivl</a:t>
            </a:r>
            <a:r>
              <a:rPr lang="zh-CN" altLang="en-US" dirty="0" smtClean="0"/>
              <a:t>等</a:t>
            </a:r>
            <a:r>
              <a:rPr lang="en-US" altLang="zh-CN" dirty="0" smtClean="0"/>
              <a:t>64</a:t>
            </a:r>
            <a:r>
              <a:rPr lang="zh-CN" altLang="en-US" dirty="0" smtClean="0"/>
              <a:t>位乘法</a:t>
            </a:r>
            <a:r>
              <a:rPr lang="en-US" altLang="zh-CN" dirty="0" smtClean="0"/>
              <a:t>)</a:t>
            </a:r>
            <a:endParaRPr lang="en-US" altLang="zh-CN" dirty="0"/>
          </a:p>
          <a:p>
            <a:r>
              <a:rPr lang="en-US" altLang="zh-CN" dirty="0"/>
              <a:t>EBX - Base Register</a:t>
            </a:r>
          </a:p>
          <a:p>
            <a:pPr lvl="1"/>
            <a:r>
              <a:rPr lang="en-US" altLang="zh-CN" dirty="0"/>
              <a:t>8086</a:t>
            </a:r>
            <a:r>
              <a:rPr lang="zh-CN" altLang="en-US" dirty="0"/>
              <a:t>指令</a:t>
            </a:r>
            <a:r>
              <a:rPr lang="en-US" altLang="zh-CN" dirty="0"/>
              <a:t>XLAT</a:t>
            </a:r>
            <a:r>
              <a:rPr lang="zh-CN" altLang="en-US" dirty="0"/>
              <a:t>使用</a:t>
            </a:r>
            <a:r>
              <a:rPr lang="en-US" altLang="zh-CN" dirty="0"/>
              <a:t>EBX</a:t>
            </a:r>
            <a:r>
              <a:rPr lang="zh-CN" altLang="en-US" dirty="0"/>
              <a:t>进行</a:t>
            </a:r>
            <a:r>
              <a:rPr lang="zh-CN" altLang="en-US" dirty="0" smtClean="0"/>
              <a:t>查表</a:t>
            </a:r>
            <a:endParaRPr lang="en-US" altLang="zh-CN" dirty="0" smtClean="0"/>
          </a:p>
          <a:p>
            <a:r>
              <a:rPr lang="en-US" altLang="zh-CN" dirty="0" smtClean="0"/>
              <a:t>ESI </a:t>
            </a:r>
            <a:r>
              <a:rPr lang="en-US" altLang="zh-CN" dirty="0"/>
              <a:t>- Source </a:t>
            </a:r>
            <a:r>
              <a:rPr lang="en-US" altLang="zh-CN" dirty="0" smtClean="0"/>
              <a:t>Index</a:t>
            </a:r>
          </a:p>
          <a:p>
            <a:pPr lvl="1"/>
            <a:r>
              <a:rPr lang="zh-CN" altLang="en-US" dirty="0" smtClean="0"/>
              <a:t>帮助循环从内存读取数据（不常用）</a:t>
            </a:r>
            <a:endParaRPr lang="en-US" altLang="zh-CN" dirty="0" smtClean="0"/>
          </a:p>
          <a:p>
            <a:r>
              <a:rPr lang="en-US" altLang="zh-CN" dirty="0" smtClean="0"/>
              <a:t>EDI </a:t>
            </a:r>
            <a:r>
              <a:rPr lang="en-US" altLang="zh-CN" dirty="0"/>
              <a:t>- Destination </a:t>
            </a:r>
            <a:r>
              <a:rPr lang="en-US" altLang="zh-CN" dirty="0" smtClean="0"/>
              <a:t>Index</a:t>
            </a:r>
          </a:p>
          <a:p>
            <a:pPr lvl="1"/>
            <a:r>
              <a:rPr lang="zh-CN" altLang="en-US" dirty="0" smtClean="0"/>
              <a:t>帮助循环书写数据到内存（不常用）</a:t>
            </a:r>
            <a:endParaRPr lang="en-US" altLang="zh-CN" dirty="0" smtClean="0"/>
          </a:p>
          <a:p>
            <a:r>
              <a:rPr lang="en-US" altLang="zh-CN" dirty="0" smtClean="0"/>
              <a:t>EBP </a:t>
            </a:r>
            <a:r>
              <a:rPr lang="en-US" altLang="zh-CN" dirty="0"/>
              <a:t>- Base Pointer</a:t>
            </a:r>
          </a:p>
          <a:p>
            <a:r>
              <a:rPr lang="en-US" altLang="zh-CN" dirty="0"/>
              <a:t>ESP - Stack Pointer</a:t>
            </a:r>
          </a:p>
          <a:p>
            <a:endParaRPr lang="zh-CN" altLang="en-US" dirty="0"/>
          </a:p>
        </p:txBody>
      </p:sp>
      <p:sp>
        <p:nvSpPr>
          <p:cNvPr id="4" name="右大括号 3"/>
          <p:cNvSpPr/>
          <p:nvPr/>
        </p:nvSpPr>
        <p:spPr>
          <a:xfrm>
            <a:off x="7164288" y="1614166"/>
            <a:ext cx="288032" cy="195885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5" name="右大括号 4"/>
          <p:cNvSpPr/>
          <p:nvPr/>
        </p:nvSpPr>
        <p:spPr>
          <a:xfrm>
            <a:off x="7164288" y="3645024"/>
            <a:ext cx="288032" cy="252028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6" name="TextBox 5"/>
          <p:cNvSpPr txBox="1"/>
          <p:nvPr/>
        </p:nvSpPr>
        <p:spPr>
          <a:xfrm>
            <a:off x="7668344" y="2483604"/>
            <a:ext cx="1338828" cy="369332"/>
          </a:xfrm>
          <a:prstGeom prst="rect">
            <a:avLst/>
          </a:prstGeom>
          <a:noFill/>
        </p:spPr>
        <p:txBody>
          <a:bodyPr wrap="none" rtlCol="0">
            <a:spAutoFit/>
          </a:bodyPr>
          <a:lstStyle/>
          <a:p>
            <a:r>
              <a:rPr lang="zh-CN" altLang="en-US" dirty="0" smtClean="0"/>
              <a:t>调用者保存</a:t>
            </a:r>
            <a:endParaRPr lang="zh-CN" altLang="en-US" dirty="0"/>
          </a:p>
        </p:txBody>
      </p:sp>
      <p:sp>
        <p:nvSpPr>
          <p:cNvPr id="7" name="TextBox 6"/>
          <p:cNvSpPr txBox="1"/>
          <p:nvPr/>
        </p:nvSpPr>
        <p:spPr>
          <a:xfrm>
            <a:off x="7668344" y="4715852"/>
            <a:ext cx="1338828" cy="369332"/>
          </a:xfrm>
          <a:prstGeom prst="rect">
            <a:avLst/>
          </a:prstGeom>
          <a:noFill/>
        </p:spPr>
        <p:txBody>
          <a:bodyPr wrap="none" rtlCol="0">
            <a:spAutoFit/>
          </a:bodyPr>
          <a:lstStyle/>
          <a:p>
            <a:r>
              <a:rPr lang="zh-CN" altLang="en-US" dirty="0" smtClean="0"/>
              <a:t>被调者保存</a:t>
            </a:r>
            <a:endParaRPr lang="zh-CN" altLang="en-US" dirty="0"/>
          </a:p>
        </p:txBody>
      </p:sp>
      <p:sp>
        <p:nvSpPr>
          <p:cNvPr id="8" name="矩形标注 7"/>
          <p:cNvSpPr/>
          <p:nvPr/>
        </p:nvSpPr>
        <p:spPr>
          <a:xfrm>
            <a:off x="2123728" y="3316342"/>
            <a:ext cx="4824536" cy="3168352"/>
          </a:xfrm>
          <a:prstGeom prst="wedgeRectCallout">
            <a:avLst>
              <a:gd name="adj1" fmla="val -39370"/>
              <a:gd name="adj2" fmla="val -637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dirty="0" smtClean="0"/>
              <a:t>LOOP</a:t>
            </a:r>
          </a:p>
          <a:p>
            <a:pPr marL="742950" lvl="1" indent="-285750">
              <a:buFont typeface="Arial" panose="020B0604020202020204" pitchFamily="34" charset="0"/>
              <a:buChar char="•"/>
            </a:pPr>
            <a:r>
              <a:rPr lang="en-US" altLang="zh-CN" dirty="0" smtClean="0"/>
              <a:t>ECX—</a:t>
            </a:r>
          </a:p>
          <a:p>
            <a:pPr marL="742950" lvl="1" indent="-285750">
              <a:buFont typeface="Arial" panose="020B0604020202020204" pitchFamily="34" charset="0"/>
              <a:buChar char="•"/>
            </a:pPr>
            <a:r>
              <a:rPr lang="zh-CN" altLang="en-US" dirty="0" smtClean="0"/>
              <a:t>如果</a:t>
            </a:r>
            <a:r>
              <a:rPr lang="en-US" altLang="zh-CN" dirty="0" smtClean="0"/>
              <a:t>ECX</a:t>
            </a:r>
            <a:r>
              <a:rPr lang="zh-CN" altLang="en-US" dirty="0" smtClean="0"/>
              <a:t>非</a:t>
            </a:r>
            <a:r>
              <a:rPr lang="en-US" altLang="zh-CN" dirty="0" smtClean="0"/>
              <a:t>0</a:t>
            </a:r>
            <a:r>
              <a:rPr lang="zh-CN" altLang="en-US" dirty="0" smtClean="0"/>
              <a:t>，则跳转到指定地址</a:t>
            </a:r>
            <a:endParaRPr lang="en-US" altLang="zh-CN" dirty="0" smtClean="0"/>
          </a:p>
          <a:p>
            <a:pPr marL="742950" lvl="1" indent="-285750">
              <a:buFont typeface="Arial" panose="020B0604020202020204" pitchFamily="34" charset="0"/>
              <a:buChar char="•"/>
            </a:pPr>
            <a:r>
              <a:rPr lang="zh-CN" altLang="en-US" dirty="0" smtClean="0"/>
              <a:t>用来实现循环，但现在已经较少使用</a:t>
            </a:r>
            <a:endParaRPr lang="en-US" altLang="zh-CN" dirty="0" smtClean="0"/>
          </a:p>
          <a:p>
            <a:pPr marL="285750" indent="-285750">
              <a:buFont typeface="Arial" panose="020B0604020202020204" pitchFamily="34" charset="0"/>
              <a:buChar char="•"/>
            </a:pPr>
            <a:r>
              <a:rPr lang="zh-CN" altLang="en-US" dirty="0" smtClean="0"/>
              <a:t>其他变形</a:t>
            </a:r>
            <a:endParaRPr lang="en-US" altLang="zh-CN" dirty="0" smtClean="0"/>
          </a:p>
          <a:p>
            <a:pPr marL="742950" lvl="1" indent="-285750">
              <a:buFont typeface="Arial" panose="020B0604020202020204" pitchFamily="34" charset="0"/>
              <a:buChar char="•"/>
            </a:pPr>
            <a:r>
              <a:rPr lang="en-US" altLang="zh-CN" dirty="0" err="1" smtClean="0"/>
              <a:t>loope</a:t>
            </a:r>
            <a:r>
              <a:rPr lang="en-US" altLang="zh-CN" dirty="0" smtClean="0"/>
              <a:t>/</a:t>
            </a:r>
            <a:r>
              <a:rPr lang="en-US" altLang="zh-CN" dirty="0" err="1" smtClean="0"/>
              <a:t>loopz</a:t>
            </a:r>
            <a:r>
              <a:rPr lang="zh-CN" altLang="en-US" dirty="0" smtClean="0"/>
              <a:t>如果</a:t>
            </a:r>
            <a:r>
              <a:rPr lang="en-US" altLang="zh-CN" dirty="0" smtClean="0"/>
              <a:t>ECX</a:t>
            </a:r>
            <a:r>
              <a:rPr lang="zh-CN" altLang="en-US" dirty="0" smtClean="0"/>
              <a:t>非</a:t>
            </a:r>
            <a:r>
              <a:rPr lang="en-US" altLang="zh-CN" dirty="0" smtClean="0"/>
              <a:t>0</a:t>
            </a:r>
            <a:r>
              <a:rPr lang="zh-CN" altLang="en-US" dirty="0" smtClean="0"/>
              <a:t>且</a:t>
            </a:r>
            <a:r>
              <a:rPr lang="en-US" altLang="zh-CN" dirty="0" smtClean="0"/>
              <a:t>ZF</a:t>
            </a:r>
            <a:r>
              <a:rPr lang="zh-CN" altLang="en-US" dirty="0" smtClean="0"/>
              <a:t>就跳转</a:t>
            </a:r>
            <a:endParaRPr lang="en-US" altLang="zh-CN" dirty="0" smtClean="0"/>
          </a:p>
          <a:p>
            <a:pPr marL="742950" lvl="1" indent="-285750">
              <a:buFont typeface="Arial" panose="020B0604020202020204" pitchFamily="34" charset="0"/>
              <a:buChar char="•"/>
            </a:pPr>
            <a:r>
              <a:rPr lang="en-US" altLang="zh-CN" dirty="0" err="1" smtClean="0"/>
              <a:t>loopne</a:t>
            </a:r>
            <a:r>
              <a:rPr lang="en-US" altLang="zh-CN" dirty="0" smtClean="0"/>
              <a:t>/</a:t>
            </a:r>
            <a:r>
              <a:rPr lang="en-US" altLang="zh-CN" dirty="0" err="1" smtClean="0"/>
              <a:t>loopnz</a:t>
            </a:r>
            <a:r>
              <a:rPr lang="zh-CN" altLang="en-US" dirty="0" smtClean="0"/>
              <a:t>如果</a:t>
            </a:r>
            <a:r>
              <a:rPr lang="en-US" altLang="zh-CN" dirty="0" smtClean="0"/>
              <a:t>ECX</a:t>
            </a:r>
            <a:r>
              <a:rPr lang="zh-CN" altLang="en-US" dirty="0" smtClean="0"/>
              <a:t>非</a:t>
            </a:r>
            <a:r>
              <a:rPr lang="en-US" altLang="zh-CN" dirty="0" smtClean="0"/>
              <a:t>0</a:t>
            </a:r>
            <a:r>
              <a:rPr lang="zh-CN" altLang="en-US" dirty="0" smtClean="0"/>
              <a:t>且</a:t>
            </a:r>
            <a:r>
              <a:rPr lang="en-US" altLang="zh-CN" dirty="0" smtClean="0"/>
              <a:t>ZF</a:t>
            </a:r>
            <a:r>
              <a:rPr lang="zh-CN" altLang="en-US" dirty="0" smtClean="0"/>
              <a:t>如果不相等就跳转</a:t>
            </a:r>
            <a:endParaRPr lang="zh-CN" altLang="en-US" dirty="0"/>
          </a:p>
        </p:txBody>
      </p:sp>
    </p:spTree>
    <p:extLst>
      <p:ext uri="{BB962C8B-B14F-4D97-AF65-F5344CB8AC3E}">
        <p14:creationId xmlns:p14="http://schemas.microsoft.com/office/powerpoint/2010/main" val="397583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寄存器的名字</a:t>
            </a:r>
            <a:endParaRPr lang="zh-CN" altLang="en-US" dirty="0"/>
          </a:p>
        </p:txBody>
      </p:sp>
      <p:sp>
        <p:nvSpPr>
          <p:cNvPr id="3" name="内容占位符 2"/>
          <p:cNvSpPr>
            <a:spLocks noGrp="1"/>
          </p:cNvSpPr>
          <p:nvPr>
            <p:ph idx="1"/>
          </p:nvPr>
        </p:nvSpPr>
        <p:spPr>
          <a:xfrm>
            <a:off x="457200" y="1600200"/>
            <a:ext cx="8229600" cy="4637112"/>
          </a:xfrm>
        </p:spPr>
        <p:txBody>
          <a:bodyPr>
            <a:normAutofit fontScale="70000" lnSpcReduction="20000"/>
          </a:bodyPr>
          <a:lstStyle/>
          <a:p>
            <a:r>
              <a:rPr lang="en-US" altLang="zh-CN" dirty="0"/>
              <a:t>EAX - Accumulator </a:t>
            </a:r>
            <a:r>
              <a:rPr lang="en-US" altLang="zh-CN" dirty="0" smtClean="0"/>
              <a:t>Register</a:t>
            </a:r>
          </a:p>
          <a:p>
            <a:pPr lvl="1"/>
            <a:r>
              <a:rPr lang="zh-CN" altLang="en-US" dirty="0" smtClean="0"/>
              <a:t>数值运算寄存器</a:t>
            </a:r>
            <a:r>
              <a:rPr lang="en-US" altLang="zh-CN" dirty="0" smtClean="0"/>
              <a:t>(ADD, AND, CMP, SUB…</a:t>
            </a:r>
            <a:r>
              <a:rPr lang="en-US" altLang="zh-CN" dirty="0"/>
              <a:t>)</a:t>
            </a:r>
          </a:p>
          <a:p>
            <a:r>
              <a:rPr lang="en-US" altLang="zh-CN" dirty="0" smtClean="0"/>
              <a:t>ECX </a:t>
            </a:r>
            <a:r>
              <a:rPr lang="en-US" altLang="zh-CN" dirty="0"/>
              <a:t>- Counter </a:t>
            </a:r>
            <a:r>
              <a:rPr lang="en-US" altLang="zh-CN" dirty="0" smtClean="0"/>
              <a:t>Register</a:t>
            </a:r>
          </a:p>
          <a:p>
            <a:pPr lvl="1"/>
            <a:r>
              <a:rPr lang="zh-CN" altLang="en-US" dirty="0" smtClean="0"/>
              <a:t>一些不常用循环指令</a:t>
            </a:r>
            <a:r>
              <a:rPr lang="en-US" altLang="zh-CN" dirty="0" smtClean="0"/>
              <a:t>(LOOP, LOOPZ…)</a:t>
            </a:r>
            <a:endParaRPr lang="en-US" altLang="zh-CN" dirty="0"/>
          </a:p>
          <a:p>
            <a:r>
              <a:rPr lang="en-US" altLang="zh-CN" dirty="0"/>
              <a:t>EDX - Data </a:t>
            </a:r>
            <a:r>
              <a:rPr lang="en-US" altLang="zh-CN" dirty="0" smtClean="0"/>
              <a:t>Register</a:t>
            </a:r>
          </a:p>
          <a:p>
            <a:pPr lvl="1"/>
            <a:r>
              <a:rPr lang="zh-CN" altLang="en-US" dirty="0" smtClean="0"/>
              <a:t>辅助数值运算</a:t>
            </a:r>
            <a:r>
              <a:rPr lang="en-US" altLang="zh-CN" dirty="0" smtClean="0"/>
              <a:t>(</a:t>
            </a:r>
            <a:r>
              <a:rPr lang="en-US" altLang="zh-CN" dirty="0" err="1" smtClean="0"/>
              <a:t>imull</a:t>
            </a:r>
            <a:r>
              <a:rPr lang="en-US" altLang="zh-CN" dirty="0" smtClean="0"/>
              <a:t>, </a:t>
            </a:r>
            <a:r>
              <a:rPr lang="en-US" altLang="zh-CN" dirty="0" err="1" smtClean="0"/>
              <a:t>idivl</a:t>
            </a:r>
            <a:r>
              <a:rPr lang="zh-CN" altLang="en-US" dirty="0" smtClean="0"/>
              <a:t>等</a:t>
            </a:r>
            <a:r>
              <a:rPr lang="en-US" altLang="zh-CN" dirty="0" smtClean="0"/>
              <a:t>64</a:t>
            </a:r>
            <a:r>
              <a:rPr lang="zh-CN" altLang="en-US" dirty="0" smtClean="0"/>
              <a:t>位乘法</a:t>
            </a:r>
            <a:r>
              <a:rPr lang="en-US" altLang="zh-CN" dirty="0" smtClean="0"/>
              <a:t>)</a:t>
            </a:r>
            <a:endParaRPr lang="en-US" altLang="zh-CN" dirty="0"/>
          </a:p>
          <a:p>
            <a:r>
              <a:rPr lang="en-US" altLang="zh-CN" dirty="0"/>
              <a:t>EBX - Base Register</a:t>
            </a:r>
          </a:p>
          <a:p>
            <a:pPr lvl="1"/>
            <a:r>
              <a:rPr lang="en-US" altLang="zh-CN" dirty="0"/>
              <a:t>8086</a:t>
            </a:r>
            <a:r>
              <a:rPr lang="zh-CN" altLang="en-US" dirty="0"/>
              <a:t>指令</a:t>
            </a:r>
            <a:r>
              <a:rPr lang="en-US" altLang="zh-CN" dirty="0"/>
              <a:t>XLAT</a:t>
            </a:r>
            <a:r>
              <a:rPr lang="zh-CN" altLang="en-US" dirty="0"/>
              <a:t>使用</a:t>
            </a:r>
            <a:r>
              <a:rPr lang="en-US" altLang="zh-CN" dirty="0"/>
              <a:t>EBX</a:t>
            </a:r>
            <a:r>
              <a:rPr lang="zh-CN" altLang="en-US" dirty="0"/>
              <a:t>进行</a:t>
            </a:r>
            <a:r>
              <a:rPr lang="zh-CN" altLang="en-US" dirty="0" smtClean="0"/>
              <a:t>查表</a:t>
            </a:r>
            <a:endParaRPr lang="en-US" altLang="zh-CN" dirty="0" smtClean="0"/>
          </a:p>
          <a:p>
            <a:r>
              <a:rPr lang="en-US" altLang="zh-CN" dirty="0" smtClean="0"/>
              <a:t>ESI - Source Index</a:t>
            </a:r>
          </a:p>
          <a:p>
            <a:pPr lvl="1"/>
            <a:r>
              <a:rPr lang="zh-CN" altLang="en-US" dirty="0" smtClean="0"/>
              <a:t>帮助循环从内存读取数据（不常用）</a:t>
            </a:r>
            <a:endParaRPr lang="en-US" altLang="zh-CN" dirty="0" smtClean="0"/>
          </a:p>
          <a:p>
            <a:r>
              <a:rPr lang="en-US" altLang="zh-CN" dirty="0" smtClean="0"/>
              <a:t>EDI </a:t>
            </a:r>
            <a:r>
              <a:rPr lang="en-US" altLang="zh-CN" dirty="0"/>
              <a:t>- Destination </a:t>
            </a:r>
            <a:r>
              <a:rPr lang="en-US" altLang="zh-CN" dirty="0" smtClean="0"/>
              <a:t>Index</a:t>
            </a:r>
          </a:p>
          <a:p>
            <a:pPr lvl="1"/>
            <a:r>
              <a:rPr lang="zh-CN" altLang="en-US" dirty="0" smtClean="0"/>
              <a:t>帮助循环书写数据到内存（不常用）</a:t>
            </a:r>
            <a:endParaRPr lang="en-US" altLang="zh-CN" dirty="0" smtClean="0"/>
          </a:p>
          <a:p>
            <a:r>
              <a:rPr lang="en-US" altLang="zh-CN" dirty="0" smtClean="0"/>
              <a:t>EBP </a:t>
            </a:r>
            <a:r>
              <a:rPr lang="en-US" altLang="zh-CN" dirty="0"/>
              <a:t>- Base Pointer</a:t>
            </a:r>
          </a:p>
          <a:p>
            <a:r>
              <a:rPr lang="en-US" altLang="zh-CN" dirty="0"/>
              <a:t>ESP - Stack Pointer</a:t>
            </a:r>
          </a:p>
          <a:p>
            <a:endParaRPr lang="zh-CN" altLang="en-US" dirty="0"/>
          </a:p>
        </p:txBody>
      </p:sp>
      <p:sp>
        <p:nvSpPr>
          <p:cNvPr id="4" name="右大括号 3"/>
          <p:cNvSpPr/>
          <p:nvPr/>
        </p:nvSpPr>
        <p:spPr>
          <a:xfrm>
            <a:off x="7164288" y="1614166"/>
            <a:ext cx="288032" cy="195885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5" name="右大括号 4"/>
          <p:cNvSpPr/>
          <p:nvPr/>
        </p:nvSpPr>
        <p:spPr>
          <a:xfrm>
            <a:off x="7164288" y="3645024"/>
            <a:ext cx="288032" cy="252028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6" name="TextBox 5"/>
          <p:cNvSpPr txBox="1"/>
          <p:nvPr/>
        </p:nvSpPr>
        <p:spPr>
          <a:xfrm>
            <a:off x="7668344" y="2483604"/>
            <a:ext cx="1338828" cy="369332"/>
          </a:xfrm>
          <a:prstGeom prst="rect">
            <a:avLst/>
          </a:prstGeom>
          <a:noFill/>
        </p:spPr>
        <p:txBody>
          <a:bodyPr wrap="none" rtlCol="0">
            <a:spAutoFit/>
          </a:bodyPr>
          <a:lstStyle/>
          <a:p>
            <a:r>
              <a:rPr lang="zh-CN" altLang="en-US" dirty="0" smtClean="0"/>
              <a:t>调用者保存</a:t>
            </a:r>
            <a:endParaRPr lang="zh-CN" altLang="en-US" dirty="0"/>
          </a:p>
        </p:txBody>
      </p:sp>
      <p:sp>
        <p:nvSpPr>
          <p:cNvPr id="7" name="TextBox 6"/>
          <p:cNvSpPr txBox="1"/>
          <p:nvPr/>
        </p:nvSpPr>
        <p:spPr>
          <a:xfrm>
            <a:off x="7668344" y="4715852"/>
            <a:ext cx="1338828" cy="369332"/>
          </a:xfrm>
          <a:prstGeom prst="rect">
            <a:avLst/>
          </a:prstGeom>
          <a:noFill/>
        </p:spPr>
        <p:txBody>
          <a:bodyPr wrap="none" rtlCol="0">
            <a:spAutoFit/>
          </a:bodyPr>
          <a:lstStyle/>
          <a:p>
            <a:r>
              <a:rPr lang="zh-CN" altLang="en-US" dirty="0" smtClean="0"/>
              <a:t>被调者保存</a:t>
            </a:r>
            <a:endParaRPr lang="zh-CN" altLang="en-US" dirty="0"/>
          </a:p>
        </p:txBody>
      </p:sp>
      <p:sp>
        <p:nvSpPr>
          <p:cNvPr id="8" name="矩形标注 7"/>
          <p:cNvSpPr/>
          <p:nvPr/>
        </p:nvSpPr>
        <p:spPr>
          <a:xfrm>
            <a:off x="2159732" y="3918756"/>
            <a:ext cx="4824536" cy="1742492"/>
          </a:xfrm>
          <a:prstGeom prst="wedgeRectCallout">
            <a:avLst>
              <a:gd name="adj1" fmla="val -32497"/>
              <a:gd name="adj2" fmla="val -752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dirty="0" smtClean="0"/>
              <a:t>用于存</a:t>
            </a:r>
            <a:r>
              <a:rPr lang="en-US" altLang="zh-CN" dirty="0" smtClean="0"/>
              <a:t>EAX</a:t>
            </a:r>
            <a:r>
              <a:rPr lang="zh-CN" altLang="en-US" dirty="0" smtClean="0"/>
              <a:t>存不了的数据，所以叫</a:t>
            </a:r>
            <a:r>
              <a:rPr lang="en-US" altLang="zh-CN" dirty="0" smtClean="0"/>
              <a:t>Data Register</a:t>
            </a:r>
            <a:endParaRPr lang="zh-CN" altLang="en-US" dirty="0"/>
          </a:p>
        </p:txBody>
      </p:sp>
    </p:spTree>
    <p:extLst>
      <p:ext uri="{BB962C8B-B14F-4D97-AF65-F5344CB8AC3E}">
        <p14:creationId xmlns:p14="http://schemas.microsoft.com/office/powerpoint/2010/main" val="242948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寄存器的名字</a:t>
            </a:r>
            <a:endParaRPr lang="zh-CN" altLang="en-US" dirty="0"/>
          </a:p>
        </p:txBody>
      </p:sp>
      <p:sp>
        <p:nvSpPr>
          <p:cNvPr id="3" name="内容占位符 2"/>
          <p:cNvSpPr>
            <a:spLocks noGrp="1"/>
          </p:cNvSpPr>
          <p:nvPr>
            <p:ph idx="1"/>
          </p:nvPr>
        </p:nvSpPr>
        <p:spPr>
          <a:xfrm>
            <a:off x="457200" y="1600200"/>
            <a:ext cx="8229600" cy="4637112"/>
          </a:xfrm>
        </p:spPr>
        <p:txBody>
          <a:bodyPr>
            <a:normAutofit fontScale="70000" lnSpcReduction="20000"/>
          </a:bodyPr>
          <a:lstStyle/>
          <a:p>
            <a:r>
              <a:rPr lang="en-US" altLang="zh-CN" dirty="0"/>
              <a:t>EAX - Accumulator </a:t>
            </a:r>
            <a:r>
              <a:rPr lang="en-US" altLang="zh-CN" dirty="0" smtClean="0"/>
              <a:t>Register</a:t>
            </a:r>
          </a:p>
          <a:p>
            <a:pPr lvl="1"/>
            <a:r>
              <a:rPr lang="zh-CN" altLang="en-US" dirty="0" smtClean="0"/>
              <a:t>数值运算寄存器</a:t>
            </a:r>
            <a:r>
              <a:rPr lang="en-US" altLang="zh-CN" dirty="0" smtClean="0"/>
              <a:t>(ADD, AND, CMP, SUB…</a:t>
            </a:r>
            <a:r>
              <a:rPr lang="en-US" altLang="zh-CN" dirty="0"/>
              <a:t>)</a:t>
            </a:r>
          </a:p>
          <a:p>
            <a:r>
              <a:rPr lang="en-US" altLang="zh-CN" dirty="0" smtClean="0"/>
              <a:t>ECX </a:t>
            </a:r>
            <a:r>
              <a:rPr lang="en-US" altLang="zh-CN" dirty="0"/>
              <a:t>- Counter </a:t>
            </a:r>
            <a:r>
              <a:rPr lang="en-US" altLang="zh-CN" dirty="0" smtClean="0"/>
              <a:t>Register</a:t>
            </a:r>
          </a:p>
          <a:p>
            <a:pPr lvl="1"/>
            <a:r>
              <a:rPr lang="zh-CN" altLang="en-US" dirty="0" smtClean="0"/>
              <a:t>一些不常用循环指令</a:t>
            </a:r>
            <a:r>
              <a:rPr lang="en-US" altLang="zh-CN" dirty="0" smtClean="0"/>
              <a:t>(LOOP, LOOPZ…)</a:t>
            </a:r>
            <a:endParaRPr lang="en-US" altLang="zh-CN" dirty="0"/>
          </a:p>
          <a:p>
            <a:r>
              <a:rPr lang="en-US" altLang="zh-CN" dirty="0"/>
              <a:t>EDX - Data </a:t>
            </a:r>
            <a:r>
              <a:rPr lang="en-US" altLang="zh-CN" dirty="0" smtClean="0"/>
              <a:t>Register</a:t>
            </a:r>
          </a:p>
          <a:p>
            <a:pPr lvl="1"/>
            <a:r>
              <a:rPr lang="zh-CN" altLang="en-US" dirty="0" smtClean="0"/>
              <a:t>辅助数值运算</a:t>
            </a:r>
            <a:r>
              <a:rPr lang="en-US" altLang="zh-CN" dirty="0" smtClean="0"/>
              <a:t>(</a:t>
            </a:r>
            <a:r>
              <a:rPr lang="en-US" altLang="zh-CN" dirty="0" err="1" smtClean="0"/>
              <a:t>imull</a:t>
            </a:r>
            <a:r>
              <a:rPr lang="en-US" altLang="zh-CN" dirty="0" smtClean="0"/>
              <a:t>, </a:t>
            </a:r>
            <a:r>
              <a:rPr lang="en-US" altLang="zh-CN" dirty="0" err="1" smtClean="0"/>
              <a:t>idivl</a:t>
            </a:r>
            <a:r>
              <a:rPr lang="zh-CN" altLang="en-US" dirty="0" smtClean="0"/>
              <a:t>等</a:t>
            </a:r>
            <a:r>
              <a:rPr lang="en-US" altLang="zh-CN" dirty="0" smtClean="0"/>
              <a:t>64</a:t>
            </a:r>
            <a:r>
              <a:rPr lang="zh-CN" altLang="en-US" dirty="0" smtClean="0"/>
              <a:t>位乘法</a:t>
            </a:r>
            <a:r>
              <a:rPr lang="en-US" altLang="zh-CN" dirty="0" smtClean="0"/>
              <a:t>)</a:t>
            </a:r>
            <a:endParaRPr lang="en-US" altLang="zh-CN" dirty="0"/>
          </a:p>
          <a:p>
            <a:r>
              <a:rPr lang="en-US" altLang="zh-CN" dirty="0"/>
              <a:t>EBX - Base Register</a:t>
            </a:r>
          </a:p>
          <a:p>
            <a:pPr marL="685800" lvl="1"/>
            <a:r>
              <a:rPr lang="en-US" altLang="zh-CN" dirty="0"/>
              <a:t>8086</a:t>
            </a:r>
            <a:r>
              <a:rPr lang="zh-CN" altLang="en-US" dirty="0"/>
              <a:t>指令</a:t>
            </a:r>
            <a:r>
              <a:rPr lang="en-US" altLang="zh-CN" dirty="0"/>
              <a:t>XLAT</a:t>
            </a:r>
            <a:r>
              <a:rPr lang="zh-CN" altLang="en-US" dirty="0"/>
              <a:t>使用</a:t>
            </a:r>
            <a:r>
              <a:rPr lang="en-US" altLang="zh-CN" dirty="0"/>
              <a:t>EBX</a:t>
            </a:r>
            <a:r>
              <a:rPr lang="zh-CN" altLang="en-US" dirty="0"/>
              <a:t>进行查表</a:t>
            </a:r>
            <a:endParaRPr lang="en-US" altLang="zh-CN" dirty="0"/>
          </a:p>
          <a:p>
            <a:r>
              <a:rPr lang="en-US" altLang="zh-CN" dirty="0" smtClean="0"/>
              <a:t>ESI </a:t>
            </a:r>
            <a:r>
              <a:rPr lang="en-US" altLang="zh-CN" dirty="0"/>
              <a:t>- Source </a:t>
            </a:r>
            <a:r>
              <a:rPr lang="en-US" altLang="zh-CN" dirty="0" smtClean="0"/>
              <a:t>Index</a:t>
            </a:r>
          </a:p>
          <a:p>
            <a:pPr lvl="1"/>
            <a:r>
              <a:rPr lang="zh-CN" altLang="en-US" dirty="0" smtClean="0"/>
              <a:t>帮助循环从内存读取数据（不常用）</a:t>
            </a:r>
            <a:endParaRPr lang="en-US" altLang="zh-CN" dirty="0" smtClean="0"/>
          </a:p>
          <a:p>
            <a:r>
              <a:rPr lang="en-US" altLang="zh-CN" dirty="0" smtClean="0"/>
              <a:t>EDI </a:t>
            </a:r>
            <a:r>
              <a:rPr lang="en-US" altLang="zh-CN" dirty="0"/>
              <a:t>- Destination </a:t>
            </a:r>
            <a:r>
              <a:rPr lang="en-US" altLang="zh-CN" dirty="0" smtClean="0"/>
              <a:t>Index</a:t>
            </a:r>
          </a:p>
          <a:p>
            <a:pPr lvl="1"/>
            <a:r>
              <a:rPr lang="zh-CN" altLang="en-US" dirty="0" smtClean="0"/>
              <a:t>帮助循环书写数据到内存（不常用）</a:t>
            </a:r>
            <a:endParaRPr lang="en-US" altLang="zh-CN" dirty="0" smtClean="0"/>
          </a:p>
          <a:p>
            <a:r>
              <a:rPr lang="en-US" altLang="zh-CN" dirty="0" smtClean="0"/>
              <a:t>EBP </a:t>
            </a:r>
            <a:r>
              <a:rPr lang="en-US" altLang="zh-CN" dirty="0"/>
              <a:t>- Base Pointer</a:t>
            </a:r>
          </a:p>
          <a:p>
            <a:r>
              <a:rPr lang="en-US" altLang="zh-CN" dirty="0"/>
              <a:t>ESP - Stack Pointer</a:t>
            </a:r>
          </a:p>
          <a:p>
            <a:endParaRPr lang="zh-CN" altLang="en-US" dirty="0"/>
          </a:p>
        </p:txBody>
      </p:sp>
      <p:sp>
        <p:nvSpPr>
          <p:cNvPr id="4" name="右大括号 3"/>
          <p:cNvSpPr/>
          <p:nvPr/>
        </p:nvSpPr>
        <p:spPr>
          <a:xfrm>
            <a:off x="7164288" y="1614166"/>
            <a:ext cx="288032" cy="195885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5" name="右大括号 4"/>
          <p:cNvSpPr/>
          <p:nvPr/>
        </p:nvSpPr>
        <p:spPr>
          <a:xfrm>
            <a:off x="7164288" y="3645024"/>
            <a:ext cx="288032" cy="252028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6" name="TextBox 5"/>
          <p:cNvSpPr txBox="1"/>
          <p:nvPr/>
        </p:nvSpPr>
        <p:spPr>
          <a:xfrm>
            <a:off x="7668344" y="2483604"/>
            <a:ext cx="1338828" cy="369332"/>
          </a:xfrm>
          <a:prstGeom prst="rect">
            <a:avLst/>
          </a:prstGeom>
          <a:noFill/>
        </p:spPr>
        <p:txBody>
          <a:bodyPr wrap="none" rtlCol="0">
            <a:spAutoFit/>
          </a:bodyPr>
          <a:lstStyle/>
          <a:p>
            <a:r>
              <a:rPr lang="zh-CN" altLang="en-US" dirty="0" smtClean="0"/>
              <a:t>调用者保存</a:t>
            </a:r>
            <a:endParaRPr lang="zh-CN" altLang="en-US" dirty="0"/>
          </a:p>
        </p:txBody>
      </p:sp>
      <p:sp>
        <p:nvSpPr>
          <p:cNvPr id="7" name="TextBox 6"/>
          <p:cNvSpPr txBox="1"/>
          <p:nvPr/>
        </p:nvSpPr>
        <p:spPr>
          <a:xfrm>
            <a:off x="7668344" y="4715852"/>
            <a:ext cx="1338828" cy="369332"/>
          </a:xfrm>
          <a:prstGeom prst="rect">
            <a:avLst/>
          </a:prstGeom>
          <a:noFill/>
        </p:spPr>
        <p:txBody>
          <a:bodyPr wrap="none" rtlCol="0">
            <a:spAutoFit/>
          </a:bodyPr>
          <a:lstStyle/>
          <a:p>
            <a:r>
              <a:rPr lang="zh-CN" altLang="en-US" dirty="0" smtClean="0"/>
              <a:t>被调者保存</a:t>
            </a:r>
            <a:endParaRPr lang="zh-CN" altLang="en-US" dirty="0"/>
          </a:p>
        </p:txBody>
      </p:sp>
      <p:sp>
        <p:nvSpPr>
          <p:cNvPr id="8" name="矩形标注 7"/>
          <p:cNvSpPr/>
          <p:nvPr/>
        </p:nvSpPr>
        <p:spPr>
          <a:xfrm>
            <a:off x="2060589" y="4395023"/>
            <a:ext cx="4824536" cy="1742492"/>
          </a:xfrm>
          <a:prstGeom prst="wedgeRectCallout">
            <a:avLst>
              <a:gd name="adj1" fmla="val -39370"/>
              <a:gd name="adj2" fmla="val -637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dirty="0" smtClean="0"/>
              <a:t>在</a:t>
            </a:r>
            <a:r>
              <a:rPr lang="en-US" altLang="zh-CN" dirty="0" smtClean="0"/>
              <a:t>16</a:t>
            </a:r>
            <a:r>
              <a:rPr lang="zh-CN" altLang="en-US" dirty="0" smtClean="0"/>
              <a:t>位及之前的指令集中，只有</a:t>
            </a:r>
            <a:r>
              <a:rPr lang="en-US" altLang="zh-CN" dirty="0" smtClean="0"/>
              <a:t>EBX</a:t>
            </a:r>
            <a:r>
              <a:rPr lang="zh-CN" altLang="en-US" dirty="0" smtClean="0"/>
              <a:t>可以访问任意内存</a:t>
            </a:r>
            <a:endParaRPr lang="en-US" altLang="zh-CN" dirty="0" smtClean="0"/>
          </a:p>
          <a:p>
            <a:pPr marL="285750" indent="-285750">
              <a:buFont typeface="Arial" panose="020B0604020202020204" pitchFamily="34" charset="0"/>
              <a:buChar char="•"/>
            </a:pPr>
            <a:r>
              <a:rPr lang="en-US" altLang="zh-CN" dirty="0" smtClean="0"/>
              <a:t>8086</a:t>
            </a:r>
            <a:r>
              <a:rPr lang="zh-CN" altLang="en-US" dirty="0"/>
              <a:t>指令</a:t>
            </a:r>
            <a:r>
              <a:rPr lang="en-US" altLang="zh-CN" dirty="0" smtClean="0"/>
              <a:t>XLAT</a:t>
            </a:r>
            <a:r>
              <a:rPr lang="zh-CN" altLang="en-US" dirty="0" smtClean="0"/>
              <a:t>使用</a:t>
            </a:r>
            <a:r>
              <a:rPr lang="en-US" altLang="zh-CN" dirty="0" smtClean="0"/>
              <a:t>EBX</a:t>
            </a:r>
            <a:r>
              <a:rPr lang="zh-CN" altLang="en-US" dirty="0" smtClean="0"/>
              <a:t>进行查表</a:t>
            </a:r>
            <a:endParaRPr lang="en-US" altLang="zh-CN" dirty="0" smtClean="0"/>
          </a:p>
          <a:p>
            <a:pPr marL="742950" lvl="1" indent="-285750">
              <a:buFont typeface="Arial" panose="020B0604020202020204" pitchFamily="34" charset="0"/>
              <a:buChar char="•"/>
            </a:pPr>
            <a:r>
              <a:rPr lang="en-US" altLang="zh-CN" dirty="0" smtClean="0"/>
              <a:t>MOV %AL, (%BX, %AL, 1)</a:t>
            </a:r>
            <a:endParaRPr lang="zh-CN" altLang="en-US" dirty="0"/>
          </a:p>
        </p:txBody>
      </p:sp>
    </p:spTree>
    <p:extLst>
      <p:ext uri="{BB962C8B-B14F-4D97-AF65-F5344CB8AC3E}">
        <p14:creationId xmlns:p14="http://schemas.microsoft.com/office/powerpoint/2010/main" val="2336432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寄存器的名字</a:t>
            </a:r>
            <a:endParaRPr lang="zh-CN" altLang="en-US" dirty="0"/>
          </a:p>
        </p:txBody>
      </p:sp>
      <p:sp>
        <p:nvSpPr>
          <p:cNvPr id="3" name="内容占位符 2"/>
          <p:cNvSpPr>
            <a:spLocks noGrp="1"/>
          </p:cNvSpPr>
          <p:nvPr>
            <p:ph idx="1"/>
          </p:nvPr>
        </p:nvSpPr>
        <p:spPr>
          <a:xfrm>
            <a:off x="457200" y="1600200"/>
            <a:ext cx="8229600" cy="4637112"/>
          </a:xfrm>
        </p:spPr>
        <p:txBody>
          <a:bodyPr>
            <a:normAutofit fontScale="70000" lnSpcReduction="20000"/>
          </a:bodyPr>
          <a:lstStyle/>
          <a:p>
            <a:r>
              <a:rPr lang="en-US" altLang="zh-CN" dirty="0"/>
              <a:t>EAX - Accumulator </a:t>
            </a:r>
            <a:r>
              <a:rPr lang="en-US" altLang="zh-CN" dirty="0" smtClean="0"/>
              <a:t>Register</a:t>
            </a:r>
          </a:p>
          <a:p>
            <a:pPr lvl="1"/>
            <a:r>
              <a:rPr lang="zh-CN" altLang="en-US" dirty="0" smtClean="0"/>
              <a:t>数值运算寄存器</a:t>
            </a:r>
            <a:r>
              <a:rPr lang="en-US" altLang="zh-CN" dirty="0" smtClean="0"/>
              <a:t>(ADD, AND, CMP, SUB…</a:t>
            </a:r>
            <a:r>
              <a:rPr lang="en-US" altLang="zh-CN" dirty="0"/>
              <a:t>)</a:t>
            </a:r>
          </a:p>
          <a:p>
            <a:r>
              <a:rPr lang="en-US" altLang="zh-CN" dirty="0" smtClean="0"/>
              <a:t>ECX </a:t>
            </a:r>
            <a:r>
              <a:rPr lang="en-US" altLang="zh-CN" dirty="0"/>
              <a:t>- Counter </a:t>
            </a:r>
            <a:r>
              <a:rPr lang="en-US" altLang="zh-CN" dirty="0" smtClean="0"/>
              <a:t>Register</a:t>
            </a:r>
          </a:p>
          <a:p>
            <a:pPr lvl="1"/>
            <a:r>
              <a:rPr lang="zh-CN" altLang="en-US" dirty="0" smtClean="0"/>
              <a:t>一些不常用循环指令</a:t>
            </a:r>
            <a:r>
              <a:rPr lang="en-US" altLang="zh-CN" dirty="0" smtClean="0"/>
              <a:t>(LOOP, LOOPZ…)</a:t>
            </a:r>
            <a:endParaRPr lang="en-US" altLang="zh-CN" dirty="0"/>
          </a:p>
          <a:p>
            <a:r>
              <a:rPr lang="en-US" altLang="zh-CN" dirty="0"/>
              <a:t>EDX - Data </a:t>
            </a:r>
            <a:r>
              <a:rPr lang="en-US" altLang="zh-CN" dirty="0" smtClean="0"/>
              <a:t>Register</a:t>
            </a:r>
          </a:p>
          <a:p>
            <a:pPr lvl="1"/>
            <a:r>
              <a:rPr lang="zh-CN" altLang="en-US" dirty="0" smtClean="0"/>
              <a:t>辅助数值运算</a:t>
            </a:r>
            <a:r>
              <a:rPr lang="en-US" altLang="zh-CN" dirty="0" smtClean="0"/>
              <a:t>(</a:t>
            </a:r>
            <a:r>
              <a:rPr lang="en-US" altLang="zh-CN" dirty="0" err="1" smtClean="0"/>
              <a:t>imull</a:t>
            </a:r>
            <a:r>
              <a:rPr lang="en-US" altLang="zh-CN" dirty="0" smtClean="0"/>
              <a:t>, </a:t>
            </a:r>
            <a:r>
              <a:rPr lang="en-US" altLang="zh-CN" dirty="0" err="1" smtClean="0"/>
              <a:t>idivl</a:t>
            </a:r>
            <a:r>
              <a:rPr lang="zh-CN" altLang="en-US" dirty="0" smtClean="0"/>
              <a:t>等</a:t>
            </a:r>
            <a:r>
              <a:rPr lang="en-US" altLang="zh-CN" dirty="0" smtClean="0"/>
              <a:t>64</a:t>
            </a:r>
            <a:r>
              <a:rPr lang="zh-CN" altLang="en-US" dirty="0" smtClean="0"/>
              <a:t>位乘法</a:t>
            </a:r>
            <a:r>
              <a:rPr lang="en-US" altLang="zh-CN" dirty="0" smtClean="0"/>
              <a:t>)</a:t>
            </a:r>
            <a:endParaRPr lang="en-US" altLang="zh-CN" dirty="0"/>
          </a:p>
          <a:p>
            <a:r>
              <a:rPr lang="en-US" altLang="zh-CN" dirty="0"/>
              <a:t>EBX - Base Register</a:t>
            </a:r>
          </a:p>
          <a:p>
            <a:pPr lvl="1"/>
            <a:r>
              <a:rPr lang="en-US" altLang="zh-CN" dirty="0"/>
              <a:t>8086</a:t>
            </a:r>
            <a:r>
              <a:rPr lang="zh-CN" altLang="en-US" dirty="0"/>
              <a:t>指令</a:t>
            </a:r>
            <a:r>
              <a:rPr lang="en-US" altLang="zh-CN" dirty="0"/>
              <a:t>XLAT</a:t>
            </a:r>
            <a:r>
              <a:rPr lang="zh-CN" altLang="en-US" dirty="0"/>
              <a:t>使用</a:t>
            </a:r>
            <a:r>
              <a:rPr lang="en-US" altLang="zh-CN" dirty="0"/>
              <a:t>EBX</a:t>
            </a:r>
            <a:r>
              <a:rPr lang="zh-CN" altLang="en-US" dirty="0"/>
              <a:t>进行</a:t>
            </a:r>
            <a:r>
              <a:rPr lang="zh-CN" altLang="en-US" dirty="0" smtClean="0"/>
              <a:t>查表</a:t>
            </a:r>
            <a:endParaRPr lang="en-US" altLang="zh-CN" dirty="0" smtClean="0"/>
          </a:p>
          <a:p>
            <a:r>
              <a:rPr lang="en-US" altLang="zh-CN" dirty="0" smtClean="0"/>
              <a:t>ESI - Source Index</a:t>
            </a:r>
          </a:p>
          <a:p>
            <a:pPr lvl="1"/>
            <a:r>
              <a:rPr lang="zh-CN" altLang="en-US" dirty="0" smtClean="0"/>
              <a:t>帮助循环从内存读取数据（不常用）</a:t>
            </a:r>
            <a:endParaRPr lang="en-US" altLang="zh-CN" dirty="0" smtClean="0"/>
          </a:p>
          <a:p>
            <a:r>
              <a:rPr lang="en-US" altLang="zh-CN" dirty="0" smtClean="0"/>
              <a:t>EDI </a:t>
            </a:r>
            <a:r>
              <a:rPr lang="en-US" altLang="zh-CN" dirty="0"/>
              <a:t>- Destination </a:t>
            </a:r>
            <a:r>
              <a:rPr lang="en-US" altLang="zh-CN" dirty="0" smtClean="0"/>
              <a:t>Index</a:t>
            </a:r>
          </a:p>
          <a:p>
            <a:pPr lvl="1"/>
            <a:r>
              <a:rPr lang="zh-CN" altLang="en-US" dirty="0" smtClean="0"/>
              <a:t>帮助循环书写数据到内存（不常用）</a:t>
            </a:r>
            <a:endParaRPr lang="en-US" altLang="zh-CN" dirty="0" smtClean="0"/>
          </a:p>
          <a:p>
            <a:r>
              <a:rPr lang="en-US" altLang="zh-CN" dirty="0" smtClean="0"/>
              <a:t>EBP </a:t>
            </a:r>
            <a:r>
              <a:rPr lang="en-US" altLang="zh-CN" dirty="0"/>
              <a:t>- Base Pointer</a:t>
            </a:r>
          </a:p>
          <a:p>
            <a:r>
              <a:rPr lang="en-US" altLang="zh-CN" dirty="0"/>
              <a:t>ESP - Stack Pointer</a:t>
            </a:r>
          </a:p>
          <a:p>
            <a:endParaRPr lang="zh-CN" altLang="en-US" dirty="0"/>
          </a:p>
        </p:txBody>
      </p:sp>
      <p:sp>
        <p:nvSpPr>
          <p:cNvPr id="4" name="右大括号 3"/>
          <p:cNvSpPr/>
          <p:nvPr/>
        </p:nvSpPr>
        <p:spPr>
          <a:xfrm>
            <a:off x="7164288" y="1614166"/>
            <a:ext cx="288032" cy="195885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5" name="右大括号 4"/>
          <p:cNvSpPr/>
          <p:nvPr/>
        </p:nvSpPr>
        <p:spPr>
          <a:xfrm>
            <a:off x="7164288" y="3645024"/>
            <a:ext cx="288032" cy="252028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6" name="TextBox 5"/>
          <p:cNvSpPr txBox="1"/>
          <p:nvPr/>
        </p:nvSpPr>
        <p:spPr>
          <a:xfrm>
            <a:off x="7668344" y="2483604"/>
            <a:ext cx="1338828" cy="369332"/>
          </a:xfrm>
          <a:prstGeom prst="rect">
            <a:avLst/>
          </a:prstGeom>
          <a:noFill/>
        </p:spPr>
        <p:txBody>
          <a:bodyPr wrap="none" rtlCol="0">
            <a:spAutoFit/>
          </a:bodyPr>
          <a:lstStyle/>
          <a:p>
            <a:r>
              <a:rPr lang="zh-CN" altLang="en-US" dirty="0" smtClean="0"/>
              <a:t>调用者保存</a:t>
            </a:r>
            <a:endParaRPr lang="zh-CN" altLang="en-US" dirty="0"/>
          </a:p>
        </p:txBody>
      </p:sp>
      <p:sp>
        <p:nvSpPr>
          <p:cNvPr id="7" name="TextBox 6"/>
          <p:cNvSpPr txBox="1"/>
          <p:nvPr/>
        </p:nvSpPr>
        <p:spPr>
          <a:xfrm>
            <a:off x="7668344" y="4715852"/>
            <a:ext cx="1338828" cy="369332"/>
          </a:xfrm>
          <a:prstGeom prst="rect">
            <a:avLst/>
          </a:prstGeom>
          <a:noFill/>
        </p:spPr>
        <p:txBody>
          <a:bodyPr wrap="none" rtlCol="0">
            <a:spAutoFit/>
          </a:bodyPr>
          <a:lstStyle/>
          <a:p>
            <a:r>
              <a:rPr lang="zh-CN" altLang="en-US" dirty="0" smtClean="0"/>
              <a:t>被调者保存</a:t>
            </a:r>
            <a:endParaRPr lang="zh-CN" altLang="en-US" dirty="0"/>
          </a:p>
        </p:txBody>
      </p:sp>
      <p:sp>
        <p:nvSpPr>
          <p:cNvPr id="8" name="矩形标注 7"/>
          <p:cNvSpPr/>
          <p:nvPr/>
        </p:nvSpPr>
        <p:spPr>
          <a:xfrm>
            <a:off x="2483768" y="1417638"/>
            <a:ext cx="4824536" cy="2337940"/>
          </a:xfrm>
          <a:prstGeom prst="wedgeRectCallout">
            <a:avLst>
              <a:gd name="adj1" fmla="val -38537"/>
              <a:gd name="adj2" fmla="val 829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dirty="0" smtClean="0"/>
              <a:t>LODS</a:t>
            </a:r>
          </a:p>
          <a:p>
            <a:pPr marL="742950" lvl="1" indent="-285750">
              <a:buFont typeface="Arial" panose="020B0604020202020204" pitchFamily="34" charset="0"/>
              <a:buChar char="•"/>
            </a:pPr>
            <a:r>
              <a:rPr lang="en-US" altLang="zh-CN" dirty="0" smtClean="0"/>
              <a:t>MOV (%ESI), %EAX</a:t>
            </a:r>
          </a:p>
          <a:p>
            <a:pPr marL="742950" lvl="1" indent="-285750">
              <a:buFont typeface="Arial" panose="020B0604020202020204" pitchFamily="34" charset="0"/>
              <a:buChar char="•"/>
            </a:pPr>
            <a:r>
              <a:rPr lang="en-US" altLang="zh-CN" dirty="0" smtClean="0"/>
              <a:t>ADD $1, %ESI</a:t>
            </a:r>
          </a:p>
          <a:p>
            <a:pPr marL="285750" indent="-285750">
              <a:buFont typeface="Arial" panose="020B0604020202020204" pitchFamily="34" charset="0"/>
              <a:buChar char="•"/>
            </a:pPr>
            <a:r>
              <a:rPr lang="en-US" altLang="zh-CN" dirty="0" smtClean="0"/>
              <a:t>STOS</a:t>
            </a:r>
          </a:p>
          <a:p>
            <a:pPr marL="742950" lvl="1" indent="-285750">
              <a:buFont typeface="Arial" panose="020B0604020202020204" pitchFamily="34" charset="0"/>
              <a:buChar char="•"/>
            </a:pPr>
            <a:r>
              <a:rPr lang="en-US" altLang="zh-CN" dirty="0" smtClean="0"/>
              <a:t>MOV </a:t>
            </a:r>
            <a:r>
              <a:rPr lang="en-US" altLang="zh-CN" dirty="0"/>
              <a:t>%</a:t>
            </a:r>
            <a:r>
              <a:rPr lang="en-US" altLang="zh-CN" dirty="0" smtClean="0"/>
              <a:t>EAX, </a:t>
            </a:r>
            <a:r>
              <a:rPr lang="en-US" altLang="zh-CN" dirty="0"/>
              <a:t>(%</a:t>
            </a:r>
            <a:r>
              <a:rPr lang="en-US" altLang="zh-CN" dirty="0" smtClean="0"/>
              <a:t>EDI</a:t>
            </a:r>
            <a:r>
              <a:rPr lang="en-US" altLang="zh-CN" dirty="0"/>
              <a:t>)</a:t>
            </a:r>
          </a:p>
          <a:p>
            <a:pPr marL="742950" lvl="1" indent="-285750">
              <a:buFont typeface="Arial" panose="020B0604020202020204" pitchFamily="34" charset="0"/>
              <a:buChar char="•"/>
            </a:pPr>
            <a:r>
              <a:rPr lang="en-US" altLang="zh-CN" dirty="0"/>
              <a:t>ADD $1, %</a:t>
            </a:r>
            <a:r>
              <a:rPr lang="en-US" altLang="zh-CN" dirty="0" smtClean="0"/>
              <a:t>EDI</a:t>
            </a:r>
            <a:endParaRPr lang="en-US" altLang="zh-CN" dirty="0"/>
          </a:p>
          <a:p>
            <a:pPr marL="285750" indent="-285750">
              <a:buFont typeface="Arial" panose="020B0604020202020204" pitchFamily="34" charset="0"/>
              <a:buChar char="•"/>
            </a:pPr>
            <a:r>
              <a:rPr lang="zh-CN" altLang="en-US" dirty="0" smtClean="0"/>
              <a:t>用于数组的复制</a:t>
            </a:r>
            <a:endParaRPr lang="zh-CN" altLang="en-US" dirty="0"/>
          </a:p>
        </p:txBody>
      </p:sp>
    </p:spTree>
    <p:extLst>
      <p:ext uri="{BB962C8B-B14F-4D97-AF65-F5344CB8AC3E}">
        <p14:creationId xmlns:p14="http://schemas.microsoft.com/office/powerpoint/2010/main" val="47330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1723</TotalTime>
  <Words>12463</Words>
  <Application>Microsoft Office PowerPoint</Application>
  <PresentationFormat>全屏显示(4:3)</PresentationFormat>
  <Paragraphs>368</Paragraphs>
  <Slides>6</Slides>
  <Notes>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宋体</vt:lpstr>
      <vt:lpstr>Arial</vt:lpstr>
      <vt:lpstr>Calibri</vt:lpstr>
      <vt:lpstr>Office 主题​​</vt:lpstr>
      <vt:lpstr>寄存器的名字</vt:lpstr>
      <vt:lpstr>寄存器的名字</vt:lpstr>
      <vt:lpstr>寄存器的名字</vt:lpstr>
      <vt:lpstr>寄存器的名字</vt:lpstr>
      <vt:lpstr>寄存器的名字</vt:lpstr>
      <vt:lpstr>寄存器的名字</vt:lpstr>
    </vt:vector>
  </TitlesOfParts>
  <Company>Peking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小班讨论课</dc:title>
  <dc:creator>Yingfei Xiong</dc:creator>
  <cp:lastModifiedBy>Yingfei Xiong</cp:lastModifiedBy>
  <cp:revision>143</cp:revision>
  <dcterms:created xsi:type="dcterms:W3CDTF">2012-09-12T02:25:18Z</dcterms:created>
  <dcterms:modified xsi:type="dcterms:W3CDTF">2016-09-25T02:33:12Z</dcterms:modified>
</cp:coreProperties>
</file>