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1" autoAdjust="0"/>
  </p:normalViewPr>
  <p:slideViewPr>
    <p:cSldViewPr>
      <p:cViewPr varScale="1">
        <p:scale>
          <a:sx n="53" d="100"/>
          <a:sy n="53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二进制在信息表示</a:t>
            </a:r>
            <a:r>
              <a:rPr lang="zh-CN" altLang="en-US" dirty="0" smtClean="0"/>
              <a:t>上是</a:t>
            </a:r>
            <a:r>
              <a:rPr lang="zh-CN" altLang="en-US" dirty="0"/>
              <a:t>最高效的吗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假设存在一个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r>
              <a:rPr lang="zh-CN" altLang="en-US" dirty="0" smtClean="0"/>
              <a:t>在每一位上我们需要识别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个不同的电流状态，总共需要识别</a:t>
            </a:r>
            <a:r>
              <a:rPr lang="en-US" altLang="zh-CN" dirty="0" smtClean="0"/>
              <a:t>S=n*R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进制数可以表示</a:t>
            </a:r>
            <a:r>
              <a:rPr lang="en-US" altLang="zh-CN" dirty="0" smtClean="0"/>
              <a:t>M=</a:t>
            </a:r>
            <a:r>
              <a:rPr lang="en-US" altLang="zh-CN" dirty="0" err="1" smtClean="0"/>
              <a:t>R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个数据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，我们希望</a:t>
            </a:r>
            <a:r>
              <a:rPr lang="en-US" altLang="zh-CN" dirty="0" smtClean="0"/>
              <a:t>S</a:t>
            </a:r>
            <a:r>
              <a:rPr lang="zh-CN" altLang="en-US" dirty="0" smtClean="0"/>
              <a:t>越小越好</a:t>
            </a:r>
            <a:endParaRPr lang="en-US" altLang="zh-CN" dirty="0" smtClean="0"/>
          </a:p>
          <a:p>
            <a:r>
              <a:rPr lang="en-US" altLang="zh-CN" dirty="0" smtClean="0"/>
              <a:t>S=R*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=R(</a:t>
            </a:r>
            <a:r>
              <a:rPr lang="en-US" altLang="zh-CN" dirty="0" err="1" smtClean="0"/>
              <a:t>lnM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lnR</a:t>
            </a:r>
            <a:r>
              <a:rPr lang="en-US" altLang="zh-CN" dirty="0" smtClean="0"/>
              <a:t>)=(R/</a:t>
            </a:r>
            <a:r>
              <a:rPr lang="en-US" altLang="zh-CN" dirty="0" err="1" smtClean="0"/>
              <a:t>lnR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lnM</a:t>
            </a:r>
            <a:endParaRPr lang="en-US" altLang="zh-CN" dirty="0" smtClean="0"/>
          </a:p>
          <a:p>
            <a:r>
              <a:rPr lang="en-US" altLang="zh-CN" dirty="0" smtClean="0"/>
              <a:t>R=2 =&gt; S=2.89lnM</a:t>
            </a:r>
          </a:p>
          <a:p>
            <a:r>
              <a:rPr lang="en-US" altLang="zh-CN" dirty="0" smtClean="0"/>
              <a:t>R=3 </a:t>
            </a:r>
            <a:r>
              <a:rPr lang="en-US" altLang="zh-CN" smtClean="0"/>
              <a:t>=&gt; S=2.73lnM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怎么用更少的逻辑运算</a:t>
            </a:r>
            <a:r>
              <a:rPr lang="zh-CN" altLang="en-US" dirty="0" smtClean="0"/>
              <a:t>符实现</a:t>
            </a:r>
            <a:r>
              <a:rPr lang="zh-CN" altLang="en-US" dirty="0"/>
              <a:t>与、或、非操作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(&amp;&amp;, !)</a:t>
            </a:r>
          </a:p>
          <a:p>
            <a:pPr lvl="1"/>
            <a:r>
              <a:rPr lang="en-US" altLang="zh-CN" dirty="0" smtClean="0"/>
              <a:t>a || b = !a &amp;&amp; !b</a:t>
            </a:r>
          </a:p>
          <a:p>
            <a:r>
              <a:rPr lang="en-US" altLang="zh-CN" dirty="0" smtClean="0"/>
              <a:t>(||, !)</a:t>
            </a:r>
          </a:p>
          <a:p>
            <a:pPr lvl="1"/>
            <a:r>
              <a:rPr lang="en-US" altLang="zh-CN" dirty="0" smtClean="0"/>
              <a:t>a &amp;&amp; b = !a || !b</a:t>
            </a:r>
          </a:p>
          <a:p>
            <a:r>
              <a:rPr lang="en-US" altLang="zh-CN" dirty="0" smtClean="0"/>
              <a:t>(NAND)</a:t>
            </a:r>
          </a:p>
          <a:p>
            <a:pPr lvl="1"/>
            <a:r>
              <a:rPr lang="en-US" altLang="zh-CN" dirty="0" smtClean="0"/>
              <a:t>a NAND b = !(a&amp;&amp;b)</a:t>
            </a:r>
          </a:p>
          <a:p>
            <a:pPr lvl="1"/>
            <a:r>
              <a:rPr lang="en-US" altLang="zh-CN" dirty="0" smtClean="0"/>
              <a:t>!a = a NAND a</a:t>
            </a:r>
          </a:p>
          <a:p>
            <a:pPr lvl="1"/>
            <a:r>
              <a:rPr lang="en-US" altLang="zh-CN" dirty="0" smtClean="0"/>
              <a:t>a &amp;&amp; b = (a NAND b) NAND (a NAND b)</a:t>
            </a:r>
          </a:p>
          <a:p>
            <a:pPr lvl="1"/>
            <a:r>
              <a:rPr lang="en-US" altLang="zh-CN" smtClean="0"/>
              <a:t>a || b = (a NAND a) NAND (b NAND b)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INT_MIN</a:t>
            </a:r>
            <a:r>
              <a:rPr lang="zh-CN" altLang="en-US" dirty="0" smtClean="0"/>
              <a:t>写作</a:t>
            </a:r>
            <a:r>
              <a:rPr lang="en-US" altLang="zh-CN" dirty="0"/>
              <a:t>-2147483647-1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-2147483647-1 </a:t>
            </a:r>
            <a:r>
              <a:rPr lang="en-US" altLang="zh-CN" dirty="0"/>
              <a:t>&lt; </a:t>
            </a:r>
            <a:r>
              <a:rPr lang="en-US" altLang="zh-CN" dirty="0" smtClean="0"/>
              <a:t>2147483647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-2147483648 </a:t>
            </a:r>
            <a:r>
              <a:rPr lang="en-US" altLang="zh-CN" dirty="0"/>
              <a:t>&lt; </a:t>
            </a:r>
            <a:r>
              <a:rPr lang="en-US" altLang="zh-CN" dirty="0" smtClean="0"/>
              <a:t>2147483647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0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编译器把</a:t>
            </a:r>
            <a:r>
              <a:rPr lang="en-US" altLang="zh-CN" dirty="0"/>
              <a:t>-2147483648</a:t>
            </a:r>
            <a:r>
              <a:rPr lang="zh-CN" altLang="en-US" dirty="0"/>
              <a:t>理解成</a:t>
            </a:r>
            <a:endParaRPr lang="en-US" altLang="zh-CN" dirty="0"/>
          </a:p>
          <a:p>
            <a:pPr marL="400050" lvl="2" indent="0">
              <a:buNone/>
            </a:pPr>
            <a:r>
              <a:rPr lang="en-US" altLang="zh-CN" dirty="0"/>
              <a:t>“-“(</a:t>
            </a:r>
            <a:r>
              <a:rPr lang="zh-CN" altLang="en-US" dirty="0"/>
              <a:t>负号</a:t>
            </a:r>
            <a:r>
              <a:rPr lang="en-US" altLang="zh-CN" dirty="0"/>
              <a:t>) “2147483648”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一个数字</a:t>
            </a:r>
            <a:r>
              <a:rPr lang="en-US" altLang="zh-CN" dirty="0" smtClean="0"/>
              <a:t>)</a:t>
            </a:r>
          </a:p>
          <a:p>
            <a:pPr marL="400050" lvl="2" indent="0">
              <a:buNone/>
            </a:pPr>
            <a:r>
              <a:rPr lang="en-US" altLang="zh-CN" dirty="0" smtClean="0"/>
              <a:t>2147483648</a:t>
            </a:r>
            <a:r>
              <a:rPr lang="zh-CN" altLang="en-US" dirty="0" smtClean="0"/>
              <a:t>已经超出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的最大值，所以只能是</a:t>
            </a:r>
            <a:r>
              <a:rPr lang="en-US" altLang="zh-CN" dirty="0" smtClean="0"/>
              <a:t>unsigned</a:t>
            </a:r>
            <a:endParaRPr lang="en-US" altLang="zh-CN" dirty="0"/>
          </a:p>
          <a:p>
            <a:r>
              <a:rPr lang="en-US" altLang="zh-CN" dirty="0"/>
              <a:t>-2147483648 &lt; </a:t>
            </a:r>
            <a:r>
              <a:rPr lang="en-US" altLang="zh-CN" dirty="0" smtClean="0"/>
              <a:t>2147483647</a:t>
            </a:r>
            <a:r>
              <a:rPr lang="zh-CN" altLang="en-US" dirty="0" smtClean="0"/>
              <a:t>等价于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unsigned a = 2147483648;</a:t>
            </a:r>
          </a:p>
          <a:p>
            <a:pPr marL="457200" lvl="1" indent="0">
              <a:buNone/>
            </a:pPr>
            <a:r>
              <a:rPr lang="en-US" altLang="zh-CN" dirty="0" smtClean="0"/>
              <a:t>a = -a; // </a:t>
            </a:r>
            <a:r>
              <a:rPr lang="zh-CN" altLang="en-US" dirty="0" smtClean="0"/>
              <a:t>溢出，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的值仍然是</a:t>
            </a:r>
            <a:r>
              <a:rPr lang="en-US" altLang="zh-CN" dirty="0"/>
              <a:t>2147483648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return a &lt; 2147483647;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27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确定整数数据类型的顺序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 C90: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-&gt; long -&gt; unsigned -&gt; unsigned long</a:t>
            </a:r>
          </a:p>
          <a:p>
            <a:r>
              <a:rPr lang="en-US" altLang="zh-CN" dirty="0" smtClean="0"/>
              <a:t>ISO C99: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-&gt; long -&gt; long </a:t>
            </a:r>
            <a:r>
              <a:rPr lang="en-US" altLang="zh-CN" dirty="0" err="1" smtClean="0"/>
              <a:t>long</a:t>
            </a:r>
            <a:endParaRPr lang="en-US" altLang="zh-CN" dirty="0" smtClean="0"/>
          </a:p>
          <a:p>
            <a:r>
              <a:rPr lang="en-US" altLang="zh-CN" dirty="0" smtClean="0"/>
              <a:t>ISO C++96: </a:t>
            </a:r>
            <a:r>
              <a:rPr lang="zh-CN" altLang="en-US" dirty="0" smtClean="0"/>
              <a:t>兼容</a:t>
            </a:r>
            <a:r>
              <a:rPr lang="en-US" altLang="zh-CN" dirty="0" smtClean="0"/>
              <a:t>ISO C90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64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溢出的判定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a,b</a:t>
            </a:r>
            <a:r>
              <a:rPr lang="zh-CN" altLang="en-US" dirty="0"/>
              <a:t>为无符号数，</a:t>
            </a:r>
            <a:r>
              <a:rPr lang="en-US" altLang="zh-CN" dirty="0" err="1"/>
              <a:t>a+b</a:t>
            </a:r>
            <a:r>
              <a:rPr lang="zh-CN" altLang="en-US" dirty="0"/>
              <a:t>是否溢出？</a:t>
            </a:r>
            <a:endParaRPr lang="en-US" altLang="zh-CN" dirty="0"/>
          </a:p>
          <a:p>
            <a:pPr lvl="1"/>
            <a:r>
              <a:rPr lang="en-US" altLang="zh-CN" dirty="0" err="1"/>
              <a:t>a+b</a:t>
            </a:r>
            <a:r>
              <a:rPr lang="en-US" altLang="zh-CN" dirty="0"/>
              <a:t> &lt; a</a:t>
            </a:r>
          </a:p>
          <a:p>
            <a:pPr lvl="1"/>
            <a:r>
              <a:rPr lang="zh-CN" altLang="en-US" dirty="0"/>
              <a:t>可不可以写成</a:t>
            </a:r>
            <a:r>
              <a:rPr lang="en-US" altLang="zh-CN" dirty="0" err="1"/>
              <a:t>a+b</a:t>
            </a:r>
            <a:r>
              <a:rPr lang="en-US" altLang="zh-CN" dirty="0"/>
              <a:t>&lt;=a?</a:t>
            </a:r>
          </a:p>
          <a:p>
            <a:r>
              <a:rPr lang="en-US" altLang="zh-CN" dirty="0" err="1"/>
              <a:t>a,b</a:t>
            </a:r>
            <a:r>
              <a:rPr lang="zh-CN" altLang="en-US" dirty="0"/>
              <a:t>为有符号数，</a:t>
            </a:r>
            <a:r>
              <a:rPr lang="en-US" altLang="zh-CN" dirty="0" err="1"/>
              <a:t>a+b</a:t>
            </a:r>
            <a:r>
              <a:rPr lang="zh-CN" altLang="en-US" dirty="0"/>
              <a:t>是否溢出？</a:t>
            </a:r>
            <a:endParaRPr lang="en-US" altLang="zh-CN" dirty="0"/>
          </a:p>
          <a:p>
            <a:pPr lvl="1"/>
            <a:r>
              <a:rPr lang="en-US" altLang="zh-CN" dirty="0"/>
              <a:t>(a &lt; 0 &amp;&amp; b &lt; 0 &amp;&amp; </a:t>
            </a:r>
            <a:r>
              <a:rPr lang="en-US" altLang="zh-CN" dirty="0" err="1"/>
              <a:t>a+b</a:t>
            </a:r>
            <a:r>
              <a:rPr lang="en-US" altLang="zh-CN" dirty="0"/>
              <a:t> &gt;= 0) ||</a:t>
            </a:r>
            <a:br>
              <a:rPr lang="en-US" altLang="zh-CN" dirty="0"/>
            </a:br>
            <a:r>
              <a:rPr lang="en-US" altLang="zh-CN" dirty="0"/>
              <a:t>(a &gt;= 0 &amp;&amp; b &gt;= 0 &amp;&amp; </a:t>
            </a:r>
            <a:r>
              <a:rPr lang="en-US" altLang="zh-CN" dirty="0" err="1"/>
              <a:t>a+b</a:t>
            </a:r>
            <a:r>
              <a:rPr lang="en-US" altLang="zh-CN" dirty="0"/>
              <a:t> &lt; 0)</a:t>
            </a:r>
          </a:p>
          <a:p>
            <a:r>
              <a:rPr lang="en-US" altLang="zh-CN" dirty="0" err="1"/>
              <a:t>a,b</a:t>
            </a:r>
            <a:r>
              <a:rPr lang="zh-CN" altLang="en-US" dirty="0"/>
              <a:t>为无符号数，</a:t>
            </a:r>
            <a:r>
              <a:rPr lang="en-US" altLang="zh-CN" dirty="0"/>
              <a:t>a-b</a:t>
            </a:r>
            <a:r>
              <a:rPr lang="zh-CN" altLang="en-US" dirty="0"/>
              <a:t>是否溢出？</a:t>
            </a:r>
            <a:endParaRPr lang="en-US" altLang="zh-CN" dirty="0"/>
          </a:p>
          <a:p>
            <a:pPr lvl="1"/>
            <a:r>
              <a:rPr lang="en-US" altLang="zh-CN"/>
              <a:t>a &lt; b</a:t>
            </a:r>
            <a:endParaRPr lang="en-US" altLang="zh-CN" dirty="0"/>
          </a:p>
          <a:p>
            <a:r>
              <a:rPr lang="en-US" altLang="zh-CN" dirty="0" err="1"/>
              <a:t>a,b</a:t>
            </a:r>
            <a:r>
              <a:rPr lang="zh-CN" altLang="en-US" dirty="0"/>
              <a:t>为有符号数，</a:t>
            </a:r>
            <a:r>
              <a:rPr lang="en-US" altLang="zh-CN" dirty="0"/>
              <a:t>a-b</a:t>
            </a:r>
            <a:r>
              <a:rPr lang="zh-CN" altLang="en-US" dirty="0"/>
              <a:t>是否溢出？</a:t>
            </a:r>
            <a:endParaRPr lang="en-US" altLang="zh-CN" dirty="0"/>
          </a:p>
          <a:p>
            <a:pPr lvl="1"/>
            <a:r>
              <a:rPr lang="zh-CN" altLang="en-US" dirty="0"/>
              <a:t>令</a:t>
            </a:r>
            <a:r>
              <a:rPr lang="en-US" altLang="zh-CN" dirty="0"/>
              <a:t>c=-b, </a:t>
            </a:r>
            <a:r>
              <a:rPr lang="zh-CN" altLang="en-US" dirty="0"/>
              <a:t>测试</a:t>
            </a:r>
            <a:r>
              <a:rPr lang="en-US" altLang="zh-CN" dirty="0" err="1"/>
              <a:t>a+c</a:t>
            </a:r>
            <a:r>
              <a:rPr lang="zh-CN" altLang="en-US" dirty="0"/>
              <a:t>是否溢出</a:t>
            </a:r>
            <a:endParaRPr lang="en-US" altLang="zh-CN" dirty="0"/>
          </a:p>
          <a:p>
            <a:pPr lvl="1"/>
            <a:r>
              <a:rPr lang="en-US" altLang="zh-CN" dirty="0"/>
              <a:t>(a &lt; 0 &amp;&amp; b &gt;= 0 &amp;&amp; </a:t>
            </a:r>
            <a:r>
              <a:rPr lang="en-US" altLang="zh-CN" dirty="0" err="1"/>
              <a:t>a+b</a:t>
            </a:r>
            <a:r>
              <a:rPr lang="en-US" altLang="zh-CN" dirty="0"/>
              <a:t> &gt;= 0) ||</a:t>
            </a:r>
            <a:br>
              <a:rPr lang="en-US" altLang="zh-CN" dirty="0"/>
            </a:br>
            <a:r>
              <a:rPr lang="en-US" altLang="zh-CN" dirty="0"/>
              <a:t>(a &gt;= 0 &amp;&amp; b &lt; 0 &amp;&amp; </a:t>
            </a:r>
            <a:r>
              <a:rPr lang="en-US" altLang="zh-CN" dirty="0" err="1"/>
              <a:t>a+b</a:t>
            </a:r>
            <a:r>
              <a:rPr lang="en-US" altLang="zh-CN" dirty="0"/>
              <a:t> &lt; 0)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971600" y="5157192"/>
            <a:ext cx="4032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溢出的判定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a,b</a:t>
            </a:r>
            <a:r>
              <a:rPr lang="zh-CN" altLang="en-US" dirty="0"/>
              <a:t>为无符号数，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*</a:t>
            </a:r>
            <a:r>
              <a:rPr lang="en-US" altLang="zh-CN" dirty="0" smtClean="0"/>
              <a:t>b</a:t>
            </a:r>
            <a:r>
              <a:rPr lang="zh-CN" altLang="en-US" dirty="0"/>
              <a:t>是否溢出？</a:t>
            </a:r>
            <a:endParaRPr lang="en-US" altLang="zh-CN" dirty="0"/>
          </a:p>
          <a:p>
            <a:pPr lvl="1"/>
            <a:r>
              <a:rPr lang="en-US" altLang="zh-CN" dirty="0" smtClean="0"/>
              <a:t>b != 0 &amp;&amp; (a*b)/b != a</a:t>
            </a:r>
          </a:p>
          <a:p>
            <a:pPr lvl="1"/>
            <a:r>
              <a:rPr lang="zh-CN" altLang="en-US" dirty="0" smtClean="0"/>
              <a:t>加法溢出可否类似判定？</a:t>
            </a:r>
            <a:r>
              <a:rPr lang="en-US" altLang="zh-CN" dirty="0" err="1" smtClean="0"/>
              <a:t>a+b-a</a:t>
            </a:r>
            <a:r>
              <a:rPr lang="en-US" altLang="zh-CN" dirty="0"/>
              <a:t> </a:t>
            </a:r>
            <a:r>
              <a:rPr lang="en-US" altLang="zh-CN" dirty="0" smtClean="0"/>
              <a:t>!= a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浮点和整数运算的性质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7859216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521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交换律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结合律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单调性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9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浮点数加法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满足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不满足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满足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1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整数加法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满足</a:t>
                      </a:r>
                      <a:endParaRPr lang="zh-CN" sz="2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+mn-ea"/>
                          <a:cs typeface="Times New Roman"/>
                        </a:rPr>
                        <a:t>满足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不满足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无符号数导致的安全漏洞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为什么会有安全漏洞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3356992"/>
            <a:ext cx="6912768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19672" y="3377825"/>
            <a:ext cx="1512168" cy="1008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51120" y="3377825"/>
            <a:ext cx="4073207" cy="10081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内存空间</a:t>
            </a:r>
          </a:p>
        </p:txBody>
      </p:sp>
    </p:spTree>
    <p:extLst>
      <p:ext uri="{BB962C8B-B14F-4D97-AF65-F5344CB8AC3E}">
        <p14:creationId xmlns:p14="http://schemas.microsoft.com/office/powerpoint/2010/main" val="30446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FreeBSD</a:t>
            </a:r>
            <a:r>
              <a:rPr lang="zh-CN" altLang="en-US" dirty="0" smtClean="0"/>
              <a:t>的安全漏洞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68152"/>
            <a:ext cx="77438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5220072" y="4941168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388</Words>
  <Application>Microsoft Office PowerPoint</Application>
  <PresentationFormat>全屏显示(4:3)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Office 主题​​</vt:lpstr>
      <vt:lpstr>二进制在信息表示上是最高效的吗？</vt:lpstr>
      <vt:lpstr>怎么用更少的逻辑运算符实现与、或、非操作</vt:lpstr>
      <vt:lpstr>为什么INT_MIN写作-2147483647-1</vt:lpstr>
      <vt:lpstr>C/C++确定整数数据类型的顺序</vt:lpstr>
      <vt:lpstr>溢出的判定</vt:lpstr>
      <vt:lpstr>溢出的判定</vt:lpstr>
      <vt:lpstr>浮点和整数运算的性质</vt:lpstr>
      <vt:lpstr>无符号数导致的安全漏洞</vt:lpstr>
      <vt:lpstr>FreeBSD的安全漏洞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143</cp:revision>
  <dcterms:created xsi:type="dcterms:W3CDTF">2012-09-12T02:25:18Z</dcterms:created>
  <dcterms:modified xsi:type="dcterms:W3CDTF">2016-10-20T00:42:38Z</dcterms:modified>
</cp:coreProperties>
</file>