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51" autoAdjust="0"/>
  </p:normalViewPr>
  <p:slideViewPr>
    <p:cSldViewPr>
      <p:cViewPr varScale="1">
        <p:scale>
          <a:sx n="89" d="100"/>
          <a:sy n="89" d="100"/>
        </p:scale>
        <p:origin x="224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2E767-FE0F-480A-8979-5FA58D72B5A5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07C48-4B88-4E4D-BDD3-440D891A9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38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07C48-4B88-4E4D-BDD3-440D891A94F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653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07C48-4B88-4E4D-BDD3-440D891A94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432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29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02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35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24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47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55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92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3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43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67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57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1E1D1-455B-491D-A65B-71B3F6C9632C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72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编译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13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目标代码生成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将中间代码转换成目标机器的代码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38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机器相关优化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利用指令级并行的优化</a:t>
            </a:r>
            <a:endParaRPr lang="en-US" altLang="zh-CN" dirty="0" smtClean="0"/>
          </a:p>
          <a:p>
            <a:r>
              <a:rPr lang="zh-CN" altLang="en-US" dirty="0" smtClean="0"/>
              <a:t>利用</a:t>
            </a:r>
            <a:r>
              <a:rPr lang="en-US" altLang="zh-CN" dirty="0" smtClean="0"/>
              <a:t>SSE</a:t>
            </a:r>
            <a:r>
              <a:rPr lang="zh-CN" altLang="en-US" dirty="0" smtClean="0"/>
              <a:t>指令的优化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651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编译器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zh-CN" altLang="en-US" dirty="0" smtClean="0"/>
              <a:t>解释器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JIT</a:t>
            </a:r>
            <a:r>
              <a:rPr lang="zh-CN" altLang="en-US" dirty="0" smtClean="0"/>
              <a:t>编译虚拟机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编译器：一次把源程序翻译成机器代码</a:t>
            </a:r>
            <a:endParaRPr lang="en-US" altLang="zh-CN" dirty="0" smtClean="0"/>
          </a:p>
          <a:p>
            <a:r>
              <a:rPr lang="zh-CN" altLang="en-US" dirty="0" smtClean="0"/>
              <a:t>解释器：每次读取一条语句</a:t>
            </a:r>
            <a:endParaRPr lang="en-US" altLang="zh-CN" dirty="0" smtClean="0"/>
          </a:p>
          <a:p>
            <a:r>
              <a:rPr lang="en-US" altLang="zh-CN" dirty="0" smtClean="0"/>
              <a:t>JIT</a:t>
            </a:r>
            <a:r>
              <a:rPr lang="zh-CN" altLang="en-US" dirty="0" smtClean="0"/>
              <a:t>编译</a:t>
            </a:r>
            <a:r>
              <a:rPr lang="zh-CN" altLang="en-US" dirty="0"/>
              <a:t>虚拟机</a:t>
            </a:r>
            <a:r>
              <a:rPr lang="zh-CN" altLang="en-US" dirty="0" smtClean="0"/>
              <a:t>：每次加载一个模块，或者运行一个函数之前一次性编译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编译器、解释器、</a:t>
            </a:r>
            <a:r>
              <a:rPr lang="en-US" altLang="zh-CN" dirty="0" smtClean="0"/>
              <a:t>JIT</a:t>
            </a:r>
            <a:r>
              <a:rPr lang="zh-CN" altLang="en-US" dirty="0" smtClean="0"/>
              <a:t>编译</a:t>
            </a:r>
            <a:r>
              <a:rPr lang="zh-CN" altLang="en-US" dirty="0"/>
              <a:t>虚拟机</a:t>
            </a:r>
            <a:r>
              <a:rPr lang="zh-CN" altLang="en-US" dirty="0" smtClean="0"/>
              <a:t>，哪个速度最快？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930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LLVM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2002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UIUC</a:t>
            </a:r>
            <a:r>
              <a:rPr lang="zh-CN" altLang="en-US" dirty="0" smtClean="0"/>
              <a:t>硕士生</a:t>
            </a:r>
            <a:r>
              <a:rPr lang="en-US" altLang="zh-CN" dirty="0" smtClean="0"/>
              <a:t>Chris </a:t>
            </a:r>
            <a:r>
              <a:rPr lang="en-US" altLang="zh-CN" dirty="0" err="1" smtClean="0"/>
              <a:t>Lattner</a:t>
            </a:r>
            <a:r>
              <a:rPr lang="zh-CN" altLang="en-US" dirty="0" smtClean="0"/>
              <a:t>硕士论文中开发的编译框架</a:t>
            </a:r>
            <a:endParaRPr lang="en-US" altLang="zh-CN" dirty="0" smtClean="0"/>
          </a:p>
          <a:p>
            <a:r>
              <a:rPr lang="en-US" altLang="zh-CN" dirty="0" smtClean="0"/>
              <a:t>Chris </a:t>
            </a:r>
            <a:r>
              <a:rPr lang="en-US" altLang="zh-CN" dirty="0" err="1" smtClean="0"/>
              <a:t>Lattner</a:t>
            </a:r>
            <a:r>
              <a:rPr lang="zh-CN" altLang="en-US" dirty="0" smtClean="0"/>
              <a:t>博士毕业后受邀请加入苹果</a:t>
            </a:r>
            <a:endParaRPr lang="en-US" altLang="zh-CN" dirty="0" smtClean="0"/>
          </a:p>
          <a:p>
            <a:r>
              <a:rPr lang="zh-CN" altLang="en-US" dirty="0" smtClean="0"/>
              <a:t>苹果为</a:t>
            </a:r>
            <a:r>
              <a:rPr lang="en-US" altLang="zh-CN" dirty="0" smtClean="0"/>
              <a:t>Chris </a:t>
            </a:r>
            <a:r>
              <a:rPr lang="en-US" altLang="zh-CN" dirty="0" err="1" smtClean="0"/>
              <a:t>Lattner</a:t>
            </a:r>
            <a:r>
              <a:rPr lang="zh-CN" altLang="en-US" dirty="0" smtClean="0"/>
              <a:t>专门组建团队开发</a:t>
            </a:r>
            <a:r>
              <a:rPr lang="en-US" altLang="zh-CN" dirty="0" smtClean="0"/>
              <a:t>LLVM</a:t>
            </a:r>
          </a:p>
          <a:p>
            <a:pPr lvl="1"/>
            <a:r>
              <a:rPr lang="zh-CN" altLang="en-US" dirty="0" smtClean="0"/>
              <a:t>雇佣大量之前参加</a:t>
            </a:r>
            <a:r>
              <a:rPr lang="en-US" altLang="zh-CN" dirty="0" smtClean="0"/>
              <a:t>LLVM</a:t>
            </a:r>
            <a:r>
              <a:rPr lang="zh-CN" altLang="en-US" dirty="0" smtClean="0"/>
              <a:t>开发的</a:t>
            </a:r>
            <a:r>
              <a:rPr lang="en-US" altLang="zh-CN" dirty="0" smtClean="0"/>
              <a:t>UIUC</a:t>
            </a:r>
            <a:r>
              <a:rPr lang="zh-CN" altLang="en-US" dirty="0" smtClean="0"/>
              <a:t>本科生、硕士生</a:t>
            </a:r>
            <a:endParaRPr lang="en-US" altLang="zh-CN" dirty="0" smtClean="0"/>
          </a:p>
          <a:p>
            <a:r>
              <a:rPr lang="en-US" altLang="zh-CN" dirty="0" smtClean="0"/>
              <a:t>LLVM</a:t>
            </a:r>
            <a:r>
              <a:rPr lang="zh-CN" altLang="en-US" dirty="0" smtClean="0"/>
              <a:t>技术现在支撑大部分苹果的开发工具</a:t>
            </a:r>
            <a:endParaRPr lang="en-US" altLang="zh-CN" dirty="0" smtClean="0"/>
          </a:p>
          <a:p>
            <a:r>
              <a:rPr lang="en-US" altLang="zh-CN" dirty="0" smtClean="0"/>
              <a:t>2010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LLVM</a:t>
            </a:r>
            <a:r>
              <a:rPr lang="zh-CN" altLang="en-US" dirty="0" smtClean="0"/>
              <a:t>获得</a:t>
            </a:r>
            <a:r>
              <a:rPr lang="en-US" altLang="zh-CN" dirty="0" smtClean="0"/>
              <a:t>ACM</a:t>
            </a:r>
            <a:r>
              <a:rPr lang="zh-CN" altLang="en-US" dirty="0" smtClean="0"/>
              <a:t>程序语言软件奖</a:t>
            </a:r>
            <a:endParaRPr lang="en-US" altLang="zh-CN" dirty="0" smtClean="0"/>
          </a:p>
          <a:p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LLVM</a:t>
            </a:r>
            <a:r>
              <a:rPr lang="zh-CN" altLang="en-US" dirty="0" smtClean="0"/>
              <a:t>获得</a:t>
            </a:r>
            <a:r>
              <a:rPr lang="en-US" altLang="zh-CN" dirty="0" smtClean="0"/>
              <a:t>ACM</a:t>
            </a:r>
            <a:r>
              <a:rPr lang="zh-CN" altLang="en-US" dirty="0" smtClean="0"/>
              <a:t>软件系统奖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388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LLVM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编译器构造框架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Clang: </a:t>
            </a:r>
            <a:r>
              <a:rPr lang="zh-CN" altLang="en-US" dirty="0" smtClean="0"/>
              <a:t>最快速的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编译器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编译一个文件的速度比</a:t>
            </a:r>
            <a:r>
              <a:rPr lang="en-US" altLang="zh-CN" dirty="0" err="1" smtClean="0"/>
              <a:t>gcc</a:t>
            </a:r>
            <a:r>
              <a:rPr lang="zh-CN" altLang="en-US" dirty="0" smtClean="0"/>
              <a:t>快</a:t>
            </a:r>
            <a:r>
              <a:rPr lang="en-US" altLang="zh-CN" dirty="0" smtClean="0"/>
              <a:t>10</a:t>
            </a:r>
            <a:r>
              <a:rPr lang="zh-CN" altLang="en-US" dirty="0" smtClean="0"/>
              <a:t>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编译后的代码执行速度高于</a:t>
            </a:r>
            <a:r>
              <a:rPr lang="en-US" altLang="zh-CN" dirty="0" err="1" smtClean="0"/>
              <a:t>gcc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331640" y="2204864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71600" y="2874231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70433" y="3587524"/>
            <a:ext cx="134655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Fortran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026072" y="2348880"/>
            <a:ext cx="1101293" cy="43459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r>
              <a:rPr lang="zh-CN" altLang="en-US" dirty="0" smtClean="0"/>
              <a:t>前端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710136" y="2886954"/>
            <a:ext cx="1417229" cy="43459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C++</a:t>
            </a:r>
            <a:r>
              <a:rPr lang="zh-CN" altLang="en-US" dirty="0" smtClean="0"/>
              <a:t>前端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879569" y="3472210"/>
            <a:ext cx="1247796" cy="43459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Fortran</a:t>
            </a:r>
            <a:r>
              <a:rPr lang="zh-CN" altLang="en-US" dirty="0" smtClean="0"/>
              <a:t>前端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27984" y="2886954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LLVM</a:t>
            </a:r>
          </a:p>
          <a:p>
            <a:pPr algn="ctr"/>
            <a:r>
              <a:rPr lang="zh-CN" altLang="en-US" dirty="0" smtClean="0"/>
              <a:t>中间代码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272300" y="2886954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高效目标代码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5911563" y="2921687"/>
            <a:ext cx="1101293" cy="43459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LLVM</a:t>
            </a:r>
            <a:r>
              <a:rPr lang="zh-CN" altLang="en-US" dirty="0" smtClean="0"/>
              <a:t>后端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4" idx="3"/>
            <a:endCxn id="7" idx="2"/>
          </p:cNvCxnSpPr>
          <p:nvPr/>
        </p:nvCxnSpPr>
        <p:spPr>
          <a:xfrm>
            <a:off x="2555776" y="2456892"/>
            <a:ext cx="470296" cy="10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8" idx="2"/>
          </p:cNvCxnSpPr>
          <p:nvPr/>
        </p:nvCxnSpPr>
        <p:spPr>
          <a:xfrm flipV="1">
            <a:off x="2195736" y="3104249"/>
            <a:ext cx="514400" cy="50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2"/>
          </p:cNvCxnSpPr>
          <p:nvPr/>
        </p:nvCxnSpPr>
        <p:spPr>
          <a:xfrm flipV="1">
            <a:off x="2616983" y="3689505"/>
            <a:ext cx="262586" cy="15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166969" y="3104249"/>
            <a:ext cx="261015" cy="50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0" idx="1"/>
          </p:cNvCxnSpPr>
          <p:nvPr/>
        </p:nvCxnSpPr>
        <p:spPr>
          <a:xfrm>
            <a:off x="4166969" y="2566175"/>
            <a:ext cx="261015" cy="57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0" idx="1"/>
          </p:cNvCxnSpPr>
          <p:nvPr/>
        </p:nvCxnSpPr>
        <p:spPr>
          <a:xfrm flipV="1">
            <a:off x="4166969" y="3138982"/>
            <a:ext cx="261015" cy="57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12" idx="2"/>
          </p:cNvCxnSpPr>
          <p:nvPr/>
        </p:nvCxnSpPr>
        <p:spPr>
          <a:xfrm flipV="1">
            <a:off x="5652120" y="3138982"/>
            <a:ext cx="259443" cy="1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7050124" y="3160481"/>
            <a:ext cx="259443" cy="1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85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LLVM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LLVM</a:t>
            </a:r>
            <a:r>
              <a:rPr lang="zh-CN" altLang="en-US" dirty="0" smtClean="0"/>
              <a:t>同时支持编译和</a:t>
            </a:r>
            <a:r>
              <a:rPr lang="en-US" altLang="zh-CN" dirty="0" smtClean="0"/>
              <a:t>JIT</a:t>
            </a:r>
            <a:r>
              <a:rPr lang="zh-CN" altLang="en-US" dirty="0" smtClean="0"/>
              <a:t>编译虚拟机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JIT</a:t>
            </a:r>
            <a:r>
              <a:rPr lang="zh-CN" altLang="en-US" dirty="0" smtClean="0"/>
              <a:t>编译虚拟机的运行速度能比编译快</a:t>
            </a:r>
            <a:r>
              <a:rPr lang="en-US" altLang="zh-CN" dirty="0" smtClean="0"/>
              <a:t>10</a:t>
            </a:r>
            <a:r>
              <a:rPr lang="zh-CN" altLang="en-US" dirty="0" smtClean="0"/>
              <a:t>倍以上！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187624" y="2780928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LLVM</a:t>
            </a:r>
          </a:p>
          <a:p>
            <a:pPr algn="ctr"/>
            <a:r>
              <a:rPr lang="zh-CN" altLang="en-US" dirty="0" smtClean="0"/>
              <a:t>中间代码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31940" y="2780928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高效目标代码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671203" y="2815661"/>
            <a:ext cx="1101293" cy="43459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LLVM</a:t>
            </a:r>
            <a:r>
              <a:rPr lang="zh-CN" altLang="en-US" dirty="0" smtClean="0"/>
              <a:t>后端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endCxn id="6" idx="2"/>
          </p:cNvCxnSpPr>
          <p:nvPr/>
        </p:nvCxnSpPr>
        <p:spPr>
          <a:xfrm flipV="1">
            <a:off x="2411760" y="3032956"/>
            <a:ext cx="259443" cy="1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3809764" y="3054455"/>
            <a:ext cx="259443" cy="1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569910" y="4053688"/>
            <a:ext cx="1993978" cy="43459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LLVM</a:t>
            </a:r>
            <a:r>
              <a:rPr lang="zh-CN" altLang="en-US" dirty="0" smtClean="0"/>
              <a:t>虚拟机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2"/>
            <a:endCxn id="9" idx="0"/>
          </p:cNvCxnSpPr>
          <p:nvPr/>
        </p:nvCxnSpPr>
        <p:spPr>
          <a:xfrm>
            <a:off x="1799692" y="3284984"/>
            <a:ext cx="767207" cy="76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095852" y="3429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直接运行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771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LLVM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为什么</a:t>
            </a:r>
            <a:r>
              <a:rPr lang="en-US" altLang="zh-CN" dirty="0"/>
              <a:t>JIT</a:t>
            </a:r>
            <a:r>
              <a:rPr lang="zh-CN" altLang="en-US" dirty="0"/>
              <a:t>编译能比完全编译效率更高？</a:t>
            </a:r>
            <a:endParaRPr lang="en-US" altLang="zh-CN" dirty="0"/>
          </a:p>
          <a:p>
            <a:pPr lvl="1"/>
            <a:r>
              <a:rPr lang="zh-CN" altLang="en-US" dirty="0"/>
              <a:t>机器级别优化在编译时无法完全实施</a:t>
            </a:r>
            <a:endParaRPr lang="en-US" altLang="zh-CN" dirty="0"/>
          </a:p>
          <a:p>
            <a:pPr lvl="2"/>
            <a:r>
              <a:rPr lang="zh-CN" altLang="en-US" dirty="0"/>
              <a:t>不能预先知道对方机器的类型</a:t>
            </a:r>
            <a:endParaRPr lang="en-US" altLang="zh-CN" dirty="0"/>
          </a:p>
          <a:p>
            <a:pPr lvl="2"/>
            <a:r>
              <a:rPr lang="en-US" altLang="zh-CN" dirty="0"/>
              <a:t>CPU dispatching</a:t>
            </a:r>
          </a:p>
          <a:p>
            <a:pPr lvl="3"/>
            <a:r>
              <a:rPr lang="zh-CN" altLang="en-US" dirty="0"/>
              <a:t>运行时根据</a:t>
            </a:r>
            <a:r>
              <a:rPr lang="en-US" altLang="zh-CN" dirty="0"/>
              <a:t>CPU</a:t>
            </a:r>
            <a:r>
              <a:rPr lang="zh-CN" altLang="en-US" dirty="0"/>
              <a:t>型号动态选择适当的函数版本</a:t>
            </a:r>
            <a:endParaRPr lang="en-US" altLang="zh-CN" dirty="0"/>
          </a:p>
          <a:p>
            <a:pPr lvl="3"/>
            <a:r>
              <a:rPr lang="zh-CN" altLang="en-US" dirty="0"/>
              <a:t>增加空间、增加少量调用开销、需要修改大量代码</a:t>
            </a:r>
            <a:endParaRPr lang="en-US" altLang="zh-CN" dirty="0"/>
          </a:p>
          <a:p>
            <a:pPr lvl="3"/>
            <a:r>
              <a:rPr lang="zh-CN" altLang="en-US" dirty="0"/>
              <a:t>实践中只在少量</a:t>
            </a:r>
            <a:r>
              <a:rPr lang="en-US" altLang="zh-CN" dirty="0"/>
              <a:t>Intel</a:t>
            </a:r>
            <a:r>
              <a:rPr lang="zh-CN" altLang="en-US" dirty="0"/>
              <a:t>和</a:t>
            </a:r>
            <a:r>
              <a:rPr lang="en-US" altLang="zh-CN" dirty="0"/>
              <a:t>AMD</a:t>
            </a:r>
            <a:r>
              <a:rPr lang="zh-CN" altLang="en-US" dirty="0"/>
              <a:t>发布的标准库中使用</a:t>
            </a:r>
            <a:endParaRPr lang="en-US" altLang="zh-CN" dirty="0"/>
          </a:p>
          <a:p>
            <a:pPr lvl="1"/>
            <a:r>
              <a:rPr lang="zh-CN" altLang="en-US" dirty="0"/>
              <a:t>运行时优化在编译时无法实施</a:t>
            </a:r>
            <a:endParaRPr lang="en-US" altLang="zh-CN" dirty="0"/>
          </a:p>
          <a:p>
            <a:pPr lvl="2"/>
            <a:r>
              <a:rPr lang="zh-CN" altLang="en-US" dirty="0"/>
              <a:t>在</a:t>
            </a:r>
            <a:r>
              <a:rPr lang="en-US" altLang="zh-CN" dirty="0"/>
              <a:t>5.6</a:t>
            </a:r>
            <a:r>
              <a:rPr lang="zh-CN" altLang="en-US" dirty="0"/>
              <a:t>章，因为两个函数指针可能指向同一地址，所以编译器不能采用优化</a:t>
            </a:r>
            <a:endParaRPr lang="en-US" altLang="zh-CN" dirty="0"/>
          </a:p>
          <a:p>
            <a:pPr lvl="2"/>
            <a:r>
              <a:rPr lang="zh-CN" altLang="en-US" dirty="0"/>
              <a:t>但在函数调用的时候就可以知道指针不指向同一地址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Python</a:t>
            </a:r>
            <a:r>
              <a:rPr lang="zh-CN" altLang="en-US" dirty="0"/>
              <a:t>、</a:t>
            </a:r>
            <a:r>
              <a:rPr lang="en-US" altLang="zh-CN" dirty="0" err="1"/>
              <a:t>Javascript</a:t>
            </a:r>
            <a:r>
              <a:rPr lang="zh-CN" altLang="en-US" dirty="0"/>
              <a:t>等动态语言，</a:t>
            </a:r>
            <a:r>
              <a:rPr lang="en-US" altLang="zh-CN" dirty="0"/>
              <a:t>JIT</a:t>
            </a:r>
            <a:r>
              <a:rPr lang="zh-CN" altLang="en-US" dirty="0"/>
              <a:t>是唯一优化动态产生代码的方式</a:t>
            </a:r>
            <a:endParaRPr lang="en-US" altLang="zh-CN" dirty="0"/>
          </a:p>
          <a:p>
            <a:r>
              <a:rPr lang="en-US" altLang="zh-CN" dirty="0"/>
              <a:t>JIT</a:t>
            </a:r>
            <a:r>
              <a:rPr lang="zh-CN" altLang="en-US" dirty="0"/>
              <a:t>可以解决</a:t>
            </a:r>
            <a:r>
              <a:rPr lang="en-US" altLang="zh-CN" dirty="0"/>
              <a:t>DLL</a:t>
            </a:r>
            <a:r>
              <a:rPr lang="zh-CN" altLang="en-US" dirty="0"/>
              <a:t>地狱，又叫</a:t>
            </a:r>
            <a:r>
              <a:rPr lang="en-US" altLang="zh-CN" dirty="0"/>
              <a:t>Fragile Binary Interface Problem</a:t>
            </a:r>
          </a:p>
          <a:p>
            <a:pPr lvl="1"/>
            <a:r>
              <a:rPr lang="zh-CN" altLang="en-US" dirty="0"/>
              <a:t>第七章学习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249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把高级语言程序翻译成等价的目标语言程序的过程</a:t>
            </a:r>
            <a:endParaRPr lang="en-US" altLang="zh-CN" dirty="0" smtClean="0"/>
          </a:p>
          <a:p>
            <a:pPr lvl="1"/>
            <a:r>
              <a:rPr lang="zh-CN" altLang="en-US" dirty="0"/>
              <a:t>目标语言</a:t>
            </a:r>
            <a:r>
              <a:rPr lang="zh-CN" altLang="en-US" dirty="0" smtClean="0"/>
              <a:t>程序：</a:t>
            </a:r>
            <a:r>
              <a:rPr lang="en-US" altLang="zh-CN" dirty="0" smtClean="0"/>
              <a:t>x86</a:t>
            </a:r>
            <a:r>
              <a:rPr lang="zh-CN" altLang="en-US" dirty="0" smtClean="0"/>
              <a:t>或</a:t>
            </a:r>
            <a:r>
              <a:rPr lang="en-US" altLang="zh-CN" dirty="0" smtClean="0"/>
              <a:t>x64</a:t>
            </a:r>
            <a:r>
              <a:rPr lang="zh-CN" altLang="en-US" dirty="0" smtClean="0"/>
              <a:t>的机器码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295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编译的过程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1" name="Freeform 3"/>
          <p:cNvSpPr/>
          <p:nvPr/>
        </p:nvSpPr>
        <p:spPr>
          <a:xfrm>
            <a:off x="1727735" y="2571254"/>
            <a:ext cx="558800" cy="2159000"/>
          </a:xfrm>
          <a:custGeom>
            <a:avLst/>
            <a:gdLst>
              <a:gd name="connsiteX0" fmla="*/ 0 w 558800"/>
              <a:gd name="connsiteY0" fmla="*/ 2159000 h 2159000"/>
              <a:gd name="connsiteX1" fmla="*/ 558800 w 558800"/>
              <a:gd name="connsiteY1" fmla="*/ 2159000 h 2159000"/>
              <a:gd name="connsiteX2" fmla="*/ 558800 w 558800"/>
              <a:gd name="connsiteY2" fmla="*/ 0 h 2159000"/>
              <a:gd name="connsiteX3" fmla="*/ 0 w 558800"/>
              <a:gd name="connsiteY3" fmla="*/ 0 h 2159000"/>
              <a:gd name="connsiteX4" fmla="*/ 0 w 558800"/>
              <a:gd name="connsiteY4" fmla="*/ 2159000 h 2159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0" h="2159000">
                <a:moveTo>
                  <a:pt x="0" y="2159000"/>
                </a:moveTo>
                <a:lnTo>
                  <a:pt x="558800" y="2159000"/>
                </a:lnTo>
                <a:lnTo>
                  <a:pt x="558800" y="0"/>
                </a:lnTo>
                <a:lnTo>
                  <a:pt x="0" y="0"/>
                </a:lnTo>
                <a:lnTo>
                  <a:pt x="0" y="2159000"/>
                </a:lnTo>
              </a:path>
            </a:pathLst>
          </a:custGeom>
          <a:solidFill>
            <a:srgbClr val="CC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1721385" y="2564904"/>
            <a:ext cx="571500" cy="2171700"/>
          </a:xfrm>
          <a:custGeom>
            <a:avLst/>
            <a:gdLst>
              <a:gd name="connsiteX0" fmla="*/ 6350 w 571500"/>
              <a:gd name="connsiteY0" fmla="*/ 2165350 h 2171700"/>
              <a:gd name="connsiteX1" fmla="*/ 565150 w 571500"/>
              <a:gd name="connsiteY1" fmla="*/ 2165350 h 2171700"/>
              <a:gd name="connsiteX2" fmla="*/ 565150 w 571500"/>
              <a:gd name="connsiteY2" fmla="*/ 6350 h 2171700"/>
              <a:gd name="connsiteX3" fmla="*/ 6350 w 571500"/>
              <a:gd name="connsiteY3" fmla="*/ 6350 h 2171700"/>
              <a:gd name="connsiteX4" fmla="*/ 6350 w 571500"/>
              <a:gd name="connsiteY4" fmla="*/ 2165350 h 2171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1500" h="2171700">
                <a:moveTo>
                  <a:pt x="6350" y="2165350"/>
                </a:moveTo>
                <a:lnTo>
                  <a:pt x="565150" y="2165350"/>
                </a:lnTo>
                <a:lnTo>
                  <a:pt x="565150" y="6350"/>
                </a:lnTo>
                <a:lnTo>
                  <a:pt x="6350" y="6350"/>
                </a:lnTo>
                <a:lnTo>
                  <a:pt x="6350" y="2165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2634134" y="2571254"/>
            <a:ext cx="558800" cy="2159000"/>
          </a:xfrm>
          <a:custGeom>
            <a:avLst/>
            <a:gdLst>
              <a:gd name="connsiteX0" fmla="*/ 0 w 558800"/>
              <a:gd name="connsiteY0" fmla="*/ 2159000 h 2159000"/>
              <a:gd name="connsiteX1" fmla="*/ 558800 w 558800"/>
              <a:gd name="connsiteY1" fmla="*/ 2159000 h 2159000"/>
              <a:gd name="connsiteX2" fmla="*/ 558800 w 558800"/>
              <a:gd name="connsiteY2" fmla="*/ 0 h 2159000"/>
              <a:gd name="connsiteX3" fmla="*/ 0 w 558800"/>
              <a:gd name="connsiteY3" fmla="*/ 0 h 2159000"/>
              <a:gd name="connsiteX4" fmla="*/ 0 w 558800"/>
              <a:gd name="connsiteY4" fmla="*/ 2159000 h 2159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0" h="2159000">
                <a:moveTo>
                  <a:pt x="0" y="2159000"/>
                </a:moveTo>
                <a:lnTo>
                  <a:pt x="558800" y="2159000"/>
                </a:lnTo>
                <a:lnTo>
                  <a:pt x="558800" y="0"/>
                </a:lnTo>
                <a:lnTo>
                  <a:pt x="0" y="0"/>
                </a:lnTo>
                <a:lnTo>
                  <a:pt x="0" y="2159000"/>
                </a:lnTo>
              </a:path>
            </a:pathLst>
          </a:custGeom>
          <a:solidFill>
            <a:srgbClr val="CC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2627784" y="2564904"/>
            <a:ext cx="571500" cy="2171700"/>
          </a:xfrm>
          <a:custGeom>
            <a:avLst/>
            <a:gdLst>
              <a:gd name="connsiteX0" fmla="*/ 6350 w 571500"/>
              <a:gd name="connsiteY0" fmla="*/ 2165350 h 2171700"/>
              <a:gd name="connsiteX1" fmla="*/ 565150 w 571500"/>
              <a:gd name="connsiteY1" fmla="*/ 2165350 h 2171700"/>
              <a:gd name="connsiteX2" fmla="*/ 565150 w 571500"/>
              <a:gd name="connsiteY2" fmla="*/ 6350 h 2171700"/>
              <a:gd name="connsiteX3" fmla="*/ 6350 w 571500"/>
              <a:gd name="connsiteY3" fmla="*/ 6350 h 2171700"/>
              <a:gd name="connsiteX4" fmla="*/ 6350 w 571500"/>
              <a:gd name="connsiteY4" fmla="*/ 2165350 h 2171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1500" h="2171700">
                <a:moveTo>
                  <a:pt x="6350" y="2165350"/>
                </a:moveTo>
                <a:lnTo>
                  <a:pt x="565150" y="2165350"/>
                </a:lnTo>
                <a:lnTo>
                  <a:pt x="565150" y="6350"/>
                </a:lnTo>
                <a:lnTo>
                  <a:pt x="6350" y="6350"/>
                </a:lnTo>
                <a:lnTo>
                  <a:pt x="6350" y="2165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3540660" y="2571254"/>
            <a:ext cx="558800" cy="2159000"/>
          </a:xfrm>
          <a:custGeom>
            <a:avLst/>
            <a:gdLst>
              <a:gd name="connsiteX0" fmla="*/ 0 w 558800"/>
              <a:gd name="connsiteY0" fmla="*/ 2159000 h 2159000"/>
              <a:gd name="connsiteX1" fmla="*/ 558800 w 558800"/>
              <a:gd name="connsiteY1" fmla="*/ 2159000 h 2159000"/>
              <a:gd name="connsiteX2" fmla="*/ 558800 w 558800"/>
              <a:gd name="connsiteY2" fmla="*/ 0 h 2159000"/>
              <a:gd name="connsiteX3" fmla="*/ 0 w 558800"/>
              <a:gd name="connsiteY3" fmla="*/ 0 h 2159000"/>
              <a:gd name="connsiteX4" fmla="*/ 0 w 558800"/>
              <a:gd name="connsiteY4" fmla="*/ 2159000 h 2159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0" h="2159000">
                <a:moveTo>
                  <a:pt x="0" y="2159000"/>
                </a:moveTo>
                <a:lnTo>
                  <a:pt x="558800" y="2159000"/>
                </a:lnTo>
                <a:lnTo>
                  <a:pt x="558800" y="0"/>
                </a:lnTo>
                <a:lnTo>
                  <a:pt x="0" y="0"/>
                </a:lnTo>
                <a:lnTo>
                  <a:pt x="0" y="2159000"/>
                </a:lnTo>
              </a:path>
            </a:pathLst>
          </a:custGeom>
          <a:solidFill>
            <a:srgbClr val="CC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3534310" y="2564904"/>
            <a:ext cx="571500" cy="2171700"/>
          </a:xfrm>
          <a:custGeom>
            <a:avLst/>
            <a:gdLst>
              <a:gd name="connsiteX0" fmla="*/ 6350 w 571500"/>
              <a:gd name="connsiteY0" fmla="*/ 2165350 h 2171700"/>
              <a:gd name="connsiteX1" fmla="*/ 565150 w 571500"/>
              <a:gd name="connsiteY1" fmla="*/ 2165350 h 2171700"/>
              <a:gd name="connsiteX2" fmla="*/ 565150 w 571500"/>
              <a:gd name="connsiteY2" fmla="*/ 6350 h 2171700"/>
              <a:gd name="connsiteX3" fmla="*/ 6350 w 571500"/>
              <a:gd name="connsiteY3" fmla="*/ 6350 h 2171700"/>
              <a:gd name="connsiteX4" fmla="*/ 6350 w 571500"/>
              <a:gd name="connsiteY4" fmla="*/ 2165350 h 2171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1500" h="2171700">
                <a:moveTo>
                  <a:pt x="6350" y="2165350"/>
                </a:moveTo>
                <a:lnTo>
                  <a:pt x="565150" y="2165350"/>
                </a:lnTo>
                <a:lnTo>
                  <a:pt x="565150" y="6350"/>
                </a:lnTo>
                <a:lnTo>
                  <a:pt x="6350" y="6350"/>
                </a:lnTo>
                <a:lnTo>
                  <a:pt x="6350" y="2165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4447059" y="2571254"/>
            <a:ext cx="558800" cy="2159000"/>
          </a:xfrm>
          <a:custGeom>
            <a:avLst/>
            <a:gdLst>
              <a:gd name="connsiteX0" fmla="*/ 0 w 558800"/>
              <a:gd name="connsiteY0" fmla="*/ 2159000 h 2159000"/>
              <a:gd name="connsiteX1" fmla="*/ 558800 w 558800"/>
              <a:gd name="connsiteY1" fmla="*/ 2159000 h 2159000"/>
              <a:gd name="connsiteX2" fmla="*/ 558800 w 558800"/>
              <a:gd name="connsiteY2" fmla="*/ 0 h 2159000"/>
              <a:gd name="connsiteX3" fmla="*/ 0 w 558800"/>
              <a:gd name="connsiteY3" fmla="*/ 0 h 2159000"/>
              <a:gd name="connsiteX4" fmla="*/ 0 w 558800"/>
              <a:gd name="connsiteY4" fmla="*/ 2159000 h 2159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0" h="2159000">
                <a:moveTo>
                  <a:pt x="0" y="2159000"/>
                </a:moveTo>
                <a:lnTo>
                  <a:pt x="558800" y="2159000"/>
                </a:lnTo>
                <a:lnTo>
                  <a:pt x="558800" y="0"/>
                </a:lnTo>
                <a:lnTo>
                  <a:pt x="0" y="0"/>
                </a:lnTo>
                <a:lnTo>
                  <a:pt x="0" y="2159000"/>
                </a:lnTo>
              </a:path>
            </a:pathLst>
          </a:custGeom>
          <a:solidFill>
            <a:srgbClr val="CC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4440709" y="2564904"/>
            <a:ext cx="571500" cy="2171700"/>
          </a:xfrm>
          <a:custGeom>
            <a:avLst/>
            <a:gdLst>
              <a:gd name="connsiteX0" fmla="*/ 6350 w 571500"/>
              <a:gd name="connsiteY0" fmla="*/ 2165350 h 2171700"/>
              <a:gd name="connsiteX1" fmla="*/ 565150 w 571500"/>
              <a:gd name="connsiteY1" fmla="*/ 2165350 h 2171700"/>
              <a:gd name="connsiteX2" fmla="*/ 565150 w 571500"/>
              <a:gd name="connsiteY2" fmla="*/ 6350 h 2171700"/>
              <a:gd name="connsiteX3" fmla="*/ 6350 w 571500"/>
              <a:gd name="connsiteY3" fmla="*/ 6350 h 2171700"/>
              <a:gd name="connsiteX4" fmla="*/ 6350 w 571500"/>
              <a:gd name="connsiteY4" fmla="*/ 2165350 h 2171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1500" h="2171700">
                <a:moveTo>
                  <a:pt x="6350" y="2165350"/>
                </a:moveTo>
                <a:lnTo>
                  <a:pt x="565150" y="2165350"/>
                </a:lnTo>
                <a:lnTo>
                  <a:pt x="565150" y="6350"/>
                </a:lnTo>
                <a:lnTo>
                  <a:pt x="6350" y="6350"/>
                </a:lnTo>
                <a:lnTo>
                  <a:pt x="6350" y="2165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5353585" y="2571254"/>
            <a:ext cx="558800" cy="2159000"/>
          </a:xfrm>
          <a:custGeom>
            <a:avLst/>
            <a:gdLst>
              <a:gd name="connsiteX0" fmla="*/ 0 w 558800"/>
              <a:gd name="connsiteY0" fmla="*/ 2159000 h 2159000"/>
              <a:gd name="connsiteX1" fmla="*/ 558800 w 558800"/>
              <a:gd name="connsiteY1" fmla="*/ 2159000 h 2159000"/>
              <a:gd name="connsiteX2" fmla="*/ 558800 w 558800"/>
              <a:gd name="connsiteY2" fmla="*/ 0 h 2159000"/>
              <a:gd name="connsiteX3" fmla="*/ 0 w 558800"/>
              <a:gd name="connsiteY3" fmla="*/ 0 h 2159000"/>
              <a:gd name="connsiteX4" fmla="*/ 0 w 558800"/>
              <a:gd name="connsiteY4" fmla="*/ 2159000 h 2159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0" h="2159000">
                <a:moveTo>
                  <a:pt x="0" y="2159000"/>
                </a:moveTo>
                <a:lnTo>
                  <a:pt x="558800" y="2159000"/>
                </a:lnTo>
                <a:lnTo>
                  <a:pt x="558800" y="0"/>
                </a:lnTo>
                <a:lnTo>
                  <a:pt x="0" y="0"/>
                </a:lnTo>
                <a:lnTo>
                  <a:pt x="0" y="2159000"/>
                </a:lnTo>
              </a:path>
            </a:pathLst>
          </a:custGeom>
          <a:solidFill>
            <a:srgbClr val="CC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5347235" y="2564904"/>
            <a:ext cx="571500" cy="2171700"/>
          </a:xfrm>
          <a:custGeom>
            <a:avLst/>
            <a:gdLst>
              <a:gd name="connsiteX0" fmla="*/ 6350 w 571500"/>
              <a:gd name="connsiteY0" fmla="*/ 2165350 h 2171700"/>
              <a:gd name="connsiteX1" fmla="*/ 565150 w 571500"/>
              <a:gd name="connsiteY1" fmla="*/ 2165350 h 2171700"/>
              <a:gd name="connsiteX2" fmla="*/ 565150 w 571500"/>
              <a:gd name="connsiteY2" fmla="*/ 6350 h 2171700"/>
              <a:gd name="connsiteX3" fmla="*/ 6350 w 571500"/>
              <a:gd name="connsiteY3" fmla="*/ 6350 h 2171700"/>
              <a:gd name="connsiteX4" fmla="*/ 6350 w 571500"/>
              <a:gd name="connsiteY4" fmla="*/ 2165350 h 2171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1500" h="2171700">
                <a:moveTo>
                  <a:pt x="6350" y="2165350"/>
                </a:moveTo>
                <a:lnTo>
                  <a:pt x="565150" y="2165350"/>
                </a:lnTo>
                <a:lnTo>
                  <a:pt x="565150" y="6350"/>
                </a:lnTo>
                <a:lnTo>
                  <a:pt x="6350" y="6350"/>
                </a:lnTo>
                <a:lnTo>
                  <a:pt x="6350" y="2165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6261635" y="2571254"/>
            <a:ext cx="558800" cy="2159000"/>
          </a:xfrm>
          <a:custGeom>
            <a:avLst/>
            <a:gdLst>
              <a:gd name="connsiteX0" fmla="*/ 0 w 558800"/>
              <a:gd name="connsiteY0" fmla="*/ 2159000 h 2159000"/>
              <a:gd name="connsiteX1" fmla="*/ 558800 w 558800"/>
              <a:gd name="connsiteY1" fmla="*/ 2159000 h 2159000"/>
              <a:gd name="connsiteX2" fmla="*/ 558800 w 558800"/>
              <a:gd name="connsiteY2" fmla="*/ 0 h 2159000"/>
              <a:gd name="connsiteX3" fmla="*/ 0 w 558800"/>
              <a:gd name="connsiteY3" fmla="*/ 0 h 2159000"/>
              <a:gd name="connsiteX4" fmla="*/ 0 w 558800"/>
              <a:gd name="connsiteY4" fmla="*/ 2159000 h 2159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0" h="2159000">
                <a:moveTo>
                  <a:pt x="0" y="2159000"/>
                </a:moveTo>
                <a:lnTo>
                  <a:pt x="558800" y="2159000"/>
                </a:lnTo>
                <a:lnTo>
                  <a:pt x="558800" y="0"/>
                </a:lnTo>
                <a:lnTo>
                  <a:pt x="0" y="0"/>
                </a:lnTo>
                <a:lnTo>
                  <a:pt x="0" y="2159000"/>
                </a:lnTo>
              </a:path>
            </a:pathLst>
          </a:custGeom>
          <a:solidFill>
            <a:srgbClr val="CC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6255285" y="2564904"/>
            <a:ext cx="571500" cy="2171700"/>
          </a:xfrm>
          <a:custGeom>
            <a:avLst/>
            <a:gdLst>
              <a:gd name="connsiteX0" fmla="*/ 6350 w 571500"/>
              <a:gd name="connsiteY0" fmla="*/ 2165350 h 2171700"/>
              <a:gd name="connsiteX1" fmla="*/ 565150 w 571500"/>
              <a:gd name="connsiteY1" fmla="*/ 2165350 h 2171700"/>
              <a:gd name="connsiteX2" fmla="*/ 565150 w 571500"/>
              <a:gd name="connsiteY2" fmla="*/ 6350 h 2171700"/>
              <a:gd name="connsiteX3" fmla="*/ 6350 w 571500"/>
              <a:gd name="connsiteY3" fmla="*/ 6350 h 2171700"/>
              <a:gd name="connsiteX4" fmla="*/ 6350 w 571500"/>
              <a:gd name="connsiteY4" fmla="*/ 2165350 h 2171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1500" h="2171700">
                <a:moveTo>
                  <a:pt x="6350" y="2165350"/>
                </a:moveTo>
                <a:lnTo>
                  <a:pt x="565150" y="2165350"/>
                </a:lnTo>
                <a:lnTo>
                  <a:pt x="565150" y="6350"/>
                </a:lnTo>
                <a:lnTo>
                  <a:pt x="6350" y="6350"/>
                </a:lnTo>
                <a:lnTo>
                  <a:pt x="6350" y="2165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8051357" y="2930856"/>
            <a:ext cx="558800" cy="1371600"/>
          </a:xfrm>
          <a:custGeom>
            <a:avLst/>
            <a:gdLst>
              <a:gd name="connsiteX0" fmla="*/ 0 w 558800"/>
              <a:gd name="connsiteY0" fmla="*/ 1371600 h 1371600"/>
              <a:gd name="connsiteX1" fmla="*/ 558800 w 558800"/>
              <a:gd name="connsiteY1" fmla="*/ 1371600 h 1371600"/>
              <a:gd name="connsiteX2" fmla="*/ 558800 w 558800"/>
              <a:gd name="connsiteY2" fmla="*/ 0 h 1371600"/>
              <a:gd name="connsiteX3" fmla="*/ 0 w 558800"/>
              <a:gd name="connsiteY3" fmla="*/ 0 h 1371600"/>
              <a:gd name="connsiteX4" fmla="*/ 0 w 558800"/>
              <a:gd name="connsiteY4" fmla="*/ 1371600 h 1371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0" h="1371600">
                <a:moveTo>
                  <a:pt x="0" y="1371600"/>
                </a:moveTo>
                <a:lnTo>
                  <a:pt x="558800" y="1371600"/>
                </a:lnTo>
                <a:lnTo>
                  <a:pt x="558800" y="0"/>
                </a:lnTo>
                <a:lnTo>
                  <a:pt x="0" y="0"/>
                </a:lnTo>
                <a:lnTo>
                  <a:pt x="0" y="1371600"/>
                </a:lnTo>
              </a:path>
            </a:pathLst>
          </a:custGeom>
          <a:solidFill>
            <a:srgbClr val="FFC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8045007" y="2924506"/>
            <a:ext cx="571500" cy="1384300"/>
          </a:xfrm>
          <a:custGeom>
            <a:avLst/>
            <a:gdLst>
              <a:gd name="connsiteX0" fmla="*/ 6350 w 571500"/>
              <a:gd name="connsiteY0" fmla="*/ 1377950 h 1384300"/>
              <a:gd name="connsiteX1" fmla="*/ 565150 w 571500"/>
              <a:gd name="connsiteY1" fmla="*/ 1377950 h 1384300"/>
              <a:gd name="connsiteX2" fmla="*/ 565150 w 571500"/>
              <a:gd name="connsiteY2" fmla="*/ 6350 h 1384300"/>
              <a:gd name="connsiteX3" fmla="*/ 6350 w 571500"/>
              <a:gd name="connsiteY3" fmla="*/ 6350 h 1384300"/>
              <a:gd name="connsiteX4" fmla="*/ 6350 w 571500"/>
              <a:gd name="connsiteY4" fmla="*/ 1377950 h 138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1500" h="1384300">
                <a:moveTo>
                  <a:pt x="6350" y="1377950"/>
                </a:moveTo>
                <a:lnTo>
                  <a:pt x="565150" y="1377950"/>
                </a:lnTo>
                <a:lnTo>
                  <a:pt x="565150" y="6350"/>
                </a:lnTo>
                <a:lnTo>
                  <a:pt x="6350" y="6350"/>
                </a:lnTo>
                <a:lnTo>
                  <a:pt x="6350" y="1377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625946" y="2949079"/>
            <a:ext cx="558800" cy="1447800"/>
          </a:xfrm>
          <a:custGeom>
            <a:avLst/>
            <a:gdLst>
              <a:gd name="connsiteX0" fmla="*/ 0 w 558800"/>
              <a:gd name="connsiteY0" fmla="*/ 1447800 h 1447800"/>
              <a:gd name="connsiteX1" fmla="*/ 558800 w 558800"/>
              <a:gd name="connsiteY1" fmla="*/ 1447800 h 1447800"/>
              <a:gd name="connsiteX2" fmla="*/ 558800 w 558800"/>
              <a:gd name="connsiteY2" fmla="*/ 0 h 1447800"/>
              <a:gd name="connsiteX3" fmla="*/ 0 w 558800"/>
              <a:gd name="connsiteY3" fmla="*/ 0 h 1447800"/>
              <a:gd name="connsiteX4" fmla="*/ 0 w 558800"/>
              <a:gd name="connsiteY4" fmla="*/ 1447800 h 144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0" h="1447800">
                <a:moveTo>
                  <a:pt x="0" y="1447800"/>
                </a:moveTo>
                <a:lnTo>
                  <a:pt x="558800" y="1447800"/>
                </a:lnTo>
                <a:lnTo>
                  <a:pt x="558800" y="0"/>
                </a:lnTo>
                <a:lnTo>
                  <a:pt x="0" y="0"/>
                </a:lnTo>
                <a:lnTo>
                  <a:pt x="0" y="1447800"/>
                </a:lnTo>
              </a:path>
            </a:pathLst>
          </a:custGeom>
          <a:solidFill>
            <a:srgbClr val="FFC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619596" y="2942729"/>
            <a:ext cx="571500" cy="1460500"/>
          </a:xfrm>
          <a:custGeom>
            <a:avLst/>
            <a:gdLst>
              <a:gd name="connsiteX0" fmla="*/ 6350 w 571500"/>
              <a:gd name="connsiteY0" fmla="*/ 1454150 h 1460500"/>
              <a:gd name="connsiteX1" fmla="*/ 565150 w 571500"/>
              <a:gd name="connsiteY1" fmla="*/ 1454150 h 1460500"/>
              <a:gd name="connsiteX2" fmla="*/ 565150 w 571500"/>
              <a:gd name="connsiteY2" fmla="*/ 6350 h 1460500"/>
              <a:gd name="connsiteX3" fmla="*/ 6350 w 571500"/>
              <a:gd name="connsiteY3" fmla="*/ 6350 h 1460500"/>
              <a:gd name="connsiteX4" fmla="*/ 6350 w 571500"/>
              <a:gd name="connsiteY4" fmla="*/ 1454150 h 1460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1500" h="1460500">
                <a:moveTo>
                  <a:pt x="6350" y="1454150"/>
                </a:moveTo>
                <a:lnTo>
                  <a:pt x="565150" y="1454150"/>
                </a:lnTo>
                <a:lnTo>
                  <a:pt x="565150" y="6350"/>
                </a:lnTo>
                <a:lnTo>
                  <a:pt x="6350" y="6350"/>
                </a:lnTo>
                <a:lnTo>
                  <a:pt x="6350" y="1454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7759" y="3541281"/>
            <a:ext cx="558800" cy="101600"/>
          </a:xfrm>
          <a:prstGeom prst="rect">
            <a:avLst/>
          </a:prstGeom>
          <a:noFill/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00759" y="3541281"/>
            <a:ext cx="330200" cy="101600"/>
          </a:xfrm>
          <a:prstGeom prst="rect">
            <a:avLst/>
          </a:prstGeom>
          <a:noFill/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2459" y="3541281"/>
            <a:ext cx="393700" cy="101600"/>
          </a:xfrm>
          <a:prstGeom prst="rect">
            <a:avLst/>
          </a:prstGeom>
          <a:noFill/>
        </p:spPr>
      </p:pic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02559" y="3541281"/>
            <a:ext cx="457200" cy="101600"/>
          </a:xfrm>
          <a:prstGeom prst="rect">
            <a:avLst/>
          </a:prstGeom>
          <a:noFill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66159" y="3541281"/>
            <a:ext cx="482600" cy="101600"/>
          </a:xfrm>
          <a:prstGeom prst="rect">
            <a:avLst/>
          </a:prstGeom>
          <a:noFill/>
        </p:spPr>
      </p:pic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920259" y="3541281"/>
            <a:ext cx="406400" cy="101600"/>
          </a:xfrm>
          <a:prstGeom prst="rect">
            <a:avLst/>
          </a:prstGeom>
          <a:noFill/>
        </p:spPr>
      </p:pic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532181" y="3646883"/>
            <a:ext cx="558800" cy="101600"/>
          </a:xfrm>
          <a:prstGeom prst="rect">
            <a:avLst/>
          </a:prstGeom>
          <a:noFill/>
        </p:spPr>
      </p:pic>
      <p:sp>
        <p:nvSpPr>
          <p:cNvPr id="54" name="TextBox 1"/>
          <p:cNvSpPr txBox="1"/>
          <p:nvPr/>
        </p:nvSpPr>
        <p:spPr>
          <a:xfrm>
            <a:off x="1830859" y="2893581"/>
            <a:ext cx="304800" cy="166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词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分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析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6364759" y="2741181"/>
            <a:ext cx="304800" cy="180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目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标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代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码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生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成</a:t>
            </a:r>
          </a:p>
        </p:txBody>
      </p:sp>
      <p:sp>
        <p:nvSpPr>
          <p:cNvPr id="56" name="TextBox 1"/>
          <p:cNvSpPr txBox="1"/>
          <p:nvPr/>
        </p:nvSpPr>
        <p:spPr>
          <a:xfrm>
            <a:off x="8154481" y="3011883"/>
            <a:ext cx="3048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目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标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代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码</a:t>
            </a:r>
          </a:p>
        </p:txBody>
      </p:sp>
      <p:sp>
        <p:nvSpPr>
          <p:cNvPr id="57" name="TextBox 1"/>
          <p:cNvSpPr txBox="1"/>
          <p:nvPr/>
        </p:nvSpPr>
        <p:spPr>
          <a:xfrm>
            <a:off x="725959" y="3211081"/>
            <a:ext cx="3048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源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程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序</a:t>
            </a:r>
          </a:p>
        </p:txBody>
      </p:sp>
      <p:sp>
        <p:nvSpPr>
          <p:cNvPr id="58" name="TextBox 1"/>
          <p:cNvSpPr txBox="1"/>
          <p:nvPr/>
        </p:nvSpPr>
        <p:spPr>
          <a:xfrm>
            <a:off x="2732559" y="2817381"/>
            <a:ext cx="307777" cy="195694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203200" algn="l"/>
              </a:tabLst>
            </a:pPr>
            <a:r>
              <a:rPr lang="en-US" altLang="zh-CN" sz="2402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语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03200" algn="l"/>
              </a:tabLst>
            </a:pPr>
            <a:r>
              <a:rPr lang="en-US" altLang="zh-CN" sz="2402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03200" algn="l"/>
              </a:tabLst>
            </a:pPr>
            <a:r>
              <a:rPr lang="en-US" altLang="zh-CN" sz="2402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分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03200" algn="l"/>
              </a:tabLst>
            </a:pPr>
            <a:r>
              <a:rPr lang="en-US" altLang="zh-CN" sz="2402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</p:txBody>
      </p:sp>
      <p:sp>
        <p:nvSpPr>
          <p:cNvPr id="59" name="TextBox 1"/>
          <p:cNvSpPr txBox="1"/>
          <p:nvPr/>
        </p:nvSpPr>
        <p:spPr>
          <a:xfrm>
            <a:off x="3646959" y="2817381"/>
            <a:ext cx="307777" cy="23416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508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语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508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508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分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508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</p:txBody>
      </p:sp>
      <p:sp>
        <p:nvSpPr>
          <p:cNvPr id="60" name="TextBox 1"/>
          <p:cNvSpPr txBox="1"/>
          <p:nvPr/>
        </p:nvSpPr>
        <p:spPr>
          <a:xfrm>
            <a:off x="4472459" y="2741181"/>
            <a:ext cx="384721" cy="221342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中</a:t>
            </a:r>
          </a:p>
          <a:p>
            <a:pPr>
              <a:lnSpc>
                <a:spcPts val="23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间</a:t>
            </a:r>
          </a:p>
          <a:p>
            <a:pPr>
              <a:lnSpc>
                <a:spcPts val="23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代</a:t>
            </a:r>
          </a:p>
          <a:p>
            <a:pPr>
              <a:lnSpc>
                <a:spcPts val="23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码</a:t>
            </a:r>
          </a:p>
          <a:p>
            <a:pPr>
              <a:lnSpc>
                <a:spcPts val="23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生</a:t>
            </a:r>
          </a:p>
          <a:p>
            <a:pPr>
              <a:lnSpc>
                <a:spcPts val="23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</p:txBody>
      </p:sp>
      <p:sp>
        <p:nvSpPr>
          <p:cNvPr id="61" name="TextBox 1"/>
          <p:cNvSpPr txBox="1"/>
          <p:nvPr/>
        </p:nvSpPr>
        <p:spPr>
          <a:xfrm>
            <a:off x="5463034" y="2444517"/>
            <a:ext cx="348109" cy="245708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机器无关</a:t>
            </a:r>
            <a:r>
              <a:rPr lang="zh-CN" altLang="en-US" sz="2400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优化</a:t>
            </a:r>
            <a:endParaRPr lang="en-US" altLang="zh-CN" sz="2400" dirty="0" smtClean="0">
              <a:solidFill>
                <a:srgbClr val="000000"/>
              </a:solidFill>
              <a:latin typeface="楷体_GB2312" pitchFamily="18" charset="0"/>
              <a:cs typeface="楷体_GB2312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</p:txBody>
      </p:sp>
      <p:sp>
        <p:nvSpPr>
          <p:cNvPr id="64" name="Freeform 3"/>
          <p:cNvSpPr/>
          <p:nvPr/>
        </p:nvSpPr>
        <p:spPr>
          <a:xfrm>
            <a:off x="7168161" y="2586959"/>
            <a:ext cx="558800" cy="2159000"/>
          </a:xfrm>
          <a:custGeom>
            <a:avLst/>
            <a:gdLst>
              <a:gd name="connsiteX0" fmla="*/ 0 w 558800"/>
              <a:gd name="connsiteY0" fmla="*/ 2159000 h 2159000"/>
              <a:gd name="connsiteX1" fmla="*/ 558800 w 558800"/>
              <a:gd name="connsiteY1" fmla="*/ 2159000 h 2159000"/>
              <a:gd name="connsiteX2" fmla="*/ 558800 w 558800"/>
              <a:gd name="connsiteY2" fmla="*/ 0 h 2159000"/>
              <a:gd name="connsiteX3" fmla="*/ 0 w 558800"/>
              <a:gd name="connsiteY3" fmla="*/ 0 h 2159000"/>
              <a:gd name="connsiteX4" fmla="*/ 0 w 558800"/>
              <a:gd name="connsiteY4" fmla="*/ 2159000 h 2159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0" h="2159000">
                <a:moveTo>
                  <a:pt x="0" y="2159000"/>
                </a:moveTo>
                <a:lnTo>
                  <a:pt x="558800" y="2159000"/>
                </a:lnTo>
                <a:lnTo>
                  <a:pt x="558800" y="0"/>
                </a:lnTo>
                <a:lnTo>
                  <a:pt x="0" y="0"/>
                </a:lnTo>
                <a:lnTo>
                  <a:pt x="0" y="2159000"/>
                </a:lnTo>
              </a:path>
            </a:pathLst>
          </a:custGeom>
          <a:solidFill>
            <a:srgbClr val="CC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Freeform 3"/>
          <p:cNvSpPr/>
          <p:nvPr/>
        </p:nvSpPr>
        <p:spPr>
          <a:xfrm>
            <a:off x="7161811" y="2580609"/>
            <a:ext cx="571500" cy="2171700"/>
          </a:xfrm>
          <a:custGeom>
            <a:avLst/>
            <a:gdLst>
              <a:gd name="connsiteX0" fmla="*/ 6350 w 571500"/>
              <a:gd name="connsiteY0" fmla="*/ 2165350 h 2171700"/>
              <a:gd name="connsiteX1" fmla="*/ 565150 w 571500"/>
              <a:gd name="connsiteY1" fmla="*/ 2165350 h 2171700"/>
              <a:gd name="connsiteX2" fmla="*/ 565150 w 571500"/>
              <a:gd name="connsiteY2" fmla="*/ 6350 h 2171700"/>
              <a:gd name="connsiteX3" fmla="*/ 6350 w 571500"/>
              <a:gd name="connsiteY3" fmla="*/ 6350 h 2171700"/>
              <a:gd name="connsiteX4" fmla="*/ 6350 w 571500"/>
              <a:gd name="connsiteY4" fmla="*/ 2165350 h 2171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1500" h="2171700">
                <a:moveTo>
                  <a:pt x="6350" y="2165350"/>
                </a:moveTo>
                <a:lnTo>
                  <a:pt x="565150" y="2165350"/>
                </a:lnTo>
                <a:lnTo>
                  <a:pt x="565150" y="6350"/>
                </a:lnTo>
                <a:lnTo>
                  <a:pt x="6350" y="6350"/>
                </a:lnTo>
                <a:lnTo>
                  <a:pt x="6350" y="2165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80735" y="3556986"/>
            <a:ext cx="482600" cy="101600"/>
          </a:xfrm>
          <a:prstGeom prst="rect">
            <a:avLst/>
          </a:prstGeom>
          <a:noFill/>
        </p:spPr>
      </p:pic>
      <p:sp>
        <p:nvSpPr>
          <p:cNvPr id="67" name="TextBox 1"/>
          <p:cNvSpPr txBox="1"/>
          <p:nvPr/>
        </p:nvSpPr>
        <p:spPr>
          <a:xfrm>
            <a:off x="7277610" y="2460222"/>
            <a:ext cx="348109" cy="245708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zh-CN" altLang="en-US" sz="2400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机器相关优化</a:t>
            </a:r>
            <a:endParaRPr lang="en-US" altLang="zh-CN" sz="2400" dirty="0" smtClean="0">
              <a:solidFill>
                <a:srgbClr val="000000"/>
              </a:solidFill>
              <a:latin typeface="楷体_GB2312" pitchFamily="18" charset="0"/>
              <a:cs typeface="楷体_GB2312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6477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971675" y="2414651"/>
            <a:ext cx="4249801" cy="2690748"/>
          </a:xfrm>
          <a:custGeom>
            <a:avLst/>
            <a:gdLst>
              <a:gd name="connsiteX0" fmla="*/ 6350 w 4249801"/>
              <a:gd name="connsiteY0" fmla="*/ 2684398 h 2690748"/>
              <a:gd name="connsiteX1" fmla="*/ 4243451 w 4249801"/>
              <a:gd name="connsiteY1" fmla="*/ 2684398 h 2690748"/>
              <a:gd name="connsiteX2" fmla="*/ 4243451 w 4249801"/>
              <a:gd name="connsiteY2" fmla="*/ 6350 h 2690748"/>
              <a:gd name="connsiteX3" fmla="*/ 6350 w 4249801"/>
              <a:gd name="connsiteY3" fmla="*/ 6350 h 2690748"/>
              <a:gd name="connsiteX4" fmla="*/ 6350 w 4249801"/>
              <a:gd name="connsiteY4" fmla="*/ 2684398 h 2690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49801" h="2690748">
                <a:moveTo>
                  <a:pt x="6350" y="2684398"/>
                </a:moveTo>
                <a:lnTo>
                  <a:pt x="4243451" y="2684398"/>
                </a:lnTo>
                <a:lnTo>
                  <a:pt x="4243451" y="6350"/>
                </a:lnTo>
                <a:lnTo>
                  <a:pt x="6350" y="6350"/>
                </a:lnTo>
                <a:lnTo>
                  <a:pt x="6350" y="268439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1"/>
          <p:cNvSpPr txBox="1"/>
          <p:nvPr/>
        </p:nvSpPr>
        <p:spPr>
          <a:xfrm>
            <a:off x="647700" y="558800"/>
            <a:ext cx="5352427" cy="45473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409700" algn="l"/>
                <a:tab pos="1968500" algn="l"/>
                <a:tab pos="30607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33CC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cal(</a:t>
            </a:r>
            <a:r>
              <a:rPr lang="en-US" altLang="zh-CN" sz="2400" b="1" dirty="0" smtClean="0">
                <a:solidFill>
                  <a:srgbClr val="0033CC"/>
                </a:solidFill>
                <a:latin typeface="Courier New" pitchFamily="18" charset="0"/>
                <a:cs typeface="Courier New" pitchFamily="18" charset="0"/>
              </a:rPr>
              <a:t>float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b,</a:t>
            </a:r>
          </a:p>
          <a:p>
            <a:pPr>
              <a:lnSpc>
                <a:spcPts val="2800"/>
              </a:lnSpc>
              <a:tabLst>
                <a:tab pos="1409700" algn="l"/>
                <a:tab pos="1968500" algn="l"/>
                <a:tab pos="30607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0033CC"/>
                </a:solidFill>
                <a:latin typeface="Courier New" pitchFamily="18" charset="0"/>
                <a:cs typeface="Courier New" pitchFamily="18" charset="0"/>
              </a:rPr>
              <a:t>float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c){</a:t>
            </a:r>
          </a:p>
          <a:p>
            <a:pPr>
              <a:lnSpc>
                <a:spcPts val="2800"/>
              </a:lnSpc>
              <a:tabLst>
                <a:tab pos="1409700" algn="l"/>
                <a:tab pos="1968500" algn="l"/>
                <a:tab pos="30607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33CC"/>
                </a:solidFill>
                <a:latin typeface="Courier New" pitchFamily="18" charset="0"/>
                <a:cs typeface="Courier New" pitchFamily="18" charset="0"/>
              </a:rPr>
              <a:t>float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409700" algn="l"/>
                <a:tab pos="1968500" algn="l"/>
                <a:tab pos="30607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b+c*60;</a:t>
            </a:r>
          </a:p>
          <a:p>
            <a:pPr>
              <a:lnSpc>
                <a:spcPts val="2800"/>
              </a:lnSpc>
              <a:tabLst>
                <a:tab pos="1409700" algn="l"/>
                <a:tab pos="1968500" algn="l"/>
                <a:tab pos="30607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printf(“%f\n”,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a);</a:t>
            </a:r>
          </a:p>
          <a:p>
            <a:pPr>
              <a:lnSpc>
                <a:spcPts val="2800"/>
              </a:lnSpc>
              <a:tabLst>
                <a:tab pos="1409700" algn="l"/>
                <a:tab pos="1968500" algn="l"/>
                <a:tab pos="3060700" algn="l"/>
              </a:tabLst>
            </a:pPr>
            <a:r>
              <a:rPr lang="en-US" altLang="zh-CN" dirty="0" smtClean="0"/>
              <a:t>	</a:t>
            </a:r>
            <a:r>
              <a:rPr lang="en-US" altLang="zh-CN" sz="2402" b="1" dirty="0" smtClean="0">
                <a:solidFill>
                  <a:srgbClr val="0033CC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645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词法分析</a:t>
            </a:r>
            <a:endParaRPr lang="zh-CN" altLang="en-US" dirty="0"/>
          </a:p>
        </p:txBody>
      </p:sp>
      <p:sp>
        <p:nvSpPr>
          <p:cNvPr id="6" name="Freeform 3"/>
          <p:cNvSpPr/>
          <p:nvPr/>
        </p:nvSpPr>
        <p:spPr>
          <a:xfrm>
            <a:off x="6263570" y="1405000"/>
            <a:ext cx="2592323" cy="2308225"/>
          </a:xfrm>
          <a:custGeom>
            <a:avLst/>
            <a:gdLst>
              <a:gd name="connsiteX0" fmla="*/ 0 w 2592323"/>
              <a:gd name="connsiteY0" fmla="*/ 2308225 h 2308225"/>
              <a:gd name="connsiteX1" fmla="*/ 2592323 w 2592323"/>
              <a:gd name="connsiteY1" fmla="*/ 2308225 h 2308225"/>
              <a:gd name="connsiteX2" fmla="*/ 2592323 w 2592323"/>
              <a:gd name="connsiteY2" fmla="*/ 0 h 2308225"/>
              <a:gd name="connsiteX3" fmla="*/ 0 w 2592323"/>
              <a:gd name="connsiteY3" fmla="*/ 0 h 2308225"/>
              <a:gd name="connsiteX4" fmla="*/ 0 w 2592323"/>
              <a:gd name="connsiteY4" fmla="*/ 2308225 h 2308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92323" h="2308225">
                <a:moveTo>
                  <a:pt x="0" y="2308225"/>
                </a:moveTo>
                <a:lnTo>
                  <a:pt x="2592323" y="2308225"/>
                </a:lnTo>
                <a:lnTo>
                  <a:pt x="2592323" y="0"/>
                </a:lnTo>
                <a:lnTo>
                  <a:pt x="0" y="0"/>
                </a:lnTo>
                <a:lnTo>
                  <a:pt x="0" y="2308225"/>
                </a:lnTo>
              </a:path>
            </a:pathLst>
          </a:custGeom>
          <a:solidFill>
            <a:srgbClr val="FF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257220" y="1398650"/>
            <a:ext cx="2605023" cy="2320925"/>
          </a:xfrm>
          <a:custGeom>
            <a:avLst/>
            <a:gdLst>
              <a:gd name="connsiteX0" fmla="*/ 6350 w 2605023"/>
              <a:gd name="connsiteY0" fmla="*/ 2314575 h 2320925"/>
              <a:gd name="connsiteX1" fmla="*/ 2598673 w 2605023"/>
              <a:gd name="connsiteY1" fmla="*/ 2314575 h 2320925"/>
              <a:gd name="connsiteX2" fmla="*/ 2598673 w 2605023"/>
              <a:gd name="connsiteY2" fmla="*/ 6350 h 2320925"/>
              <a:gd name="connsiteX3" fmla="*/ 6350 w 2605023"/>
              <a:gd name="connsiteY3" fmla="*/ 6350 h 2320925"/>
              <a:gd name="connsiteX4" fmla="*/ 6350 w 2605023"/>
              <a:gd name="connsiteY4" fmla="*/ 2314575 h 23209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05023" h="2320925">
                <a:moveTo>
                  <a:pt x="6350" y="2314575"/>
                </a:moveTo>
                <a:lnTo>
                  <a:pt x="2598673" y="2314575"/>
                </a:lnTo>
                <a:lnTo>
                  <a:pt x="2598673" y="6350"/>
                </a:lnTo>
                <a:lnTo>
                  <a:pt x="6350" y="6350"/>
                </a:lnTo>
                <a:lnTo>
                  <a:pt x="6350" y="231457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34219" y="2000250"/>
            <a:ext cx="5461000" cy="4340225"/>
          </a:xfrm>
          <a:custGeom>
            <a:avLst/>
            <a:gdLst>
              <a:gd name="connsiteX0" fmla="*/ 0 w 5461000"/>
              <a:gd name="connsiteY0" fmla="*/ 4340225 h 4340225"/>
              <a:gd name="connsiteX1" fmla="*/ 5461000 w 5461000"/>
              <a:gd name="connsiteY1" fmla="*/ 4340225 h 4340225"/>
              <a:gd name="connsiteX2" fmla="*/ 5461000 w 5461000"/>
              <a:gd name="connsiteY2" fmla="*/ 0 h 4340225"/>
              <a:gd name="connsiteX3" fmla="*/ 0 w 5461000"/>
              <a:gd name="connsiteY3" fmla="*/ 0 h 4340225"/>
              <a:gd name="connsiteX4" fmla="*/ 0 w 5461000"/>
              <a:gd name="connsiteY4" fmla="*/ 4340225 h 4340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61000" h="4340225">
                <a:moveTo>
                  <a:pt x="0" y="4340225"/>
                </a:moveTo>
                <a:lnTo>
                  <a:pt x="5461000" y="4340225"/>
                </a:lnTo>
                <a:lnTo>
                  <a:pt x="5461000" y="0"/>
                </a:lnTo>
                <a:lnTo>
                  <a:pt x="0" y="0"/>
                </a:lnTo>
                <a:lnTo>
                  <a:pt x="0" y="4340225"/>
                </a:lnTo>
              </a:path>
            </a:pathLst>
          </a:custGeom>
          <a:solidFill>
            <a:srgbClr val="FFC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"/>
          <p:cNvSpPr txBox="1"/>
          <p:nvPr/>
        </p:nvSpPr>
        <p:spPr>
          <a:xfrm>
            <a:off x="6347644" y="1460500"/>
            <a:ext cx="2311400" cy="214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406400" algn="l"/>
                <a:tab pos="1092200" algn="l"/>
                <a:tab pos="1371600" algn="l"/>
              </a:tabLst>
            </a:pPr>
            <a:r>
              <a:rPr lang="en-US" altLang="zh-CN" sz="1800" b="1" dirty="0" smtClean="0">
                <a:solidFill>
                  <a:srgbClr val="0033CC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cal(</a:t>
            </a:r>
            <a:r>
              <a:rPr lang="en-US" altLang="zh-CN" sz="1800" b="1" dirty="0" smtClean="0">
                <a:solidFill>
                  <a:srgbClr val="0033CC"/>
                </a:solidFill>
                <a:latin typeface="Courier New" pitchFamily="18" charset="0"/>
                <a:cs typeface="Courier New" pitchFamily="18" charset="0"/>
              </a:rPr>
              <a:t>float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b,</a:t>
            </a:r>
          </a:p>
          <a:p>
            <a:pPr>
              <a:lnSpc>
                <a:spcPts val="2100"/>
              </a:lnSpc>
              <a:tabLst>
                <a:tab pos="406400" algn="l"/>
                <a:tab pos="1092200" algn="l"/>
                <a:tab pos="13716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33CC"/>
                </a:solidFill>
                <a:latin typeface="Courier New" pitchFamily="18" charset="0"/>
                <a:cs typeface="Courier New" pitchFamily="18" charset="0"/>
              </a:rPr>
              <a:t>float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c){</a:t>
            </a:r>
          </a:p>
          <a:p>
            <a:pPr>
              <a:lnSpc>
                <a:spcPts val="2100"/>
              </a:lnSpc>
              <a:tabLst>
                <a:tab pos="406400" algn="l"/>
                <a:tab pos="1092200" algn="l"/>
                <a:tab pos="1371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33CC"/>
                </a:solidFill>
                <a:latin typeface="Courier New" pitchFamily="18" charset="0"/>
                <a:cs typeface="Courier New" pitchFamily="18" charset="0"/>
              </a:rPr>
              <a:t>float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406400" algn="l"/>
                <a:tab pos="1092200" algn="l"/>
                <a:tab pos="1371600" algn="l"/>
              </a:tabLst>
            </a:pPr>
            <a:r>
              <a:rPr lang="en-US" altLang="zh-CN" dirty="0" smtClean="0"/>
              <a:t>	</a:t>
            </a:r>
            <a:r>
              <a:rPr lang="en-US" altLang="zh-CN" sz="1802" b="1" dirty="0" smtClean="0">
                <a:solidFill>
                  <a:srgbClr val="C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C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C00000"/>
                </a:solidFill>
                <a:latin typeface="Courier New" pitchFamily="18" charset="0"/>
                <a:cs typeface="Courier New" pitchFamily="18" charset="0"/>
              </a:rPr>
              <a:t>b+c*60;</a:t>
            </a:r>
          </a:p>
          <a:p>
            <a:pPr>
              <a:lnSpc>
                <a:spcPts val="2100"/>
              </a:lnSpc>
              <a:tabLst>
                <a:tab pos="406400" algn="l"/>
                <a:tab pos="1092200" algn="l"/>
                <a:tab pos="1371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printf(“%f\n”,</a:t>
            </a:r>
          </a:p>
          <a:p>
            <a:pPr>
              <a:lnSpc>
                <a:spcPts val="2100"/>
              </a:lnSpc>
              <a:tabLst>
                <a:tab pos="406400" algn="l"/>
                <a:tab pos="1092200" algn="l"/>
                <a:tab pos="13716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a);</a:t>
            </a:r>
          </a:p>
          <a:p>
            <a:pPr>
              <a:lnSpc>
                <a:spcPts val="2100"/>
              </a:lnSpc>
              <a:tabLst>
                <a:tab pos="406400" algn="l"/>
                <a:tab pos="1092200" algn="l"/>
                <a:tab pos="1371600" algn="l"/>
              </a:tabLst>
            </a:pPr>
            <a:r>
              <a:rPr lang="en-US" altLang="zh-CN" sz="1800" b="1" dirty="0" smtClean="0">
                <a:solidFill>
                  <a:srgbClr val="0033CC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67544" y="1409700"/>
            <a:ext cx="5207000" cy="254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152400" algn="l"/>
              </a:tabLst>
            </a:pPr>
            <a:r>
              <a:rPr lang="en-US" altLang="zh-CN" sz="2495" dirty="0" smtClean="0">
                <a:solidFill>
                  <a:srgbClr val="0033CC"/>
                </a:solidFill>
                <a:latin typeface="楷体_GB2312" pitchFamily="18" charset="0"/>
                <a:cs typeface="楷体_GB2312" pitchFamily="18" charset="0"/>
              </a:rPr>
              <a:t>词法分析的结果是代表单词的</a:t>
            </a:r>
            <a:r>
              <a:rPr lang="en-US" altLang="zh-CN" sz="2495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token</a:t>
            </a:r>
            <a:r>
              <a:rPr lang="en-US" altLang="zh-CN" sz="2495" dirty="0" smtClean="0">
                <a:solidFill>
                  <a:srgbClr val="0033CC"/>
                </a:solidFill>
                <a:latin typeface="楷体_GB2312" pitchFamily="18" charset="0"/>
                <a:cs typeface="楷体_GB2312" pitchFamily="18" charset="0"/>
              </a:rPr>
              <a:t>流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&lt;保留字，void&gt;</a:t>
            </a:r>
          </a:p>
          <a:p>
            <a:pPr>
              <a:lnSpc>
                <a:spcPts val="26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&lt;标识符，cal&gt;</a:t>
            </a:r>
          </a:p>
          <a:p>
            <a:pPr>
              <a:lnSpc>
                <a:spcPts val="26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&lt;分隔符，(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&gt;</a:t>
            </a:r>
          </a:p>
          <a:p>
            <a:pPr>
              <a:lnSpc>
                <a:spcPts val="26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&lt;保留字，float&gt;</a:t>
            </a:r>
          </a:p>
          <a:p>
            <a:pPr>
              <a:lnSpc>
                <a:spcPts val="27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  <a:p>
            <a:pPr>
              <a:lnSpc>
                <a:spcPts val="25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C00000"/>
                </a:solidFill>
                <a:latin typeface="楷体_GB2312" pitchFamily="18" charset="0"/>
                <a:cs typeface="楷体_GB2312" pitchFamily="18" charset="0"/>
              </a:rPr>
              <a:t>&lt;标识符，a&gt;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619944" y="4025900"/>
            <a:ext cx="2933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smtClean="0">
                <a:solidFill>
                  <a:srgbClr val="C00000"/>
                </a:solidFill>
                <a:latin typeface="楷体_GB2312" pitchFamily="18" charset="0"/>
                <a:cs typeface="楷体_GB2312" pitchFamily="18" charset="0"/>
              </a:rPr>
              <a:t>&lt;算符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C00000"/>
                </a:solidFill>
                <a:latin typeface="楷体_GB2312" pitchFamily="18" charset="0"/>
                <a:cs typeface="楷体_GB2312" pitchFamily="18" charset="0"/>
              </a:rPr>
              <a:t>，=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C00000"/>
                </a:solidFill>
                <a:latin typeface="楷体_GB2312" pitchFamily="18" charset="0"/>
                <a:cs typeface="楷体_GB2312" pitchFamily="18" charset="0"/>
              </a:rPr>
              <a:t>&gt;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C00000"/>
                </a:solidFill>
                <a:latin typeface="楷体_GB2312" pitchFamily="18" charset="0"/>
                <a:cs typeface="楷体_GB2312" pitchFamily="18" charset="0"/>
              </a:rPr>
              <a:t>&lt;标识符，b&gt;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947344" y="4025900"/>
            <a:ext cx="139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smtClean="0">
                <a:solidFill>
                  <a:srgbClr val="C00000"/>
                </a:solidFill>
                <a:latin typeface="楷体_GB2312" pitchFamily="18" charset="0"/>
                <a:cs typeface="楷体_GB2312" pitchFamily="18" charset="0"/>
              </a:rPr>
              <a:t>&lt;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C00000"/>
                </a:solidFill>
                <a:latin typeface="楷体_GB2312" pitchFamily="18" charset="0"/>
                <a:cs typeface="楷体_GB2312" pitchFamily="18" charset="0"/>
              </a:rPr>
              <a:t>算符，+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C00000"/>
                </a:solidFill>
                <a:latin typeface="楷体_GB2312" pitchFamily="18" charset="0"/>
                <a:cs typeface="楷体_GB2312" pitchFamily="18" charset="0"/>
              </a:rPr>
              <a:t>&gt;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619944" y="4368800"/>
            <a:ext cx="139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smtClean="0">
                <a:solidFill>
                  <a:srgbClr val="C00000"/>
                </a:solidFill>
                <a:latin typeface="楷体_GB2312" pitchFamily="18" charset="0"/>
                <a:cs typeface="楷体_GB2312" pitchFamily="18" charset="0"/>
              </a:rPr>
              <a:t>&lt;标识符，c&gt;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2283644" y="4368800"/>
            <a:ext cx="1270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smtClean="0">
                <a:solidFill>
                  <a:srgbClr val="C00000"/>
                </a:solidFill>
                <a:latin typeface="楷体_GB2312" pitchFamily="18" charset="0"/>
                <a:cs typeface="楷体_GB2312" pitchFamily="18" charset="0"/>
              </a:rPr>
              <a:t>&lt;算符，*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C00000"/>
                </a:solidFill>
                <a:latin typeface="楷体_GB2312" pitchFamily="18" charset="0"/>
                <a:cs typeface="楷体_GB2312" pitchFamily="18" charset="0"/>
              </a:rPr>
              <a:t>&gt;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3947344" y="4368800"/>
            <a:ext cx="139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smtClean="0">
                <a:solidFill>
                  <a:srgbClr val="C00000"/>
                </a:solidFill>
                <a:latin typeface="楷体_GB2312" pitchFamily="18" charset="0"/>
                <a:cs typeface="楷体_GB2312" pitchFamily="18" charset="0"/>
              </a:rPr>
              <a:t>&lt;常数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C00000"/>
                </a:solidFill>
                <a:latin typeface="楷体_GB2312" pitchFamily="18" charset="0"/>
                <a:cs typeface="楷体_GB2312" pitchFamily="18" charset="0"/>
              </a:rPr>
              <a:t>，60&gt;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619944" y="4686300"/>
            <a:ext cx="23114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  <a:p>
            <a:pPr>
              <a:lnSpc>
                <a:spcPts val="2500"/>
              </a:lnSpc>
              <a:tabLst>
                <a:tab pos="3810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&lt;字符串，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“%f\n”</a:t>
            </a:r>
            <a:r>
              <a:rPr lang="en-US" altLang="zh-CN" sz="2004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&gt;</a:t>
            </a:r>
          </a:p>
          <a:p>
            <a:pPr>
              <a:lnSpc>
                <a:spcPts val="2600"/>
              </a:lnSpc>
              <a:tabLst>
                <a:tab pos="381000" algn="l"/>
              </a:tabLst>
            </a:pPr>
            <a:r>
              <a:rPr lang="en-US" altLang="zh-CN" sz="2006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&lt;分隔符，，&gt;</a:t>
            </a:r>
          </a:p>
          <a:p>
            <a:pPr>
              <a:lnSpc>
                <a:spcPts val="2600"/>
              </a:lnSpc>
              <a:tabLst>
                <a:tab pos="3810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&lt;标识符，a&gt;</a:t>
            </a:r>
          </a:p>
          <a:p>
            <a:pPr>
              <a:lnSpc>
                <a:spcPts val="2700"/>
              </a:lnSpc>
              <a:tabLst>
                <a:tab pos="3810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53444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2" name="矩形 41"/>
          <p:cNvSpPr/>
          <p:nvPr/>
        </p:nvSpPr>
        <p:spPr>
          <a:xfrm>
            <a:off x="0" y="84138"/>
            <a:ext cx="9252520" cy="1147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54039" y="605805"/>
            <a:ext cx="5829312" cy="1147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语法分析</a:t>
            </a:r>
            <a:endParaRPr lang="zh-CN" altLang="en-US" dirty="0"/>
          </a:p>
        </p:txBody>
      </p:sp>
      <p:sp>
        <p:nvSpPr>
          <p:cNvPr id="26" name="TextBox 1"/>
          <p:cNvSpPr txBox="1"/>
          <p:nvPr/>
        </p:nvSpPr>
        <p:spPr>
          <a:xfrm>
            <a:off x="914400" y="2730500"/>
            <a:ext cx="254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变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1435100" y="2730500"/>
            <a:ext cx="254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量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2908300" y="27305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=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4356100" y="2730500"/>
            <a:ext cx="762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表达式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2590800" y="3505200"/>
            <a:ext cx="762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表达式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4216400" y="35052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+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5511800" y="3505200"/>
            <a:ext cx="254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项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2717800" y="4330700"/>
            <a:ext cx="508000" cy="186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27000" algn="l"/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项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27000" algn="l"/>
                <a:tab pos="190500" algn="l"/>
              </a:tabLst>
            </a:pPr>
            <a:r>
              <a:rPr lang="en-US" altLang="zh-CN" sz="2006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因子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27000" algn="l"/>
                <a:tab pos="1905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b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5257800" y="43307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*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4051300" y="4330700"/>
            <a:ext cx="508000" cy="186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27000" algn="l"/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项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27000" algn="l"/>
                <a:tab pos="190500" algn="l"/>
              </a:tabLst>
            </a:pPr>
            <a:r>
              <a:rPr lang="en-US" altLang="zh-CN" sz="2006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因子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27000" algn="l"/>
                <a:tab pos="1905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c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6172200" y="4330700"/>
            <a:ext cx="508000" cy="107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270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因子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60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1244600" y="35052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a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6527800" y="1308100"/>
            <a:ext cx="23114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406400" algn="l"/>
                <a:tab pos="1092200" algn="l"/>
              </a:tabLst>
            </a:pPr>
            <a:r>
              <a:rPr lang="en-US" altLang="zh-CN" sz="1800" b="1" dirty="0" smtClean="0">
                <a:solidFill>
                  <a:srgbClr val="0033CC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cal(</a:t>
            </a:r>
            <a:r>
              <a:rPr lang="en-US" altLang="zh-CN" sz="1800" b="1" dirty="0" smtClean="0">
                <a:solidFill>
                  <a:srgbClr val="0033CC"/>
                </a:solidFill>
                <a:latin typeface="Courier New" pitchFamily="18" charset="0"/>
                <a:cs typeface="Courier New" pitchFamily="18" charset="0"/>
              </a:rPr>
              <a:t>float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b,</a:t>
            </a:r>
          </a:p>
          <a:p>
            <a:pPr>
              <a:lnSpc>
                <a:spcPts val="2100"/>
              </a:lnSpc>
              <a:tabLst>
                <a:tab pos="406400" algn="l"/>
                <a:tab pos="1092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33CC"/>
                </a:solidFill>
                <a:latin typeface="Courier New" pitchFamily="18" charset="0"/>
                <a:cs typeface="Courier New" pitchFamily="18" charset="0"/>
              </a:rPr>
              <a:t>float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c){</a:t>
            </a:r>
          </a:p>
          <a:p>
            <a:pPr>
              <a:lnSpc>
                <a:spcPts val="2100"/>
              </a:lnSpc>
              <a:tabLst>
                <a:tab pos="406400" algn="l"/>
                <a:tab pos="1092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33CC"/>
                </a:solidFill>
                <a:latin typeface="Courier New" pitchFamily="18" charset="0"/>
                <a:cs typeface="Courier New" pitchFamily="18" charset="0"/>
              </a:rPr>
              <a:t>float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406400" algn="l"/>
                <a:tab pos="1092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C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C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C00000"/>
                </a:solidFill>
                <a:latin typeface="Courier New" pitchFamily="18" charset="0"/>
                <a:cs typeface="Courier New" pitchFamily="18" charset="0"/>
              </a:rPr>
              <a:t>b+c*60;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6934200" y="2679700"/>
            <a:ext cx="19050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9652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printf(“%f\n”,</a:t>
            </a:r>
          </a:p>
          <a:p>
            <a:pPr>
              <a:lnSpc>
                <a:spcPts val="2100"/>
              </a:lnSpc>
              <a:tabLst>
                <a:tab pos="965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a);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6527800" y="32385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b="1" dirty="0" smtClean="0">
                <a:solidFill>
                  <a:srgbClr val="0033CC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2420434" y="1823820"/>
            <a:ext cx="2335088" cy="43088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409700" algn="l"/>
              </a:tabLst>
            </a:pPr>
            <a:r>
              <a:rPr lang="en-US" altLang="zh-CN" sz="2004" dirty="0" err="1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赋值语句</a:t>
            </a:r>
            <a:endParaRPr lang="en-US" altLang="zh-CN" sz="2004" dirty="0" smtClean="0">
              <a:solidFill>
                <a:srgbClr val="000000"/>
              </a:solidFill>
              <a:latin typeface="楷体_GB2312" pitchFamily="18" charset="0"/>
              <a:cs typeface="楷体_GB2312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38144" y="6453336"/>
            <a:ext cx="8248656" cy="104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79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2" name="矩形 41"/>
          <p:cNvSpPr/>
          <p:nvPr/>
        </p:nvSpPr>
        <p:spPr>
          <a:xfrm>
            <a:off x="0" y="84138"/>
            <a:ext cx="9252520" cy="1147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54039" y="605805"/>
            <a:ext cx="5829312" cy="1147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语义分析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检查类型和其他规则</a:t>
            </a:r>
            <a:endParaRPr lang="zh-CN" altLang="en-US" dirty="0"/>
          </a:p>
        </p:txBody>
      </p:sp>
      <p:sp>
        <p:nvSpPr>
          <p:cNvPr id="26" name="TextBox 1"/>
          <p:cNvSpPr txBox="1"/>
          <p:nvPr/>
        </p:nvSpPr>
        <p:spPr>
          <a:xfrm>
            <a:off x="914400" y="2730500"/>
            <a:ext cx="254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变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1435100" y="2730500"/>
            <a:ext cx="254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量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2908300" y="27305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=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4356100" y="2730500"/>
            <a:ext cx="762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表达式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2590800" y="3505200"/>
            <a:ext cx="762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表达式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4216400" y="35052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+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5511800" y="3505200"/>
            <a:ext cx="254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项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2717800" y="4330700"/>
            <a:ext cx="508000" cy="186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27000" algn="l"/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项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27000" algn="l"/>
                <a:tab pos="190500" algn="l"/>
              </a:tabLst>
            </a:pPr>
            <a:r>
              <a:rPr lang="en-US" altLang="zh-CN" sz="2006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因子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27000" algn="l"/>
                <a:tab pos="1905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b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5257800" y="43307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*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4051300" y="4330700"/>
            <a:ext cx="508000" cy="186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27000" algn="l"/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项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27000" algn="l"/>
                <a:tab pos="190500" algn="l"/>
              </a:tabLst>
            </a:pPr>
            <a:r>
              <a:rPr lang="en-US" altLang="zh-CN" sz="2006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因子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27000" algn="l"/>
                <a:tab pos="1905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c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6172200" y="4330700"/>
            <a:ext cx="508000" cy="107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270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因子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60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1244600" y="35052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a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6527800" y="1308100"/>
            <a:ext cx="23114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406400" algn="l"/>
                <a:tab pos="1092200" algn="l"/>
              </a:tabLst>
            </a:pPr>
            <a:r>
              <a:rPr lang="en-US" altLang="zh-CN" sz="1800" b="1" dirty="0" smtClean="0">
                <a:solidFill>
                  <a:srgbClr val="0033CC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cal(</a:t>
            </a:r>
            <a:r>
              <a:rPr lang="en-US" altLang="zh-CN" sz="1800" b="1" dirty="0" smtClean="0">
                <a:solidFill>
                  <a:srgbClr val="0033CC"/>
                </a:solidFill>
                <a:latin typeface="Courier New" pitchFamily="18" charset="0"/>
                <a:cs typeface="Courier New" pitchFamily="18" charset="0"/>
              </a:rPr>
              <a:t>float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b,</a:t>
            </a:r>
          </a:p>
          <a:p>
            <a:pPr>
              <a:lnSpc>
                <a:spcPts val="2100"/>
              </a:lnSpc>
              <a:tabLst>
                <a:tab pos="406400" algn="l"/>
                <a:tab pos="1092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33CC"/>
                </a:solidFill>
                <a:latin typeface="Courier New" pitchFamily="18" charset="0"/>
                <a:cs typeface="Courier New" pitchFamily="18" charset="0"/>
              </a:rPr>
              <a:t>float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c){</a:t>
            </a:r>
          </a:p>
          <a:p>
            <a:pPr>
              <a:lnSpc>
                <a:spcPts val="2100"/>
              </a:lnSpc>
              <a:tabLst>
                <a:tab pos="406400" algn="l"/>
                <a:tab pos="1092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33CC"/>
                </a:solidFill>
                <a:latin typeface="Courier New" pitchFamily="18" charset="0"/>
                <a:cs typeface="Courier New" pitchFamily="18" charset="0"/>
              </a:rPr>
              <a:t>float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406400" algn="l"/>
                <a:tab pos="1092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C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C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C00000"/>
                </a:solidFill>
                <a:latin typeface="Courier New" pitchFamily="18" charset="0"/>
                <a:cs typeface="Courier New" pitchFamily="18" charset="0"/>
              </a:rPr>
              <a:t>b+c*60;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6934200" y="2679700"/>
            <a:ext cx="19050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9652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printf(“%f\n”,</a:t>
            </a:r>
          </a:p>
          <a:p>
            <a:pPr>
              <a:lnSpc>
                <a:spcPts val="2100"/>
              </a:lnSpc>
              <a:tabLst>
                <a:tab pos="965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a);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6527800" y="32385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b="1" dirty="0" smtClean="0">
                <a:solidFill>
                  <a:srgbClr val="0033CC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2420434" y="1823820"/>
            <a:ext cx="2335088" cy="43088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409700" algn="l"/>
              </a:tabLst>
            </a:pPr>
            <a:r>
              <a:rPr lang="en-US" altLang="zh-CN" sz="2004" dirty="0" err="1" smtClean="0">
                <a:solidFill>
                  <a:srgbClr val="000000"/>
                </a:solidFill>
                <a:latin typeface="楷体_GB2312" pitchFamily="18" charset="0"/>
                <a:cs typeface="楷体_GB2312" pitchFamily="18" charset="0"/>
              </a:rPr>
              <a:t>赋值语句</a:t>
            </a:r>
            <a:endParaRPr lang="en-US" altLang="zh-CN" sz="2004" dirty="0" smtClean="0">
              <a:solidFill>
                <a:srgbClr val="000000"/>
              </a:solidFill>
              <a:latin typeface="楷体_GB2312" pitchFamily="18" charset="0"/>
              <a:cs typeface="楷体_GB2312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38144" y="6453336"/>
            <a:ext cx="8248656" cy="104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35100" y="3356992"/>
            <a:ext cx="6166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float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5203490" y="2543869"/>
            <a:ext cx="6166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float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3364830" y="3323084"/>
            <a:ext cx="6166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float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5802660" y="3293268"/>
            <a:ext cx="6166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float</a:t>
            </a:r>
            <a:endParaRPr lang="zh-CN" altLang="en-US" sz="1400" dirty="0"/>
          </a:p>
        </p:txBody>
      </p:sp>
      <p:sp>
        <p:nvSpPr>
          <p:cNvPr id="46" name="矩形 45"/>
          <p:cNvSpPr/>
          <p:nvPr/>
        </p:nvSpPr>
        <p:spPr>
          <a:xfrm>
            <a:off x="3133836" y="4103936"/>
            <a:ext cx="6166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float</a:t>
            </a:r>
            <a:endParaRPr lang="zh-CN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1689100" y="2488282"/>
            <a:ext cx="6166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float</a:t>
            </a:r>
            <a:endParaRPr lang="zh-CN" altLang="en-US" sz="1400" dirty="0"/>
          </a:p>
        </p:txBody>
      </p:sp>
      <p:sp>
        <p:nvSpPr>
          <p:cNvPr id="48" name="矩形 47"/>
          <p:cNvSpPr/>
          <p:nvPr/>
        </p:nvSpPr>
        <p:spPr>
          <a:xfrm>
            <a:off x="3179818" y="4891448"/>
            <a:ext cx="6166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float</a:t>
            </a:r>
            <a:endParaRPr lang="zh-CN" altLang="en-US" sz="1400" dirty="0"/>
          </a:p>
        </p:txBody>
      </p:sp>
      <p:sp>
        <p:nvSpPr>
          <p:cNvPr id="49" name="矩形 48"/>
          <p:cNvSpPr/>
          <p:nvPr/>
        </p:nvSpPr>
        <p:spPr>
          <a:xfrm>
            <a:off x="3109741" y="5777947"/>
            <a:ext cx="6166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float</a:t>
            </a:r>
            <a:endParaRPr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4505852" y="5765666"/>
            <a:ext cx="6166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float</a:t>
            </a:r>
            <a:endParaRPr lang="zh-CN" altLang="en-US" sz="1400" dirty="0"/>
          </a:p>
        </p:txBody>
      </p:sp>
      <p:sp>
        <p:nvSpPr>
          <p:cNvPr id="51" name="矩形 50"/>
          <p:cNvSpPr/>
          <p:nvPr/>
        </p:nvSpPr>
        <p:spPr>
          <a:xfrm>
            <a:off x="4566564" y="4962392"/>
            <a:ext cx="6166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float</a:t>
            </a:r>
            <a:endParaRPr lang="zh-CN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4428790" y="4141649"/>
            <a:ext cx="6166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float</a:t>
            </a:r>
            <a:endParaRPr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6786395" y="4133304"/>
            <a:ext cx="6166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int</a:t>
            </a:r>
            <a:endParaRPr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6796084" y="5004581"/>
            <a:ext cx="6166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int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846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中间代码生成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中间代码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独立于机器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可以很容易翻译成汇编代码</a:t>
            </a:r>
            <a:endParaRPr lang="en-US" altLang="zh-CN" dirty="0" smtClean="0"/>
          </a:p>
          <a:p>
            <a:r>
              <a:rPr lang="zh-CN" altLang="en-US" dirty="0" smtClean="0"/>
              <a:t>不同编译器的中间代码差别很大，没有通用标准</a:t>
            </a:r>
            <a:endParaRPr lang="en-US" altLang="zh-CN" dirty="0" smtClean="0"/>
          </a:p>
          <a:p>
            <a:r>
              <a:rPr lang="zh-CN" altLang="en-US" dirty="0" smtClean="0"/>
              <a:t>右图为</a:t>
            </a:r>
            <a:r>
              <a:rPr lang="en-US" altLang="zh-CN" dirty="0" smtClean="0"/>
              <a:t>LLVM</a:t>
            </a:r>
            <a:r>
              <a:rPr lang="zh-CN" altLang="en-US" dirty="0" smtClean="0"/>
              <a:t>编译器的中间代码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55976" y="1770300"/>
            <a:ext cx="4572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/>
              <a:t>@.str = private constant [13 x i8] c"Hello World!\00", align 1 ;</a:t>
            </a:r>
          </a:p>
          <a:p>
            <a:endParaRPr lang="zh-CN" altLang="en-US" sz="1400" dirty="0"/>
          </a:p>
          <a:p>
            <a:r>
              <a:rPr lang="zh-CN" altLang="en-US" sz="1400" dirty="0"/>
              <a:t>define i32 @main() ssp {</a:t>
            </a:r>
          </a:p>
          <a:p>
            <a:r>
              <a:rPr lang="zh-CN" altLang="en-US" sz="1400" dirty="0"/>
              <a:t>entry:</a:t>
            </a:r>
          </a:p>
          <a:p>
            <a:r>
              <a:rPr lang="zh-CN" altLang="en-US" sz="1400" dirty="0"/>
              <a:t>  %retval = alloca i32</a:t>
            </a:r>
          </a:p>
          <a:p>
            <a:r>
              <a:rPr lang="zh-CN" altLang="en-US" sz="1400" dirty="0"/>
              <a:t>  %0 = alloca i32</a:t>
            </a:r>
          </a:p>
          <a:p>
            <a:r>
              <a:rPr lang="zh-CN" altLang="en-US" sz="1400" dirty="0"/>
              <a:t>  %"alloca point" = bitcast i32 0 to i32</a:t>
            </a:r>
          </a:p>
          <a:p>
            <a:r>
              <a:rPr lang="zh-CN" altLang="en-US" sz="1400" dirty="0"/>
              <a:t>  %1 = call i32 @puts(i8* getelementptr inbounds ([13 x i8]* @.str, i64 0, i64 0))</a:t>
            </a:r>
          </a:p>
          <a:p>
            <a:r>
              <a:rPr lang="zh-CN" altLang="en-US" sz="1400" dirty="0"/>
              <a:t>  store i32 0, i32* %0, align 4</a:t>
            </a:r>
          </a:p>
          <a:p>
            <a:r>
              <a:rPr lang="zh-CN" altLang="en-US" sz="1400" dirty="0"/>
              <a:t>  %2 = load i32* %0, align 4</a:t>
            </a:r>
          </a:p>
          <a:p>
            <a:r>
              <a:rPr lang="zh-CN" altLang="en-US" sz="1400" dirty="0"/>
              <a:t>  store i32 %2, i32* %retval, align 4</a:t>
            </a:r>
          </a:p>
          <a:p>
            <a:r>
              <a:rPr lang="zh-CN" altLang="en-US" sz="1400" dirty="0"/>
              <a:t>  br label %return</a:t>
            </a:r>
          </a:p>
          <a:p>
            <a:r>
              <a:rPr lang="zh-CN" altLang="en-US" sz="1400" dirty="0"/>
              <a:t>return:</a:t>
            </a:r>
          </a:p>
          <a:p>
            <a:r>
              <a:rPr lang="zh-CN" altLang="en-US" sz="1400" dirty="0"/>
              <a:t>  %retval1 = load i32* %retval</a:t>
            </a:r>
          </a:p>
          <a:p>
            <a:r>
              <a:rPr lang="zh-CN" altLang="en-US" sz="1400" dirty="0"/>
              <a:t>  ret i32 %retval1</a:t>
            </a:r>
          </a:p>
          <a:p>
            <a:r>
              <a:rPr lang="zh-CN" altLang="en-US" sz="1400" dirty="0"/>
              <a:t>}</a:t>
            </a:r>
          </a:p>
          <a:p>
            <a:endParaRPr lang="zh-CN" altLang="en-US" sz="1400" dirty="0"/>
          </a:p>
          <a:p>
            <a:r>
              <a:rPr lang="zh-CN" altLang="en-US" sz="1400" dirty="0"/>
              <a:t>declare i32 @puts(i8*)</a:t>
            </a:r>
          </a:p>
        </p:txBody>
      </p:sp>
    </p:spTree>
    <p:extLst>
      <p:ext uri="{BB962C8B-B14F-4D97-AF65-F5344CB8AC3E}">
        <p14:creationId xmlns:p14="http://schemas.microsoft.com/office/powerpoint/2010/main" val="37527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机器无关优化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常量传播</a:t>
            </a:r>
            <a:endParaRPr lang="en-US" altLang="zh-CN" dirty="0"/>
          </a:p>
          <a:p>
            <a:r>
              <a:rPr lang="zh-CN" altLang="en-US" dirty="0" smtClean="0"/>
              <a:t>冗余消除</a:t>
            </a:r>
            <a:endParaRPr lang="en-US" altLang="zh-CN" dirty="0" smtClean="0"/>
          </a:p>
          <a:p>
            <a:r>
              <a:rPr lang="zh-CN" altLang="en-US" dirty="0" smtClean="0"/>
              <a:t>展开函数调用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if</a:t>
            </a:r>
            <a:r>
              <a:rPr lang="zh-CN" altLang="en-US" dirty="0" smtClean="0"/>
              <a:t>替换成条件移动</a:t>
            </a:r>
          </a:p>
        </p:txBody>
      </p:sp>
    </p:spTree>
    <p:extLst>
      <p:ext uri="{BB962C8B-B14F-4D97-AF65-F5344CB8AC3E}">
        <p14:creationId xmlns:p14="http://schemas.microsoft.com/office/powerpoint/2010/main" val="180273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</TotalTime>
  <Words>733</Words>
  <Application>Microsoft Office PowerPoint</Application>
  <PresentationFormat>全屏显示(4:3)</PresentationFormat>
  <Paragraphs>314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楷体_GB2312</vt:lpstr>
      <vt:lpstr>宋体</vt:lpstr>
      <vt:lpstr>Arial</vt:lpstr>
      <vt:lpstr>Calibri</vt:lpstr>
      <vt:lpstr>Courier New</vt:lpstr>
      <vt:lpstr>Times New Roman</vt:lpstr>
      <vt:lpstr>Office 主题​​</vt:lpstr>
      <vt:lpstr>编译</vt:lpstr>
      <vt:lpstr>编译</vt:lpstr>
      <vt:lpstr>编译的过程</vt:lpstr>
      <vt:lpstr>编译示例</vt:lpstr>
      <vt:lpstr>词法分析</vt:lpstr>
      <vt:lpstr>语法分析</vt:lpstr>
      <vt:lpstr>语义分析-检查类型和其他规则</vt:lpstr>
      <vt:lpstr>中间代码生成</vt:lpstr>
      <vt:lpstr>机器无关优化</vt:lpstr>
      <vt:lpstr>目标代码生成</vt:lpstr>
      <vt:lpstr>机器相关优化</vt:lpstr>
      <vt:lpstr>编译器 vs 解释器 vs JIT编译虚拟机</vt:lpstr>
      <vt:lpstr>LLVM</vt:lpstr>
      <vt:lpstr>LLVM</vt:lpstr>
      <vt:lpstr>LLVM</vt:lpstr>
      <vt:lpstr>LLVM</vt:lpstr>
    </vt:vector>
  </TitlesOfParts>
  <Company>Peking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小班讨论课</dc:title>
  <dc:creator>Yingfei Xiong</dc:creator>
  <cp:lastModifiedBy>Yingfei Xiong</cp:lastModifiedBy>
  <cp:revision>146</cp:revision>
  <dcterms:created xsi:type="dcterms:W3CDTF">2012-09-12T02:25:18Z</dcterms:created>
  <dcterms:modified xsi:type="dcterms:W3CDTF">2016-11-09T02:00:12Z</dcterms:modified>
</cp:coreProperties>
</file>