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151" autoAdjust="0"/>
  </p:normalViewPr>
  <p:slideViewPr>
    <p:cSldViewPr>
      <p:cViewPr varScale="1">
        <p:scale>
          <a:sx n="86" d="100"/>
          <a:sy n="86" d="100"/>
        </p:scale>
        <p:origin x="172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2E767-FE0F-480A-8979-5FA58D72B5A5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07C48-4B88-4E4D-BDD3-440D891A9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38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Xi Wang </a:t>
            </a:r>
            <a:r>
              <a:rPr kumimoji="1" lang="zh-CN" altLang="en-US" dirty="0" smtClean="0"/>
              <a:t>是博后，</a:t>
            </a:r>
            <a:r>
              <a:rPr kumimoji="1" lang="en-US" altLang="zh-CN" dirty="0" smtClean="0"/>
              <a:t>SOSP13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Apsys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OSDI2012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Kint</a:t>
            </a:r>
            <a:r>
              <a:rPr kumimoji="1" lang="zh-CN" altLang="en-US" dirty="0" smtClean="0"/>
              <a:t>， </a:t>
            </a:r>
            <a:r>
              <a:rPr kumimoji="1" lang="en-US" altLang="zh-CN" dirty="0" smtClean="0"/>
              <a:t>SOSP11</a:t>
            </a:r>
            <a:r>
              <a:rPr kumimoji="1" lang="zh-CN" altLang="en-US" dirty="0" smtClean="0"/>
              <a:t>， </a:t>
            </a:r>
            <a:r>
              <a:rPr kumimoji="1" lang="en-US" altLang="zh-CN" dirty="0" smtClean="0"/>
              <a:t>OSDI2008</a:t>
            </a:r>
          </a:p>
          <a:p>
            <a:r>
              <a:rPr kumimoji="1" lang="en-US" altLang="zh-CN" dirty="0" smtClean="0"/>
              <a:t>Improving Integer Security for Systems with KINT</a:t>
            </a:r>
          </a:p>
          <a:p>
            <a:endParaRPr kumimoji="1" lang="en-US" altLang="zh-CN" dirty="0" smtClean="0"/>
          </a:p>
          <a:p>
            <a:r>
              <a:rPr lang="en-US" altLang="zh-CN" sz="1200" dirty="0" err="1" smtClean="0"/>
              <a:t>Nickolai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Zeldovich</a:t>
            </a:r>
            <a:r>
              <a:rPr lang="zh-CN" altLang="en-US" sz="1200" dirty="0" smtClean="0"/>
              <a:t>当完博后，成为</a:t>
            </a:r>
            <a:r>
              <a:rPr lang="en-US" altLang="zh-CN" sz="1200" dirty="0" smtClean="0"/>
              <a:t>AP</a:t>
            </a:r>
            <a:r>
              <a:rPr lang="zh-CN" altLang="en-US" sz="1200" dirty="0" smtClean="0"/>
              <a:t>了</a:t>
            </a:r>
            <a:endParaRPr lang="en-US" altLang="zh-CN" sz="1200" dirty="0" smtClean="0"/>
          </a:p>
          <a:p>
            <a:r>
              <a:rPr kumimoji="1" lang="en-US" altLang="zh-CN" dirty="0" err="1" smtClean="0"/>
              <a:t>F: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Charles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Piper Professor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Armando</a:t>
            </a:r>
            <a:r>
              <a:rPr kumimoji="1"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Solar-lezama:AP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178E6F-E452-4389-B40A-D3414AF25E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155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178E6F-E452-4389-B40A-D3414AF25E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2580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NOTE Possible undefined behavior ranges from ignoring the situation completely with unpredictable</a:t>
            </a:r>
          </a:p>
          <a:p>
            <a:r>
              <a:rPr kumimoji="1" lang="en-US" altLang="zh-CN" dirty="0" smtClean="0"/>
              <a:t>results, to behaving during translation or program execution in a documented manner characteristic of the</a:t>
            </a:r>
          </a:p>
          <a:p>
            <a:r>
              <a:rPr kumimoji="1" lang="en-US" altLang="zh-CN" dirty="0" smtClean="0"/>
              <a:t>environment (with or without the issuance of a diagnostic message), to terminating a translation or</a:t>
            </a:r>
          </a:p>
          <a:p>
            <a:r>
              <a:rPr kumimoji="1" lang="en-US" altLang="zh-CN" dirty="0" smtClean="0"/>
              <a:t>execution (with the issuance of a diagnostic message).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EXAMPLE An example of undefined behavior is the behavior on integer overflow.</a:t>
            </a:r>
          </a:p>
          <a:p>
            <a:r>
              <a:rPr kumimoji="1" lang="en-US" altLang="zh-CN" dirty="0" smtClean="0"/>
              <a:t>More</a:t>
            </a:r>
            <a:r>
              <a:rPr kumimoji="1" lang="en-US" altLang="zh-CN" baseline="0" dirty="0" smtClean="0"/>
              <a:t> in n1570, J2, 557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178E6F-E452-4389-B40A-D3414AF25E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322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空指针引用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178E6F-E452-4389-B40A-D3414AF25E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7471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178E6F-E452-4389-B40A-D3414AF25E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247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The world’s most advanced open-source database</a:t>
            </a:r>
            <a:r>
              <a:rPr kumimoji="1" lang="en-US" altLang="zh-CN" baseline="0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178E6F-E452-4389-B40A-D3414AF25E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0334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178E6F-E452-4389-B40A-D3414AF25E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860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178E6F-E452-4389-B40A-D3414AF25E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1435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利用</a:t>
            </a:r>
            <a:r>
              <a:rPr kumimoji="1" lang="en-US" altLang="zh-CN" dirty="0" smtClean="0"/>
              <a:t>c</a:t>
            </a:r>
            <a:r>
              <a:rPr kumimoji="1" lang="en-US" altLang="zh-CN" baseline="0" dirty="0" smtClean="0"/>
              <a:t>lang</a:t>
            </a:r>
            <a:r>
              <a:rPr kumimoji="1" lang="zh-CN" altLang="en-US" baseline="0" dirty="0" smtClean="0"/>
              <a:t>将</a:t>
            </a:r>
            <a:r>
              <a:rPr kumimoji="1" lang="en-US" altLang="zh-CN" baseline="0" dirty="0" err="1" smtClean="0"/>
              <a:t>c++</a:t>
            </a:r>
            <a:r>
              <a:rPr kumimoji="1" lang="zh-CN" altLang="en-US" baseline="0" dirty="0" smtClean="0"/>
              <a:t>转中</a:t>
            </a:r>
            <a:r>
              <a:rPr kumimoji="1" lang="en-US" altLang="zh-CN" baseline="0" dirty="0" smtClean="0"/>
              <a:t>LLVM</a:t>
            </a:r>
            <a:r>
              <a:rPr kumimoji="1" lang="zh-CN" altLang="en-US" baseline="0" dirty="0" smtClean="0"/>
              <a:t> 中间代码，分析</a:t>
            </a:r>
            <a:r>
              <a:rPr kumimoji="1" lang="en-US" altLang="zh-CN" baseline="0" dirty="0" smtClean="0"/>
              <a:t>LLVMIR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178E6F-E452-4389-B40A-D3414AF25E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340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29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02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358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Internetware\标题页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Users\Wolfwind\Desktop\Interware\logo_InternetWare 竖版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88238" y="1"/>
            <a:ext cx="1655762" cy="133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492896"/>
            <a:ext cx="7772400" cy="1000349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ea typeface="微软雅黑" pitchFamily="34" charset="-122"/>
                <a:cs typeface="Segoe UI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5656" y="3861048"/>
            <a:ext cx="6400800" cy="697632"/>
          </a:xfrm>
        </p:spPr>
        <p:txBody>
          <a:bodyPr>
            <a:normAutofit/>
          </a:bodyPr>
          <a:lstStyle>
            <a:lvl1pPr marL="0" indent="0" algn="ctr">
              <a:buNone/>
              <a:defRPr sz="2400" b="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微软雅黑" pitchFamily="34" charset="-122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ACF7D-EB20-EF40-B354-826883C39777}" type="datetime1">
              <a:rPr lang="zh-CN" altLang="en-US" smtClean="0"/>
              <a:pPr>
                <a:defRPr/>
              </a:pPr>
              <a:t>2016/11/9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C9B0E-D3AA-4DEB-8445-8E1124CFB9A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9" name="Picture 2" descr="D:\Internetware\标题页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Users\Wolfwind\Desktop\Interware\logo_InternetWare 竖版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88238" y="0"/>
            <a:ext cx="1655762" cy="133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6427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4E32B0F-190F-9242-B1D1-CD22195EA78B}" type="datetime1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2016/11/9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84F070-5834-4F58-91BE-92CF6B4C2E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394843" y="914663"/>
            <a:ext cx="8425631" cy="5381595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  <a:lvl2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2pPr>
            <a:lvl3pPr>
              <a:defRPr baseline="0">
                <a:latin typeface="微软雅黑" pitchFamily="34" charset="-122"/>
                <a:ea typeface="微软雅黑" pitchFamily="34" charset="-122"/>
              </a:defRPr>
            </a:lvl3pPr>
            <a:lvl4pPr>
              <a:defRPr baseline="0">
                <a:latin typeface="微软雅黑" pitchFamily="34" charset="-122"/>
                <a:ea typeface="微软雅黑" pitchFamily="34" charset="-122"/>
              </a:defRPr>
            </a:lvl4pPr>
            <a:lvl5pPr>
              <a:defRPr baseline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536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24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47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55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92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3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43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67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57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1E1D1-455B-491D-A65B-71B3F6C9632C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72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white"/>
              </a:solidFill>
              <a:latin typeface="黑体" pitchFamily="49" charset="-122"/>
            </a:endParaRPr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88" y="6426200"/>
            <a:ext cx="914241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250825" y="1"/>
            <a:ext cx="8229600" cy="69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95290" y="908051"/>
            <a:ext cx="8435975" cy="500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0" y="64928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rgbClr val="8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pPr>
              <a:defRPr/>
            </a:pPr>
            <a:fld id="{CB64F4FC-BBF3-F241-B54D-73CA67864E44}" type="datetime1">
              <a:rPr lang="zh-CN" altLang="en-US"/>
              <a:pPr>
                <a:defRPr/>
              </a:pPr>
              <a:t>2016/11/9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32138" y="649287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8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rgbClr val="8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pPr>
              <a:defRPr/>
            </a:pPr>
            <a:fld id="{0384F070-5834-4F58-91BE-92CF6B4C2E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4" name="Picture 2" descr="C:\Users\Wolfwind\Desktop\Interware\logo_InternetWare 竖版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70888" y="1"/>
            <a:ext cx="773112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563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 baseline="0">
          <a:solidFill>
            <a:schemeClr val="bg1"/>
          </a:solidFill>
          <a:latin typeface="Times New Roman" pitchFamily="18" charset="0"/>
          <a:ea typeface="黑体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微软雅黑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微软雅黑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微软雅黑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微软雅黑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b="1" kern="1200" baseline="0">
          <a:solidFill>
            <a:srgbClr val="800000"/>
          </a:solidFill>
          <a:latin typeface="Times New Roman" pitchFamily="18" charset="0"/>
          <a:ea typeface="黑体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b="0" kern="1200" baseline="0">
          <a:solidFill>
            <a:schemeClr val="tx1"/>
          </a:solidFill>
          <a:latin typeface="Times New Roman" pitchFamily="18" charset="0"/>
          <a:ea typeface="黑体" pitchFamily="49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 baseline="0">
          <a:solidFill>
            <a:schemeClr val="tx1"/>
          </a:solidFill>
          <a:latin typeface="Times New Roman" pitchFamily="18" charset="0"/>
          <a:ea typeface="黑体" pitchFamily="49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 baseline="0">
          <a:solidFill>
            <a:schemeClr val="tx1"/>
          </a:solidFill>
          <a:latin typeface="Times New Roman" pitchFamily="18" charset="0"/>
          <a:ea typeface="黑体" pitchFamily="49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 baseline="0">
          <a:solidFill>
            <a:schemeClr val="tx1"/>
          </a:solidFill>
          <a:latin typeface="Times New Roman" pitchFamily="18" charset="0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/>
                <a:cs typeface="Arial"/>
              </a:rPr>
              <a:t>Paper1</a:t>
            </a:r>
            <a:endParaRPr kumimoji="1" lang="zh-CN" altLang="en-US" dirty="0">
              <a:latin typeface="Arial"/>
              <a:cs typeface="Arial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13"/>
          </p:nvPr>
        </p:nvPicPr>
        <p:blipFill>
          <a:blip r:embed="rId3"/>
          <a:srcRect l="-12735" r="-12735"/>
          <a:stretch>
            <a:fillRect/>
          </a:stretch>
        </p:blipFill>
        <p:spPr>
          <a:xfrm>
            <a:off x="6948264" y="5085184"/>
            <a:ext cx="1656432" cy="1058094"/>
          </a:xfrm>
        </p:spPr>
      </p:pic>
      <p:sp>
        <p:nvSpPr>
          <p:cNvPr id="4" name="矩形 3"/>
          <p:cNvSpPr/>
          <p:nvPr/>
        </p:nvSpPr>
        <p:spPr>
          <a:xfrm>
            <a:off x="827584" y="2708920"/>
            <a:ext cx="7597352" cy="89255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Towards Optimization-Safe Systems: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Analyzing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the Impact of Undefined Behavior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 rot="21432832">
            <a:off x="1030738" y="1856061"/>
            <a:ext cx="6406668" cy="769441"/>
          </a:xfrm>
          <a:prstGeom prst="rect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Dude, where’s my code?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黑体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1600" y="4149080"/>
            <a:ext cx="73448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Xi Wang,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Nickolai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Zeldovich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, M.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Frans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Kaashoek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, and Armando Solar-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Lezama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MIT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CSAIL</a:t>
            </a: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84F070-5834-4F58-91BE-92CF6B4C2E4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07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/>
                <a:cs typeface="Arial"/>
              </a:rPr>
              <a:t>Paper1</a:t>
            </a:r>
            <a:r>
              <a:rPr kumimoji="1" lang="en-US" altLang="zh-CN" dirty="0">
                <a:latin typeface="Arial"/>
                <a:cs typeface="Arial"/>
              </a:rPr>
              <a:t>—</a:t>
            </a:r>
            <a:r>
              <a:rPr kumimoji="1" lang="en-US" altLang="zh-CN" dirty="0" smtClean="0">
                <a:latin typeface="Arial"/>
                <a:cs typeface="Arial"/>
              </a:rPr>
              <a:t>—</a:t>
            </a:r>
            <a:r>
              <a:rPr kumimoji="1" lang="en-US" altLang="zh-CN" dirty="0">
                <a:latin typeface="Arial"/>
                <a:cs typeface="Arial"/>
              </a:rPr>
              <a:t>Unstable</a:t>
            </a:r>
            <a:r>
              <a:rPr kumimoji="1" lang="zh-CN" altLang="en-US" dirty="0">
                <a:latin typeface="Arial"/>
                <a:cs typeface="Arial"/>
              </a:rPr>
              <a:t> </a:t>
            </a:r>
            <a:r>
              <a:rPr kumimoji="1" lang="en-US" altLang="zh-CN" dirty="0">
                <a:latin typeface="Arial"/>
                <a:cs typeface="Arial"/>
              </a:rPr>
              <a:t>Code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/>
                <a:cs typeface="Arial"/>
              </a:rPr>
              <a:t>Test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existing compilers</a:t>
            </a:r>
          </a:p>
          <a:p>
            <a:pPr lvl="1"/>
            <a:r>
              <a:rPr kumimoji="1" lang="en-US" altLang="zh-CN" dirty="0" smtClean="0">
                <a:latin typeface="Arial"/>
                <a:cs typeface="Arial"/>
              </a:rPr>
              <a:t>12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C/C++  compilers</a:t>
            </a:r>
          </a:p>
          <a:p>
            <a:pPr lvl="1"/>
            <a:endParaRPr kumimoji="1" lang="en-US" altLang="zh-CN" dirty="0">
              <a:latin typeface="Arial"/>
              <a:cs typeface="Arial"/>
            </a:endParaRPr>
          </a:p>
          <a:p>
            <a:pPr lvl="1"/>
            <a:endParaRPr kumimoji="1" lang="en-US" altLang="zh-CN" dirty="0" smtClean="0">
              <a:latin typeface="Arial"/>
              <a:cs typeface="Arial"/>
            </a:endParaRPr>
          </a:p>
          <a:p>
            <a:pPr lvl="1"/>
            <a:endParaRPr kumimoji="1" lang="en-US" altLang="zh-CN" dirty="0" smtClean="0">
              <a:latin typeface="Arial"/>
              <a:cs typeface="Arial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1475656" y="2060848"/>
          <a:ext cx="6984776" cy="30963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Arial"/>
                          <a:cs typeface="Arial"/>
                        </a:rPr>
                        <a:t>gcc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dirty="0" smtClean="0">
                          <a:latin typeface="Arial"/>
                          <a:cs typeface="Arial"/>
                        </a:rPr>
                        <a:t>clang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67"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Arial"/>
                          <a:cs typeface="Arial"/>
                        </a:rPr>
                        <a:t>aCC</a:t>
                      </a:r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(HP)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dirty="0" err="1" smtClean="0">
                          <a:latin typeface="Arial"/>
                          <a:cs typeface="Arial"/>
                        </a:rPr>
                        <a:t>armcc</a:t>
                      </a:r>
                      <a:r>
                        <a:rPr kumimoji="1" lang="en-US" altLang="zh-CN" sz="2000" dirty="0" smtClean="0">
                          <a:latin typeface="Arial"/>
                          <a:cs typeface="Arial"/>
                        </a:rPr>
                        <a:t>(ARM)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67"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Arial"/>
                          <a:cs typeface="Arial"/>
                        </a:rPr>
                        <a:t>icc</a:t>
                      </a:r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(Intel)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dirty="0" err="1" smtClean="0">
                          <a:latin typeface="Arial"/>
                          <a:cs typeface="Arial"/>
                        </a:rPr>
                        <a:t>msvc</a:t>
                      </a:r>
                      <a:r>
                        <a:rPr kumimoji="1" lang="en-US" altLang="zh-CN" sz="2000" dirty="0" smtClean="0">
                          <a:latin typeface="Arial"/>
                          <a:cs typeface="Arial"/>
                        </a:rPr>
                        <a:t>(Microsoft)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019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open64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dirty="0" err="1" smtClean="0">
                          <a:latin typeface="Arial"/>
                          <a:cs typeface="Arial"/>
                        </a:rPr>
                        <a:t>pathcc</a:t>
                      </a:r>
                      <a:r>
                        <a:rPr kumimoji="1" lang="en-US" altLang="zh-CN" sz="2000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kumimoji="1" lang="en-US" altLang="zh-CN" sz="2000" dirty="0" err="1" smtClean="0">
                          <a:latin typeface="Arial"/>
                          <a:cs typeface="Arial"/>
                        </a:rPr>
                        <a:t>PathScale</a:t>
                      </a:r>
                      <a:r>
                        <a:rPr kumimoji="1" lang="en-US" altLang="zh-CN" sz="2000" dirty="0" smtClean="0">
                          <a:latin typeface="Arial"/>
                          <a:cs typeface="Arial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67"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Arial"/>
                          <a:cs typeface="Arial"/>
                        </a:rPr>
                        <a:t>suncc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dirty="0" err="1" smtClean="0">
                          <a:latin typeface="Arial"/>
                          <a:cs typeface="Arial"/>
                        </a:rPr>
                        <a:t>xlc</a:t>
                      </a:r>
                      <a:r>
                        <a:rPr kumimoji="1" lang="en-US" altLang="zh-CN" sz="2000" dirty="0" smtClean="0">
                          <a:latin typeface="Arial"/>
                          <a:cs typeface="Arial"/>
                        </a:rPr>
                        <a:t>(IMB)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67"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Arial"/>
                          <a:cs typeface="Arial"/>
                        </a:rPr>
                        <a:t>ti</a:t>
                      </a:r>
                      <a:r>
                        <a:rPr lang="en-US" altLang="zh-CN" sz="2000" dirty="0" smtClean="0">
                          <a:latin typeface="Arial"/>
                          <a:cs typeface="Arial"/>
                        </a:rPr>
                        <a:t>(TI’s TMS320C6000)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dirty="0" err="1" smtClean="0">
                          <a:latin typeface="Arial"/>
                          <a:cs typeface="Arial"/>
                        </a:rPr>
                        <a:t>windriver</a:t>
                      </a:r>
                      <a:r>
                        <a:rPr kumimoji="1" lang="en-US" altLang="zh-CN" sz="2000" dirty="0" smtClean="0">
                          <a:latin typeface="Arial"/>
                          <a:cs typeface="Arial"/>
                        </a:rPr>
                        <a:t>(Wind River’s </a:t>
                      </a:r>
                      <a:r>
                        <a:rPr kumimoji="1" lang="en-US" altLang="zh-CN" sz="2000" dirty="0" err="1" smtClean="0">
                          <a:latin typeface="Arial"/>
                          <a:cs typeface="Arial"/>
                        </a:rPr>
                        <a:t>Diab</a:t>
                      </a:r>
                      <a:r>
                        <a:rPr kumimoji="1" lang="en-US" altLang="zh-CN" sz="2000" dirty="0" smtClean="0">
                          <a:latin typeface="Arial"/>
                          <a:cs typeface="Arial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84F070-5834-4F58-91BE-92CF6B4C2E4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51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/>
                <a:cs typeface="Arial"/>
              </a:rPr>
              <a:t>Paper1</a:t>
            </a:r>
            <a:r>
              <a:rPr kumimoji="1" lang="en-US" altLang="zh-CN" dirty="0">
                <a:latin typeface="Arial"/>
                <a:cs typeface="Arial"/>
              </a:rPr>
              <a:t>—</a:t>
            </a:r>
            <a:r>
              <a:rPr kumimoji="1" lang="en-US" altLang="zh-CN" dirty="0" smtClean="0">
                <a:latin typeface="Arial"/>
                <a:cs typeface="Arial"/>
              </a:rPr>
              <a:t>—</a:t>
            </a:r>
            <a:r>
              <a:rPr kumimoji="1" lang="en-US" altLang="zh-CN" dirty="0">
                <a:latin typeface="Arial"/>
                <a:cs typeface="Arial"/>
              </a:rPr>
              <a:t>Unstable</a:t>
            </a:r>
            <a:r>
              <a:rPr kumimoji="1" lang="zh-CN" altLang="en-US" dirty="0">
                <a:latin typeface="Arial"/>
                <a:cs typeface="Arial"/>
              </a:rPr>
              <a:t> </a:t>
            </a:r>
            <a:r>
              <a:rPr kumimoji="1" lang="en-US" altLang="zh-CN" dirty="0">
                <a:latin typeface="Arial"/>
                <a:cs typeface="Arial"/>
              </a:rPr>
              <a:t>Code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95536" y="980728"/>
            <a:ext cx="8425631" cy="5381595"/>
          </a:xfrm>
        </p:spPr>
        <p:txBody>
          <a:bodyPr/>
          <a:lstStyle/>
          <a:p>
            <a:r>
              <a:rPr kumimoji="1" lang="en-US" altLang="zh-CN" dirty="0" smtClean="0">
                <a:latin typeface="Arial"/>
                <a:cs typeface="Arial"/>
              </a:rPr>
              <a:t>Examples of unstable code</a:t>
            </a:r>
          </a:p>
          <a:p>
            <a:pPr lvl="1"/>
            <a:r>
              <a:rPr kumimoji="1" lang="en-US" altLang="zh-CN" dirty="0" smtClean="0">
                <a:latin typeface="Arial"/>
                <a:cs typeface="Arial"/>
              </a:rPr>
              <a:t>Meaningless checks from real code: </a:t>
            </a:r>
          </a:p>
          <a:p>
            <a:pPr marL="457200" lvl="1" indent="0">
              <a:buNone/>
            </a:pPr>
            <a:r>
              <a:rPr kumimoji="1" lang="en-US" altLang="zh-CN" dirty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   pointer; singed integer x</a:t>
            </a:r>
          </a:p>
          <a:p>
            <a:pPr marL="457200" lvl="1" indent="0">
              <a:buNone/>
            </a:pPr>
            <a:endParaRPr kumimoji="1" lang="en-US" altLang="zh-CN" dirty="0" smtClean="0">
              <a:latin typeface="Arial"/>
              <a:cs typeface="Arial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611560" y="2636912"/>
          <a:ext cx="7632848" cy="2578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r>
                        <a:rPr kumimoji="1" lang="en-US" altLang="zh-CN" sz="2000" dirty="0" smtClean="0">
                          <a:latin typeface="Arial"/>
                          <a:cs typeface="Arial"/>
                        </a:rPr>
                        <a:t>Pointer overflow: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dirty="0" smtClean="0">
                          <a:latin typeface="Arial"/>
                          <a:cs typeface="Arial"/>
                        </a:rPr>
                        <a:t>if (p + 100 &lt; 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dirty="0" smtClean="0">
                          <a:latin typeface="Arial"/>
                          <a:cs typeface="Arial"/>
                        </a:rPr>
                        <a:t>if (false)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67">
                <a:tc>
                  <a:txBody>
                    <a:bodyPr/>
                    <a:lstStyle/>
                    <a:p>
                      <a:r>
                        <a:rPr kumimoji="1" lang="en-US" altLang="zh-CN" sz="2000" dirty="0" smtClean="0">
                          <a:latin typeface="Arial"/>
                          <a:cs typeface="Arial"/>
                        </a:rPr>
                        <a:t>Signed integer overflow: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dirty="0" smtClean="0">
                          <a:latin typeface="Arial"/>
                          <a:cs typeface="Arial"/>
                        </a:rPr>
                        <a:t>if (x + 100 &lt; 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dirty="0" smtClean="0">
                          <a:latin typeface="Arial"/>
                          <a:cs typeface="Arial"/>
                        </a:rPr>
                        <a:t>if (false)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67">
                <a:tc>
                  <a:txBody>
                    <a:bodyPr/>
                    <a:lstStyle/>
                    <a:p>
                      <a:r>
                        <a:rPr kumimoji="1" lang="en-US" altLang="zh-CN" sz="2000" dirty="0" smtClean="0">
                          <a:latin typeface="Arial"/>
                          <a:cs typeface="Arial"/>
                        </a:rPr>
                        <a:t>Oversized shift: 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dirty="0" smtClean="0">
                          <a:latin typeface="Arial"/>
                          <a:cs typeface="Arial"/>
                        </a:rPr>
                        <a:t>if (!(1 &lt;&lt; x))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dirty="0" smtClean="0">
                          <a:latin typeface="Arial"/>
                          <a:cs typeface="Arial"/>
                        </a:rPr>
                        <a:t>if (false)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019">
                <a:tc>
                  <a:txBody>
                    <a:bodyPr/>
                    <a:lstStyle/>
                    <a:p>
                      <a:r>
                        <a:rPr kumimoji="1" lang="en-US" altLang="zh-CN" sz="2000" dirty="0" smtClean="0">
                          <a:latin typeface="Arial"/>
                          <a:cs typeface="Arial"/>
                        </a:rPr>
                        <a:t>Null pointer dereference: 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dirty="0" smtClean="0">
                          <a:latin typeface="Arial"/>
                          <a:cs typeface="Arial"/>
                        </a:rPr>
                        <a:t>*p; if (p)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dirty="0" smtClean="0">
                          <a:latin typeface="Arial"/>
                          <a:cs typeface="Arial"/>
                        </a:rPr>
                        <a:t>if (false)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67">
                <a:tc>
                  <a:txBody>
                    <a:bodyPr/>
                    <a:lstStyle/>
                    <a:p>
                      <a:r>
                        <a:rPr kumimoji="1" lang="en-US" altLang="zh-CN" sz="2000" dirty="0" smtClean="0">
                          <a:latin typeface="Arial"/>
                          <a:cs typeface="Arial"/>
                        </a:rPr>
                        <a:t>Absolute value overflow: 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dirty="0" smtClean="0">
                          <a:latin typeface="Arial"/>
                          <a:cs typeface="Arial"/>
                        </a:rPr>
                        <a:t>if (abs(x) &lt;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dirty="0" smtClean="0">
                          <a:latin typeface="Arial"/>
                          <a:cs typeface="Arial"/>
                        </a:rPr>
                        <a:t>if (false)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84F070-5834-4F58-91BE-92CF6B4C2E4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25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/>
                <a:cs typeface="Arial"/>
              </a:rPr>
              <a:t>Paper1——Unstable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>
                <a:latin typeface="Arial"/>
                <a:cs typeface="Arial"/>
              </a:rPr>
              <a:t>Code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/>
                <a:cs typeface="Arial"/>
              </a:rPr>
              <a:t>Compilers Often discard unstable code</a:t>
            </a:r>
            <a:endParaRPr kumimoji="1" lang="zh-CN" altLang="en-US" dirty="0">
              <a:latin typeface="Arial"/>
              <a:cs typeface="Arial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01" y="1556792"/>
            <a:ext cx="8704087" cy="4274236"/>
          </a:xfrm>
          <a:prstGeom prst="rect">
            <a:avLst/>
          </a:prstGeom>
        </p:spPr>
      </p:pic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84F070-5834-4F58-91BE-92CF6B4C2E4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7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/>
                <a:cs typeface="Arial"/>
              </a:rPr>
              <a:t>Paper1——</a:t>
            </a:r>
            <a:r>
              <a:rPr kumimoji="1" lang="en-US" altLang="zh-CN" dirty="0">
                <a:latin typeface="Arial"/>
                <a:cs typeface="Arial"/>
              </a:rPr>
              <a:t>Unstable</a:t>
            </a:r>
            <a:r>
              <a:rPr kumimoji="1" lang="zh-CN" altLang="en-US" dirty="0">
                <a:latin typeface="Arial"/>
                <a:cs typeface="Arial"/>
              </a:rPr>
              <a:t> </a:t>
            </a:r>
            <a:r>
              <a:rPr kumimoji="1" lang="en-US" altLang="zh-CN" dirty="0">
                <a:latin typeface="Arial"/>
                <a:cs typeface="Arial"/>
              </a:rPr>
              <a:t>Code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/>
                <a:cs typeface="Arial"/>
              </a:rPr>
              <a:t>Compilers become more aggressive over time</a:t>
            </a:r>
            <a:endParaRPr kumimoji="1" lang="zh-CN" altLang="en-US" dirty="0">
              <a:latin typeface="Arial"/>
              <a:cs typeface="Arial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72816"/>
            <a:ext cx="8388424" cy="3421993"/>
          </a:xfrm>
          <a:prstGeom prst="rect">
            <a:avLst/>
          </a:prstGeom>
        </p:spPr>
      </p:pic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84F070-5834-4F58-91BE-92CF6B4C2E4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52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/>
                <a:cs typeface="Arial"/>
              </a:rPr>
              <a:t>Paper1——</a:t>
            </a:r>
            <a:r>
              <a:rPr kumimoji="1" lang="en-US" altLang="zh-CN" dirty="0">
                <a:latin typeface="Arial"/>
                <a:cs typeface="Arial"/>
              </a:rPr>
              <a:t>Unstable</a:t>
            </a:r>
            <a:r>
              <a:rPr kumimoji="1" lang="zh-CN" altLang="en-US" dirty="0">
                <a:latin typeface="Arial"/>
                <a:cs typeface="Arial"/>
              </a:rPr>
              <a:t> </a:t>
            </a:r>
            <a:r>
              <a:rPr kumimoji="1" lang="en-US" altLang="zh-CN" dirty="0">
                <a:latin typeface="Arial"/>
                <a:cs typeface="Arial"/>
              </a:rPr>
              <a:t>Code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/>
                <a:cs typeface="Arial"/>
              </a:rPr>
              <a:t>Observation</a:t>
            </a:r>
          </a:p>
          <a:p>
            <a:pPr lvl="1"/>
            <a:r>
              <a:rPr kumimoji="1" lang="en-US" altLang="zh-CN" dirty="0" smtClean="0">
                <a:latin typeface="Arial"/>
                <a:cs typeface="Arial"/>
              </a:rPr>
              <a:t>Compilers silently remove unstable code</a:t>
            </a:r>
          </a:p>
          <a:p>
            <a:pPr lvl="1"/>
            <a:r>
              <a:rPr kumimoji="1" lang="en-US" altLang="zh-CN" dirty="0" smtClean="0">
                <a:latin typeface="Arial"/>
                <a:cs typeface="Arial"/>
              </a:rPr>
              <a:t>Different compilers behave in different ways</a:t>
            </a:r>
          </a:p>
          <a:p>
            <a:pPr lvl="2"/>
            <a:r>
              <a:rPr kumimoji="1" lang="en-US" altLang="zh-CN" dirty="0" smtClean="0">
                <a:latin typeface="Arial"/>
                <a:cs typeface="Arial"/>
              </a:rPr>
              <a:t>Change/upgrade compiler </a:t>
            </a:r>
            <a:r>
              <a:rPr kumimoji="1" lang="en-US" altLang="zh-CN" dirty="0" smtClean="0">
                <a:latin typeface="Arial"/>
                <a:cs typeface="Arial"/>
                <a:sym typeface="Wingdings"/>
              </a:rPr>
              <a:t> broken system</a:t>
            </a:r>
          </a:p>
          <a:p>
            <a:pPr lvl="1"/>
            <a:r>
              <a:rPr kumimoji="1" lang="en-US" altLang="zh-CN" dirty="0" smtClean="0">
                <a:latin typeface="Arial"/>
                <a:cs typeface="Arial"/>
                <a:sym typeface="Wingdings"/>
              </a:rPr>
              <a:t>Need a systematic approach</a:t>
            </a:r>
          </a:p>
          <a:p>
            <a:endParaRPr kumimoji="1" lang="en-US" altLang="zh-CN" dirty="0">
              <a:latin typeface="Arial"/>
              <a:cs typeface="Arial"/>
              <a:sym typeface="Wingdings"/>
            </a:endParaRPr>
          </a:p>
          <a:p>
            <a:pPr marL="342900" lvl="1" indent="-342900">
              <a:buFont typeface="Arial" charset="0"/>
              <a:buChar char="•"/>
            </a:pPr>
            <a:r>
              <a:rPr kumimoji="1" lang="en-US" altLang="zh-CN" sz="2800" b="1" dirty="0">
                <a:solidFill>
                  <a:srgbClr val="800000"/>
                </a:solidFill>
                <a:latin typeface="Arial"/>
                <a:cs typeface="Arial"/>
                <a:sym typeface="Wingdings"/>
              </a:rPr>
              <a:t>The paper’s approach: </a:t>
            </a:r>
            <a:r>
              <a:rPr kumimoji="1" lang="en-US" altLang="zh-CN" dirty="0">
                <a:latin typeface="Arial"/>
                <a:cs typeface="Arial"/>
                <a:sym typeface="Wingdings"/>
              </a:rPr>
              <a:t>precisely flag unstable code</a:t>
            </a:r>
          </a:p>
          <a:p>
            <a:pPr lvl="1"/>
            <a:r>
              <a:rPr kumimoji="1" lang="en-US" altLang="zh-CN" dirty="0" smtClean="0">
                <a:latin typeface="Arial"/>
                <a:cs typeface="Arial"/>
                <a:sym typeface="Wingdings"/>
              </a:rPr>
              <a:t>C/C++ source  LLVM IR  STACK  warnings</a:t>
            </a:r>
            <a:endParaRPr kumimoji="1" lang="zh-CN" altLang="en-US" dirty="0">
              <a:latin typeface="Arial"/>
              <a:cs typeface="Arial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69160"/>
            <a:ext cx="9144000" cy="1202865"/>
          </a:xfrm>
          <a:prstGeom prst="rect">
            <a:avLst/>
          </a:prstGeom>
        </p:spPr>
      </p:pic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84F070-5834-4F58-91BE-92CF6B4C2E4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14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/>
                <a:cs typeface="Arial"/>
              </a:rPr>
              <a:t>Paper1</a:t>
            </a:r>
            <a:r>
              <a:rPr kumimoji="1" lang="en-US" altLang="zh-CN" dirty="0">
                <a:latin typeface="Arial"/>
                <a:cs typeface="Arial"/>
              </a:rPr>
              <a:t>——Evaluation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/>
                <a:cs typeface="Arial"/>
              </a:rPr>
              <a:t>How to avoid unstable code</a:t>
            </a:r>
          </a:p>
          <a:p>
            <a:pPr lvl="1"/>
            <a:r>
              <a:rPr kumimoji="1" lang="en-US" altLang="zh-CN" dirty="0" smtClean="0">
                <a:latin typeface="Arial"/>
                <a:cs typeface="Arial"/>
              </a:rPr>
              <a:t>Programmers</a:t>
            </a:r>
          </a:p>
          <a:p>
            <a:pPr lvl="2"/>
            <a:r>
              <a:rPr kumimoji="1" lang="en-US" altLang="zh-CN" dirty="0" smtClean="0">
                <a:latin typeface="Arial"/>
                <a:cs typeface="Arial"/>
              </a:rPr>
              <a:t>Fix bugs</a:t>
            </a:r>
          </a:p>
          <a:p>
            <a:pPr lvl="2"/>
            <a:r>
              <a:rPr kumimoji="1" lang="en-US" altLang="zh-CN" dirty="0" smtClean="0">
                <a:latin typeface="Arial"/>
                <a:cs typeface="Arial"/>
              </a:rPr>
              <a:t>Workaround: disable certain optimizations</a:t>
            </a:r>
          </a:p>
          <a:p>
            <a:pPr lvl="1"/>
            <a:r>
              <a:rPr kumimoji="1" lang="en-US" altLang="zh-CN" dirty="0" smtClean="0">
                <a:latin typeface="Arial"/>
                <a:cs typeface="Arial"/>
              </a:rPr>
              <a:t>Compilers &amp; checkers</a:t>
            </a:r>
          </a:p>
          <a:p>
            <a:pPr lvl="2"/>
            <a:r>
              <a:rPr kumimoji="1" lang="en-US" altLang="zh-CN" dirty="0" smtClean="0">
                <a:latin typeface="Arial"/>
                <a:cs typeface="Arial"/>
              </a:rPr>
              <a:t>Many bug-finding tools fail to model C spec correctly</a:t>
            </a:r>
          </a:p>
          <a:p>
            <a:pPr lvl="2"/>
            <a:r>
              <a:rPr kumimoji="1" lang="en-US" altLang="zh-CN" dirty="0" smtClean="0">
                <a:latin typeface="Arial"/>
                <a:cs typeface="Arial"/>
              </a:rPr>
              <a:t>Use the paper’s ideas to generate better warnings</a:t>
            </a:r>
          </a:p>
          <a:p>
            <a:pPr lvl="1"/>
            <a:r>
              <a:rPr kumimoji="1" lang="en-US" altLang="zh-CN" dirty="0" smtClean="0">
                <a:latin typeface="Arial"/>
                <a:cs typeface="Arial"/>
              </a:rPr>
              <a:t>Language designers: revise the spec</a:t>
            </a:r>
          </a:p>
          <a:p>
            <a:pPr lvl="2"/>
            <a:r>
              <a:rPr kumimoji="1" lang="en-US" altLang="zh-CN" dirty="0" smtClean="0">
                <a:latin typeface="Arial"/>
                <a:cs typeface="Arial"/>
              </a:rPr>
              <a:t>Eliminate undefined behavior? </a:t>
            </a:r>
            <a:r>
              <a:rPr kumimoji="1" lang="en-US" altLang="zh-CN" dirty="0" err="1" smtClean="0">
                <a:latin typeface="Arial"/>
                <a:cs typeface="Arial"/>
              </a:rPr>
              <a:t>Perf</a:t>
            </a:r>
            <a:r>
              <a:rPr kumimoji="1" lang="en-US" altLang="zh-CN" dirty="0" smtClean="0">
                <a:latin typeface="Arial"/>
                <a:cs typeface="Arial"/>
              </a:rPr>
              <a:t> impact?</a:t>
            </a:r>
            <a:endParaRPr kumimoji="1" lang="el-GR" altLang="zh-CN" dirty="0">
              <a:latin typeface="Arial"/>
              <a:cs typeface="Arial"/>
            </a:endParaRPr>
          </a:p>
          <a:p>
            <a:pPr lvl="1"/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84F070-5834-4F58-91BE-92CF6B4C2E4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64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/>
                <a:cs typeface="Arial"/>
              </a:rPr>
              <a:t>Paper1——Introduction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/>
                <a:cs typeface="Arial"/>
              </a:rPr>
              <a:t>Belief</a:t>
            </a:r>
            <a:r>
              <a:rPr kumimoji="1" lang="zh-CN" altLang="en-US" dirty="0" smtClean="0">
                <a:latin typeface="Arial"/>
                <a:cs typeface="Arial"/>
              </a:rPr>
              <a:t>： </a:t>
            </a:r>
            <a:r>
              <a:rPr kumimoji="1" lang="en-US" altLang="zh-CN" dirty="0" smtClean="0">
                <a:latin typeface="Arial"/>
                <a:cs typeface="Arial"/>
              </a:rPr>
              <a:t>compiler == faithful translator</a:t>
            </a:r>
          </a:p>
          <a:p>
            <a:endParaRPr kumimoji="1" lang="en-US" altLang="zh-CN" dirty="0">
              <a:latin typeface="Arial"/>
              <a:cs typeface="Arial"/>
            </a:endParaRPr>
          </a:p>
          <a:p>
            <a:endParaRPr kumimoji="1" lang="en-US" altLang="zh-CN" dirty="0" smtClean="0">
              <a:latin typeface="Arial"/>
              <a:cs typeface="Arial"/>
            </a:endParaRPr>
          </a:p>
          <a:p>
            <a:endParaRPr kumimoji="1" lang="en-US" altLang="zh-CN" dirty="0">
              <a:latin typeface="Arial"/>
              <a:cs typeface="Arial"/>
            </a:endParaRPr>
          </a:p>
          <a:p>
            <a:endParaRPr kumimoji="1" lang="en-US" altLang="zh-CN" dirty="0" smtClean="0">
              <a:latin typeface="Arial"/>
              <a:cs typeface="Arial"/>
            </a:endParaRPr>
          </a:p>
          <a:p>
            <a:pPr lvl="1"/>
            <a:r>
              <a:rPr kumimoji="1" lang="zh-CN" altLang="en-US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kumimoji="1" lang="en-US" altLang="zh-CN" sz="2000" dirty="0" smtClean="0">
                <a:latin typeface="Arial"/>
                <a:cs typeface="Arial"/>
              </a:rPr>
              <a:t>true </a:t>
            </a:r>
            <a:r>
              <a:rPr kumimoji="1" lang="en-US" altLang="zh-CN" sz="2000" smtClean="0">
                <a:latin typeface="Arial"/>
                <a:cs typeface="Arial"/>
              </a:rPr>
              <a:t>if your </a:t>
            </a:r>
            <a:r>
              <a:rPr kumimoji="1" lang="en-US" altLang="zh-CN" sz="2000" dirty="0" smtClean="0">
                <a:latin typeface="Arial"/>
                <a:cs typeface="Arial"/>
              </a:rPr>
              <a:t>code invokes undefined behavior</a:t>
            </a:r>
          </a:p>
          <a:p>
            <a:pPr lvl="1"/>
            <a:endParaRPr kumimoji="1" lang="en-US" altLang="zh-CN" sz="2000" dirty="0">
              <a:latin typeface="Arial"/>
              <a:cs typeface="Arial"/>
            </a:endParaRPr>
          </a:p>
          <a:p>
            <a:pPr lvl="1"/>
            <a:endParaRPr kumimoji="1" lang="zh-CN" altLang="en-US" sz="2000" dirty="0">
              <a:latin typeface="Arial"/>
              <a:cs typeface="Arial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484784"/>
            <a:ext cx="8026400" cy="1701800"/>
          </a:xfrm>
          <a:prstGeom prst="rect">
            <a:avLst/>
          </a:prstGeom>
        </p:spPr>
      </p:pic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84F070-5834-4F58-91BE-92CF6B4C2E4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09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"/>
                <a:cs typeface="Arial"/>
              </a:rPr>
              <a:t>Paper1—</a:t>
            </a:r>
            <a:r>
              <a:rPr kumimoji="1" lang="en-US" altLang="zh-CN" dirty="0" smtClean="0">
                <a:latin typeface="Arial"/>
                <a:cs typeface="Arial"/>
              </a:rPr>
              <a:t>—Introduction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/>
                <a:cs typeface="Arial"/>
              </a:rPr>
              <a:t>Example: compiler discards sanity check</a:t>
            </a:r>
          </a:p>
          <a:p>
            <a:endParaRPr kumimoji="1" lang="en-US" altLang="zh-CN" dirty="0">
              <a:latin typeface="Arial"/>
              <a:cs typeface="Arial"/>
            </a:endParaRPr>
          </a:p>
          <a:p>
            <a:endParaRPr kumimoji="1" lang="en-US" altLang="zh-CN" dirty="0" smtClean="0">
              <a:latin typeface="Arial"/>
              <a:cs typeface="Arial"/>
            </a:endParaRPr>
          </a:p>
          <a:p>
            <a:endParaRPr kumimoji="1" lang="en-US" altLang="zh-CN" dirty="0">
              <a:latin typeface="Arial"/>
              <a:cs typeface="Arial"/>
            </a:endParaRPr>
          </a:p>
          <a:p>
            <a:endParaRPr kumimoji="1" lang="en-US" altLang="zh-CN" dirty="0" smtClean="0">
              <a:latin typeface="Arial"/>
              <a:cs typeface="Arial"/>
            </a:endParaRPr>
          </a:p>
          <a:p>
            <a:endParaRPr kumimoji="1" lang="en-US" altLang="zh-CN" dirty="0">
              <a:latin typeface="Arial"/>
              <a:cs typeface="Arial"/>
            </a:endParaRPr>
          </a:p>
          <a:p>
            <a:pPr lvl="1"/>
            <a:r>
              <a:rPr kumimoji="1" lang="en-US" altLang="zh-CN" dirty="0" smtClean="0">
                <a:latin typeface="Arial"/>
                <a:cs typeface="Arial"/>
              </a:rPr>
              <a:t>C spec: pointer overflow is undefined behavior</a:t>
            </a:r>
          </a:p>
          <a:p>
            <a:pPr lvl="2"/>
            <a:r>
              <a:rPr kumimoji="1" lang="en-US" altLang="zh-CN" dirty="0" err="1" smtClean="0">
                <a:latin typeface="Arial"/>
                <a:cs typeface="Arial"/>
              </a:rPr>
              <a:t>gcc</a:t>
            </a:r>
            <a:r>
              <a:rPr kumimoji="1" lang="en-US" altLang="zh-CN" dirty="0" smtClean="0">
                <a:latin typeface="Arial"/>
                <a:cs typeface="Arial"/>
              </a:rPr>
              <a:t>:  </a:t>
            </a:r>
            <a:r>
              <a:rPr kumimoji="1" lang="en-US" altLang="zh-CN" dirty="0" err="1" smtClean="0">
                <a:latin typeface="Arial"/>
                <a:cs typeface="Arial"/>
              </a:rPr>
              <a:t>buf</a:t>
            </a:r>
            <a:r>
              <a:rPr kumimoji="1" lang="en-US" altLang="zh-CN" dirty="0" smtClean="0">
                <a:latin typeface="Arial"/>
                <a:cs typeface="Arial"/>
              </a:rPr>
              <a:t> + off cannot overflow, different from hardware!</a:t>
            </a:r>
          </a:p>
          <a:p>
            <a:pPr lvl="2"/>
            <a:r>
              <a:rPr kumimoji="1" lang="en-US" altLang="zh-CN" dirty="0" err="1" smtClean="0">
                <a:latin typeface="Arial"/>
                <a:cs typeface="Arial"/>
              </a:rPr>
              <a:t>gcc</a:t>
            </a:r>
            <a:r>
              <a:rPr kumimoji="1" lang="en-US" altLang="zh-CN" dirty="0" smtClean="0">
                <a:latin typeface="Arial"/>
                <a:cs typeface="Arial"/>
              </a:rPr>
              <a:t> : if (</a:t>
            </a:r>
            <a:r>
              <a:rPr kumimoji="1" lang="en-US" altLang="zh-CN" dirty="0" err="1" smtClean="0">
                <a:latin typeface="Arial"/>
                <a:cs typeface="Arial"/>
              </a:rPr>
              <a:t>buf</a:t>
            </a:r>
            <a:r>
              <a:rPr kumimoji="1" lang="en-US" altLang="zh-CN" dirty="0" smtClean="0">
                <a:latin typeface="Arial"/>
                <a:cs typeface="Arial"/>
              </a:rPr>
              <a:t> + off &lt; </a:t>
            </a:r>
            <a:r>
              <a:rPr kumimoji="1" lang="en-US" altLang="zh-CN" dirty="0" err="1" smtClean="0">
                <a:latin typeface="Arial"/>
                <a:cs typeface="Arial"/>
              </a:rPr>
              <a:t>buf</a:t>
            </a:r>
            <a:r>
              <a:rPr kumimoji="1" lang="en-US" altLang="zh-CN" dirty="0" smtClean="0">
                <a:latin typeface="Arial"/>
                <a:cs typeface="Arial"/>
              </a:rPr>
              <a:t>) </a:t>
            </a:r>
            <a:r>
              <a:rPr kumimoji="1" lang="en-US" altLang="zh-CN" dirty="0" smtClean="0">
                <a:latin typeface="Arial"/>
                <a:cs typeface="Arial"/>
                <a:sym typeface="Wingdings"/>
              </a:rPr>
              <a:t> if (false)</a:t>
            </a:r>
          </a:p>
          <a:p>
            <a:pPr lvl="1"/>
            <a:r>
              <a:rPr kumimoji="1" lang="en-US" altLang="zh-CN" dirty="0" smtClean="0">
                <a:latin typeface="Arial"/>
                <a:cs typeface="Arial"/>
                <a:sym typeface="Wingdings"/>
              </a:rPr>
              <a:t>Attack: craft a large off to trigger </a:t>
            </a:r>
            <a:r>
              <a:rPr kumimoji="1" lang="en-US" altLang="zh-CN" dirty="0" smtClean="0">
                <a:solidFill>
                  <a:srgbClr val="FF0000"/>
                </a:solidFill>
                <a:latin typeface="Arial"/>
                <a:cs typeface="Arial"/>
                <a:sym typeface="Wingdings"/>
              </a:rPr>
              <a:t>buffer overflow</a:t>
            </a:r>
            <a:endParaRPr kumimoji="1" lang="en-US" altLang="zh-CN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endParaRPr kumimoji="1" lang="zh-CN" altLang="en-US" dirty="0">
              <a:latin typeface="Arial"/>
              <a:cs typeface="Arial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555957"/>
            <a:ext cx="8338120" cy="2233083"/>
          </a:xfrm>
          <a:prstGeom prst="rect">
            <a:avLst/>
          </a:prstGeom>
        </p:spPr>
      </p:pic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84F070-5834-4F58-91BE-92CF6B4C2E4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62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/>
                <a:cs typeface="Arial"/>
              </a:rPr>
              <a:t>Paper1——Introduction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/>
                <a:cs typeface="Arial"/>
              </a:rPr>
              <a:t>Undefined behavior allows such optimizations</a:t>
            </a:r>
          </a:p>
          <a:p>
            <a:endParaRPr kumimoji="1" lang="en-US" altLang="zh-CN" dirty="0">
              <a:latin typeface="Arial"/>
              <a:cs typeface="Arial"/>
            </a:endParaRPr>
          </a:p>
          <a:p>
            <a:endParaRPr kumimoji="1" lang="en-US" altLang="zh-CN" dirty="0" smtClean="0">
              <a:latin typeface="Arial"/>
              <a:cs typeface="Arial"/>
            </a:endParaRPr>
          </a:p>
          <a:p>
            <a:pPr lvl="1"/>
            <a:endParaRPr kumimoji="1" lang="en-US" altLang="zh-CN" dirty="0" smtClean="0">
              <a:latin typeface="Arial"/>
              <a:cs typeface="Arial"/>
            </a:endParaRPr>
          </a:p>
          <a:p>
            <a:pPr lvl="1"/>
            <a:r>
              <a:rPr kumimoji="1" lang="en-US" altLang="zh-CN" dirty="0" smtClean="0">
                <a:latin typeface="Arial"/>
                <a:cs typeface="Arial"/>
              </a:rPr>
              <a:t>Original goal: emit efficient code</a:t>
            </a:r>
          </a:p>
          <a:p>
            <a:pPr lvl="1"/>
            <a:r>
              <a:rPr kumimoji="1" lang="en-US" altLang="zh-CN" dirty="0" smtClean="0">
                <a:latin typeface="Arial"/>
                <a:cs typeface="Arial"/>
              </a:rPr>
              <a:t>Compilers assume a program </a:t>
            </a:r>
            <a:r>
              <a:rPr kumimoji="1" lang="en-US" altLang="zh-CN" dirty="0" smtClean="0">
                <a:solidFill>
                  <a:srgbClr val="FF0000"/>
                </a:solidFill>
                <a:latin typeface="Arial"/>
                <a:cs typeface="Arial"/>
              </a:rPr>
              <a:t>never</a:t>
            </a:r>
            <a:r>
              <a:rPr kumimoji="1" lang="en-US" altLang="zh-CN" dirty="0" smtClean="0">
                <a:latin typeface="Arial"/>
                <a:cs typeface="Arial"/>
              </a:rPr>
              <a:t> invokes undefined behavior</a:t>
            </a:r>
          </a:p>
          <a:p>
            <a:pPr lvl="1"/>
            <a:r>
              <a:rPr kumimoji="1" lang="en-US" altLang="zh-CN" dirty="0" smtClean="0">
                <a:latin typeface="Arial"/>
                <a:cs typeface="Arial"/>
              </a:rPr>
              <a:t>Example: no bounds checks emitted; assume no buffer overflow</a:t>
            </a:r>
            <a:endParaRPr kumimoji="1" lang="en-US" altLang="zh-CN" dirty="0">
              <a:latin typeface="Arial"/>
              <a:cs typeface="Arial"/>
            </a:endParaRPr>
          </a:p>
          <a:p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628800"/>
            <a:ext cx="83785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undefined behavior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: behavior, upon use of a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non-portable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or erroneous program construct or of erroneous data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, for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which this International Standard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imposes no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requirements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——C11(C standard revision)</a:t>
            </a:r>
            <a:r>
              <a:rPr kumimoji="0" lang="en-US" altLang="zh-CN" sz="18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55776" y="6469196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http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://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www.open-std.org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/jtc1/sc22/wg14/www/docs/n1570.pdf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5157192"/>
            <a:ext cx="8460432" cy="1095455"/>
          </a:xfrm>
          <a:prstGeom prst="rect">
            <a:avLst/>
          </a:prstGeom>
        </p:spPr>
      </p:pic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84F070-5834-4F58-91BE-92CF6B4C2E4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59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/>
                <a:cs typeface="Arial"/>
              </a:rPr>
              <a:t>Paper1——Introduction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/>
                <a:cs typeface="Arial"/>
              </a:rPr>
              <a:t>Examples of undefined behavior in C</a:t>
            </a:r>
          </a:p>
          <a:p>
            <a:pPr lvl="1"/>
            <a:r>
              <a:rPr kumimoji="1" lang="en-US" altLang="zh-CN" dirty="0">
                <a:latin typeface="Arial"/>
                <a:cs typeface="Arial"/>
              </a:rPr>
              <a:t>Meaningless checks from real code: pointer p; signed integer </a:t>
            </a:r>
            <a:r>
              <a:rPr kumimoji="1" lang="en-US" altLang="zh-CN" dirty="0" smtClean="0">
                <a:latin typeface="Arial"/>
                <a:cs typeface="Arial"/>
              </a:rPr>
              <a:t>x</a:t>
            </a:r>
          </a:p>
          <a:p>
            <a:pPr lvl="1"/>
            <a:endParaRPr kumimoji="1" lang="en-US" altLang="zh-CN" sz="4400" dirty="0">
              <a:latin typeface="Arial"/>
              <a:cs typeface="Arial"/>
            </a:endParaRPr>
          </a:p>
          <a:p>
            <a:pPr lvl="1"/>
            <a:endParaRPr kumimoji="1" lang="en-US" altLang="zh-CN" sz="4400" dirty="0">
              <a:latin typeface="Arial"/>
              <a:cs typeface="Arial"/>
            </a:endParaRPr>
          </a:p>
          <a:p>
            <a:endParaRPr kumimoji="1" lang="en-US" altLang="zh-CN" dirty="0">
              <a:latin typeface="Arial"/>
              <a:cs typeface="Arial"/>
            </a:endParaRPr>
          </a:p>
          <a:p>
            <a:endParaRPr kumimoji="1" lang="en-US" altLang="zh-CN" dirty="0" smtClean="0">
              <a:latin typeface="Arial"/>
              <a:cs typeface="Arial"/>
            </a:endParaRPr>
          </a:p>
          <a:p>
            <a:pPr lvl="1"/>
            <a:endParaRPr kumimoji="1" lang="en-US" altLang="zh-CN" dirty="0" smtClean="0">
              <a:latin typeface="Arial"/>
              <a:cs typeface="Arial"/>
            </a:endParaRPr>
          </a:p>
          <a:p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31840" y="6444044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http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://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en.wikipedia.org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/wiki/C11_(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C_standard_revision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691680" y="2564904"/>
          <a:ext cx="5832648" cy="2578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zh-CN" sz="2000" dirty="0" smtClean="0">
                          <a:latin typeface="Arial"/>
                          <a:cs typeface="Arial"/>
                        </a:rPr>
                        <a:t>Pointer overflow: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dirty="0" smtClean="0">
                          <a:latin typeface="Arial"/>
                          <a:cs typeface="Arial"/>
                        </a:rPr>
                        <a:t>if (p + 100 &lt; 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67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zh-CN" sz="2000" dirty="0" smtClean="0">
                          <a:latin typeface="Arial"/>
                          <a:cs typeface="Arial"/>
                        </a:rPr>
                        <a:t>Signed integer overflow: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dirty="0" smtClean="0">
                          <a:latin typeface="Arial"/>
                          <a:cs typeface="Arial"/>
                        </a:rPr>
                        <a:t>if (x + 100 &lt; 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67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zh-CN" sz="2000" dirty="0" smtClean="0">
                          <a:latin typeface="Arial"/>
                          <a:cs typeface="Arial"/>
                        </a:rPr>
                        <a:t>Oversized shift: 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dirty="0" smtClean="0">
                          <a:latin typeface="Arial"/>
                          <a:cs typeface="Arial"/>
                        </a:rPr>
                        <a:t>if (!(1 &lt;&lt; x))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019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zh-CN" sz="2000" dirty="0" smtClean="0">
                          <a:latin typeface="Arial"/>
                          <a:cs typeface="Arial"/>
                        </a:rPr>
                        <a:t>Null pointer dereference: 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dirty="0" smtClean="0">
                          <a:latin typeface="Arial"/>
                          <a:cs typeface="Arial"/>
                        </a:rPr>
                        <a:t>*p; if (p)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67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zh-CN" sz="2000" dirty="0" smtClean="0">
                          <a:latin typeface="Arial"/>
                          <a:cs typeface="Arial"/>
                        </a:rPr>
                        <a:t>Absolute value overflow: 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dirty="0" smtClean="0">
                          <a:latin typeface="Arial"/>
                          <a:cs typeface="Arial"/>
                        </a:rPr>
                        <a:t>if (abs(x) &lt;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84F070-5834-4F58-91BE-92CF6B4C2E4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69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/>
                <a:cs typeface="Arial"/>
              </a:rPr>
              <a:t>Paper1——Introduction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94843" y="914663"/>
            <a:ext cx="8641653" cy="5381595"/>
          </a:xfrm>
        </p:spPr>
        <p:txBody>
          <a:bodyPr/>
          <a:lstStyle/>
          <a:p>
            <a:r>
              <a:rPr kumimoji="1" lang="en-US" altLang="zh-CN" dirty="0" smtClean="0">
                <a:latin typeface="Arial"/>
                <a:cs typeface="Arial"/>
              </a:rPr>
              <a:t>Problem: unstable code confuses programmers</a:t>
            </a:r>
          </a:p>
          <a:p>
            <a:pPr marL="457200" lvl="1" indent="0">
              <a:buNone/>
            </a:pPr>
            <a:r>
              <a:rPr kumimoji="1" lang="en-US" altLang="zh-CN" i="1" dirty="0" smtClean="0">
                <a:latin typeface="Arial"/>
                <a:cs typeface="Arial"/>
              </a:rPr>
              <a:t>Unstable code</a:t>
            </a:r>
            <a:r>
              <a:rPr kumimoji="1" lang="en-US" altLang="zh-CN" dirty="0" smtClean="0">
                <a:latin typeface="Arial"/>
                <a:cs typeface="Arial"/>
              </a:rPr>
              <a:t>: compilers discard code due to undefined behavior</a:t>
            </a:r>
          </a:p>
          <a:p>
            <a:pPr marL="457200" lvl="1" indent="0">
              <a:buNone/>
            </a:pPr>
            <a:endParaRPr kumimoji="1" lang="en-US" altLang="zh-CN" dirty="0">
              <a:latin typeface="Arial"/>
              <a:cs typeface="Arial"/>
            </a:endParaRPr>
          </a:p>
          <a:p>
            <a:pPr marL="457200" lvl="1" indent="0">
              <a:buNone/>
            </a:pPr>
            <a:endParaRPr kumimoji="1" lang="en-US" altLang="zh-CN" dirty="0" smtClean="0">
              <a:latin typeface="Arial"/>
              <a:cs typeface="Arial"/>
            </a:endParaRPr>
          </a:p>
          <a:p>
            <a:pPr marL="457200" lvl="1" indent="0">
              <a:buNone/>
            </a:pPr>
            <a:endParaRPr kumimoji="1" lang="en-US" altLang="zh-CN" dirty="0">
              <a:latin typeface="Arial"/>
              <a:cs typeface="Arial"/>
            </a:endParaRPr>
          </a:p>
          <a:p>
            <a:pPr marL="457200" lvl="1" indent="0">
              <a:buNone/>
            </a:pPr>
            <a:endParaRPr kumimoji="1" lang="en-US" altLang="zh-CN" dirty="0" smtClean="0">
              <a:latin typeface="Arial"/>
              <a:cs typeface="Arial"/>
            </a:endParaRPr>
          </a:p>
          <a:p>
            <a:pPr lvl="1"/>
            <a:r>
              <a:rPr kumimoji="1" lang="en-US" altLang="zh-CN" dirty="0" smtClean="0">
                <a:latin typeface="Arial"/>
                <a:cs typeface="Arial"/>
              </a:rPr>
              <a:t>Security checks discarded</a:t>
            </a:r>
          </a:p>
          <a:p>
            <a:pPr lvl="1"/>
            <a:r>
              <a:rPr kumimoji="1" lang="en-US" altLang="zh-CN" dirty="0" smtClean="0">
                <a:latin typeface="Arial"/>
                <a:cs typeface="Arial"/>
              </a:rPr>
              <a:t>Weakness amplified</a:t>
            </a:r>
          </a:p>
          <a:p>
            <a:pPr lvl="1"/>
            <a:r>
              <a:rPr kumimoji="1" lang="en-US" altLang="zh-CN" dirty="0" smtClean="0">
                <a:latin typeface="Arial"/>
                <a:cs typeface="Arial"/>
              </a:rPr>
              <a:t>Unpredictable system behavior</a:t>
            </a:r>
          </a:p>
          <a:p>
            <a:pPr marL="457200" lvl="1" indent="0">
              <a:buNone/>
            </a:pPr>
            <a:endParaRPr kumimoji="1" lang="en-US" altLang="zh-CN" dirty="0">
              <a:latin typeface="Arial"/>
              <a:cs typeface="Arial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20888"/>
            <a:ext cx="7992888" cy="12229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3861048"/>
            <a:ext cx="3375610" cy="2586236"/>
          </a:xfrm>
          <a:prstGeom prst="rect">
            <a:avLst/>
          </a:prstGeom>
        </p:spPr>
      </p:pic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84F070-5834-4F58-91BE-92CF6B4C2E4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23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/>
                <a:cs typeface="Arial"/>
              </a:rPr>
              <a:t>Paper1——Unstable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Code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/>
                <a:cs typeface="Arial"/>
              </a:rPr>
              <a:t>Example: broken check in Postgres</a:t>
            </a:r>
            <a:r>
              <a:rPr kumimoji="1" lang="en-US" altLang="zh-CN" baseline="30000" dirty="0" smtClean="0">
                <a:latin typeface="Arial"/>
                <a:cs typeface="Arial"/>
              </a:rPr>
              <a:t>1</a:t>
            </a:r>
            <a:endParaRPr kumimoji="1" lang="en-US" altLang="zh-CN" dirty="0" smtClean="0">
              <a:latin typeface="Arial"/>
              <a:cs typeface="Arial"/>
            </a:endParaRPr>
          </a:p>
          <a:p>
            <a:pPr marL="457200" lvl="1" indent="0">
              <a:buNone/>
            </a:pPr>
            <a:r>
              <a:rPr kumimoji="1" lang="en-US" altLang="zh-CN" dirty="0" smtClean="0">
                <a:latin typeface="Arial"/>
                <a:cs typeface="Arial"/>
              </a:rPr>
              <a:t>Implement 64-bit signed division x/y in SQL</a:t>
            </a:r>
          </a:p>
          <a:p>
            <a:pPr lvl="1"/>
            <a:endParaRPr kumimoji="1" lang="en-US" altLang="zh-CN" dirty="0">
              <a:latin typeface="Arial"/>
              <a:cs typeface="Arial"/>
            </a:endParaRPr>
          </a:p>
          <a:p>
            <a:pPr marL="914400" lvl="2" indent="0">
              <a:buNone/>
            </a:pPr>
            <a:endParaRPr kumimoji="1" lang="en-US" altLang="zh-CN" dirty="0">
              <a:latin typeface="Arial"/>
              <a:cs typeface="Arial"/>
            </a:endParaRPr>
          </a:p>
          <a:p>
            <a:pPr lvl="2"/>
            <a:endParaRPr kumimoji="1" lang="en-US" altLang="zh-CN" dirty="0" smtClean="0">
              <a:latin typeface="Arial"/>
              <a:cs typeface="Arial"/>
            </a:endParaRPr>
          </a:p>
          <a:p>
            <a:pPr lvl="1"/>
            <a:r>
              <a:rPr kumimoji="1" lang="en-US" altLang="zh-CN" dirty="0" smtClean="0">
                <a:latin typeface="Arial"/>
                <a:cs typeface="Arial"/>
              </a:rPr>
              <a:t>Some compilers optimize away the check</a:t>
            </a:r>
          </a:p>
          <a:p>
            <a:pPr lvl="1"/>
            <a:r>
              <a:rPr kumimoji="1" lang="en-US" altLang="zh-CN" dirty="0" smtClean="0">
                <a:latin typeface="Arial"/>
                <a:cs typeface="Arial"/>
              </a:rPr>
              <a:t>x86-64’s </a:t>
            </a:r>
            <a:r>
              <a:rPr kumimoji="1" lang="en-US" altLang="zh-CN" i="1" dirty="0" err="1" smtClean="0">
                <a:latin typeface="Arial"/>
                <a:cs typeface="Arial"/>
              </a:rPr>
              <a:t>idivq</a:t>
            </a:r>
            <a:r>
              <a:rPr kumimoji="1" lang="en-US" altLang="zh-CN" dirty="0" smtClean="0">
                <a:latin typeface="Arial"/>
                <a:cs typeface="Arial"/>
              </a:rPr>
              <a:t> traps on overflow</a:t>
            </a:r>
          </a:p>
          <a:p>
            <a:pPr lvl="2"/>
            <a:r>
              <a:rPr kumimoji="1" lang="en-US" altLang="zh-CN" dirty="0" smtClean="0">
                <a:latin typeface="Arial"/>
                <a:cs typeface="Arial"/>
              </a:rPr>
              <a:t>causing crash</a:t>
            </a:r>
            <a:endParaRPr kumimoji="1" lang="zh-CN" altLang="en-US" dirty="0">
              <a:latin typeface="Arial"/>
              <a:cs typeface="Arial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060848"/>
            <a:ext cx="8388424" cy="8225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4365104"/>
            <a:ext cx="8352928" cy="4694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68144" y="6488668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http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://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www.postgresql.org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/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84F070-5834-4F58-91BE-92CF6B4C2E4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36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/>
                <a:cs typeface="Arial"/>
              </a:rPr>
              <a:t>Paper1</a:t>
            </a:r>
            <a:r>
              <a:rPr kumimoji="1" lang="en-US" altLang="zh-CN" dirty="0">
                <a:latin typeface="Arial"/>
                <a:cs typeface="Arial"/>
              </a:rPr>
              <a:t>—</a:t>
            </a:r>
            <a:r>
              <a:rPr kumimoji="1" lang="en-US" altLang="zh-CN" dirty="0" smtClean="0">
                <a:latin typeface="Arial"/>
                <a:cs typeface="Arial"/>
              </a:rPr>
              <a:t>—</a:t>
            </a:r>
            <a:r>
              <a:rPr kumimoji="1" lang="en-US" altLang="zh-CN" dirty="0">
                <a:latin typeface="Arial"/>
                <a:cs typeface="Arial"/>
              </a:rPr>
              <a:t>Unstable</a:t>
            </a:r>
            <a:r>
              <a:rPr kumimoji="1" lang="zh-CN" altLang="en-US" dirty="0">
                <a:latin typeface="Arial"/>
                <a:cs typeface="Arial"/>
              </a:rPr>
              <a:t> </a:t>
            </a:r>
            <a:r>
              <a:rPr kumimoji="1" lang="en-US" altLang="zh-CN" dirty="0">
                <a:latin typeface="Arial"/>
                <a:cs typeface="Arial"/>
              </a:rPr>
              <a:t>Code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/>
                <a:cs typeface="Arial"/>
              </a:rPr>
              <a:t>Example: fix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check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in </a:t>
            </a:r>
            <a:r>
              <a:rPr kumimoji="1" lang="en-US" altLang="zh-CN" dirty="0" err="1" smtClean="0">
                <a:latin typeface="Arial"/>
                <a:cs typeface="Arial"/>
              </a:rPr>
              <a:t>Postgres</a:t>
            </a:r>
            <a:endParaRPr kumimoji="1" lang="en-US" altLang="zh-CN" dirty="0" smtClean="0">
              <a:latin typeface="Arial"/>
              <a:cs typeface="Arial"/>
            </a:endParaRPr>
          </a:p>
          <a:p>
            <a:pPr lvl="1"/>
            <a:r>
              <a:rPr kumimoji="1" lang="en-US" altLang="zh-CN" dirty="0" smtClean="0">
                <a:latin typeface="Arial"/>
                <a:cs typeface="Arial"/>
              </a:rPr>
              <a:t>The</a:t>
            </a:r>
            <a:r>
              <a:rPr kumimoji="1" lang="zh-CN" altLang="en-US" dirty="0" smtClean="0">
                <a:latin typeface="Arial"/>
                <a:cs typeface="Arial"/>
              </a:rPr>
              <a:t> </a:t>
            </a:r>
            <a:r>
              <a:rPr kumimoji="1" lang="en-US" altLang="zh-CN" dirty="0" smtClean="0">
                <a:latin typeface="Arial"/>
                <a:cs typeface="Arial"/>
              </a:rPr>
              <a:t>paper’s proposal:</a:t>
            </a:r>
          </a:p>
          <a:p>
            <a:pPr lvl="2"/>
            <a:r>
              <a:rPr kumimoji="1" lang="en-US" altLang="zh-CN" dirty="0">
                <a:latin typeface="Arial"/>
                <a:cs typeface="Arial"/>
              </a:rPr>
              <a:t>“it’s an overflow check so it should check for overflow”</a:t>
            </a:r>
          </a:p>
          <a:p>
            <a:pPr lvl="2"/>
            <a:endParaRPr kumimoji="1" lang="en-US" altLang="zh-CN" dirty="0" smtClean="0">
              <a:latin typeface="Arial"/>
              <a:cs typeface="Arial"/>
            </a:endParaRPr>
          </a:p>
          <a:p>
            <a:pPr marL="457200" lvl="1" indent="0">
              <a:buNone/>
            </a:pPr>
            <a:endParaRPr kumimoji="1" lang="en-US" altLang="zh-CN" dirty="0" smtClean="0">
              <a:latin typeface="Arial"/>
              <a:cs typeface="Arial"/>
            </a:endParaRPr>
          </a:p>
          <a:p>
            <a:pPr lvl="1"/>
            <a:r>
              <a:rPr kumimoji="1" lang="en-US" altLang="zh-CN" dirty="0" smtClean="0">
                <a:latin typeface="Arial"/>
                <a:cs typeface="Arial"/>
              </a:rPr>
              <a:t>Developer’s fix:</a:t>
            </a:r>
          </a:p>
          <a:p>
            <a:pPr lvl="2"/>
            <a:r>
              <a:rPr kumimoji="1" lang="en-US" altLang="zh-CN" dirty="0">
                <a:latin typeface="Arial"/>
                <a:cs typeface="Arial"/>
              </a:rPr>
              <a:t>“we don’t want the constant INT64_MIN; it’s less portable”</a:t>
            </a:r>
          </a:p>
          <a:p>
            <a:pPr lvl="1"/>
            <a:endParaRPr kumimoji="1" lang="en-US" altLang="zh-CN" dirty="0">
              <a:latin typeface="Arial"/>
              <a:cs typeface="Arial"/>
            </a:endParaRPr>
          </a:p>
          <a:p>
            <a:pPr marL="914400" lvl="2" indent="0">
              <a:buNone/>
            </a:pPr>
            <a:endParaRPr kumimoji="1" lang="en-US" altLang="zh-CN" dirty="0">
              <a:latin typeface="Arial"/>
              <a:cs typeface="Arial"/>
            </a:endParaRPr>
          </a:p>
          <a:p>
            <a:pPr lvl="1"/>
            <a:endParaRPr kumimoji="1" lang="en-US" altLang="zh-CN" dirty="0" smtClean="0">
              <a:latin typeface="Arial"/>
              <a:cs typeface="Arial"/>
            </a:endParaRPr>
          </a:p>
          <a:p>
            <a:pPr lvl="1"/>
            <a:r>
              <a:rPr kumimoji="1" lang="en-US" altLang="zh-CN" dirty="0" smtClean="0">
                <a:latin typeface="Arial"/>
                <a:cs typeface="Arial"/>
              </a:rPr>
              <a:t>Still </a:t>
            </a:r>
            <a:r>
              <a:rPr kumimoji="1" lang="en-US" altLang="zh-CN" dirty="0" smtClean="0">
                <a:solidFill>
                  <a:srgbClr val="FF0000"/>
                </a:solidFill>
                <a:latin typeface="Arial"/>
                <a:cs typeface="Arial"/>
              </a:rPr>
              <a:t>unstable code</a:t>
            </a:r>
            <a:r>
              <a:rPr kumimoji="1" lang="en-US" altLang="zh-CN" dirty="0" smtClean="0">
                <a:latin typeface="Arial"/>
                <a:cs typeface="Arial"/>
              </a:rPr>
              <a:t>: time bomb for future compilers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348880"/>
            <a:ext cx="7300122" cy="5040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3933056"/>
            <a:ext cx="7272808" cy="448730"/>
          </a:xfrm>
          <a:prstGeom prst="rect">
            <a:avLst/>
          </a:prstGeom>
        </p:spPr>
      </p:pic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84F070-5834-4F58-91BE-92CF6B4C2E4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30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/>
                <a:cs typeface="Arial"/>
              </a:rPr>
              <a:t>Paper1</a:t>
            </a:r>
            <a:r>
              <a:rPr kumimoji="1" lang="en-US" altLang="zh-CN" dirty="0">
                <a:latin typeface="Arial"/>
                <a:cs typeface="Arial"/>
              </a:rPr>
              <a:t>—</a:t>
            </a:r>
            <a:r>
              <a:rPr kumimoji="1" lang="en-US" altLang="zh-CN" dirty="0" smtClean="0">
                <a:latin typeface="Arial"/>
                <a:cs typeface="Arial"/>
              </a:rPr>
              <a:t>—</a:t>
            </a:r>
            <a:r>
              <a:rPr kumimoji="1" lang="en-US" altLang="zh-CN" dirty="0">
                <a:latin typeface="Arial"/>
                <a:cs typeface="Arial"/>
              </a:rPr>
              <a:t>Unstable</a:t>
            </a:r>
            <a:r>
              <a:rPr kumimoji="1" lang="zh-CN" altLang="en-US" dirty="0">
                <a:latin typeface="Arial"/>
                <a:cs typeface="Arial"/>
              </a:rPr>
              <a:t> </a:t>
            </a:r>
            <a:r>
              <a:rPr kumimoji="1" lang="en-US" altLang="zh-CN" dirty="0">
                <a:latin typeface="Arial"/>
                <a:cs typeface="Arial"/>
              </a:rPr>
              <a:t>Code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sz="2400" b="0" dirty="0">
                <a:latin typeface="Arial"/>
                <a:cs typeface="Arial"/>
              </a:rPr>
              <a:t>bug #30475 - assert(int+100 &gt; </a:t>
            </a:r>
            <a:r>
              <a:rPr lang="en-US" altLang="zh-CN" sz="2400" b="0" dirty="0" err="1">
                <a:latin typeface="Arial"/>
                <a:cs typeface="Arial"/>
              </a:rPr>
              <a:t>int</a:t>
            </a:r>
            <a:r>
              <a:rPr lang="en-US" altLang="zh-CN" sz="2400" b="0" dirty="0">
                <a:latin typeface="Arial"/>
                <a:cs typeface="Arial"/>
              </a:rPr>
              <a:t>) optimized </a:t>
            </a:r>
            <a:r>
              <a:rPr lang="en-US" altLang="zh-CN" sz="2400" b="0" dirty="0" smtClean="0">
                <a:latin typeface="Arial"/>
                <a:cs typeface="Arial"/>
              </a:rPr>
              <a:t>away</a:t>
            </a:r>
            <a:r>
              <a:rPr lang="en-US" altLang="zh-CN" sz="2400" b="0" baseline="30000" dirty="0" smtClean="0">
                <a:latin typeface="Arial"/>
                <a:cs typeface="Arial"/>
              </a:rPr>
              <a:t>1</a:t>
            </a:r>
            <a:endParaRPr kumimoji="1" lang="zh-CN" altLang="en-US" sz="2400" dirty="0">
              <a:latin typeface="Arial"/>
              <a:cs typeface="Arial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1331640" y="1844824"/>
            <a:ext cx="5688632" cy="1368152"/>
          </a:xfrm>
          <a:prstGeom prst="wedgeRoundRectCallout">
            <a:avLst>
              <a:gd name="adj1" fmla="val -44866"/>
              <a:gd name="adj2" fmla="val 75728"/>
              <a:gd name="adj3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This will create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MAJOR SECURITY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ISSUES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in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ALL MANNER OF CODE. I don’t care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if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your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language lawyers tell you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gcc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is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right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. . . .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FIX THIS! NOW!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5445224"/>
            <a:ext cx="124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a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user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48264" y="6021288"/>
            <a:ext cx="1814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a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developer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47864" y="6471528"/>
            <a:ext cx="5670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http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://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gcc.gnu.org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bugzilla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show_bug.cgi?id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=30475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2843808" y="3789040"/>
            <a:ext cx="4320480" cy="1152128"/>
          </a:xfrm>
          <a:prstGeom prst="wedgeRoundRectCallout">
            <a:avLst>
              <a:gd name="adj1" fmla="val 58891"/>
              <a:gd name="adj2" fmla="val 2976"/>
              <a:gd name="adj3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I am sorry that you wrote broken code to begin with . . . GCC is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not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going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to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change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黑体"/>
              <a:cs typeface="Arial"/>
            </a:endParaRPr>
          </a:p>
        </p:txBody>
      </p:sp>
      <p:pic>
        <p:nvPicPr>
          <p:cNvPr id="10" name="图片 9" descr="j0316887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3501008"/>
            <a:ext cx="1191133" cy="1800200"/>
          </a:xfrm>
          <a:prstGeom prst="rect">
            <a:avLst/>
          </a:prstGeom>
        </p:spPr>
      </p:pic>
      <p:pic>
        <p:nvPicPr>
          <p:cNvPr id="11" name="图片 10" descr="BU001302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005064"/>
            <a:ext cx="962232" cy="1994585"/>
          </a:xfrm>
          <a:prstGeom prst="rect">
            <a:avLst/>
          </a:prstGeom>
        </p:spPr>
      </p:pic>
      <p:sp>
        <p:nvSpPr>
          <p:cNvPr id="12" name="幻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84F070-5834-4F58-91BE-92CF6B4C2E4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33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rnetware-template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4343</TotalTime>
  <Words>838</Words>
  <Application>Microsoft Office PowerPoint</Application>
  <PresentationFormat>全屏显示(4:3)</PresentationFormat>
  <Paragraphs>192</Paragraphs>
  <Slides>15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黑体</vt:lpstr>
      <vt:lpstr>宋体</vt:lpstr>
      <vt:lpstr>微软雅黑</vt:lpstr>
      <vt:lpstr>Arial</vt:lpstr>
      <vt:lpstr>Calibri</vt:lpstr>
      <vt:lpstr>Segoe UI</vt:lpstr>
      <vt:lpstr>Times New Roman</vt:lpstr>
      <vt:lpstr>Wingdings</vt:lpstr>
      <vt:lpstr>Office 主题​​</vt:lpstr>
      <vt:lpstr>internetware-template</vt:lpstr>
      <vt:lpstr>Paper1</vt:lpstr>
      <vt:lpstr>Paper1——Introduction</vt:lpstr>
      <vt:lpstr>Paper1——Introduction</vt:lpstr>
      <vt:lpstr>Paper1——Introduction</vt:lpstr>
      <vt:lpstr>Paper1——Introduction</vt:lpstr>
      <vt:lpstr>Paper1——Introduction</vt:lpstr>
      <vt:lpstr>Paper1——Unstable Code</vt:lpstr>
      <vt:lpstr>Paper1——Unstable Code</vt:lpstr>
      <vt:lpstr>Paper1——Unstable Code</vt:lpstr>
      <vt:lpstr>Paper1——Unstable Code</vt:lpstr>
      <vt:lpstr>Paper1——Unstable Code</vt:lpstr>
      <vt:lpstr>Paper1——Unstable Code</vt:lpstr>
      <vt:lpstr>Paper1——Unstable Code</vt:lpstr>
      <vt:lpstr>Paper1——Unstable Code</vt:lpstr>
      <vt:lpstr>Paper1——Evaluation</vt:lpstr>
    </vt:vector>
  </TitlesOfParts>
  <Company>Peking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小班讨论课</dc:title>
  <dc:creator>Yingfei Xiong</dc:creator>
  <cp:lastModifiedBy>Yingfei Xiong</cp:lastModifiedBy>
  <cp:revision>151</cp:revision>
  <dcterms:created xsi:type="dcterms:W3CDTF">2012-09-12T02:25:18Z</dcterms:created>
  <dcterms:modified xsi:type="dcterms:W3CDTF">2016-11-09T02:02:55Z</dcterms:modified>
</cp:coreProperties>
</file>