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1CC93-5602-4596-8ACB-3AA32F55C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5AFD19-E9EE-41A0-A727-685B2401C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15C81-ACF6-459C-81D4-02BDA797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2F40-8095-4BEB-8C7F-D57A69F20151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561DB-3F29-4409-AC17-EF62DFE5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62850-6555-4956-A8C0-70B1FED5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86A0-7123-4317-BAFE-9B6A13558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18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14309-0375-4F39-B5E0-29EACDE1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956873-6ADD-41B0-88E3-E0B40FC63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83BDB-C98A-4692-95DD-6F6328E1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2F40-8095-4BEB-8C7F-D57A69F20151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37487-D852-4D72-B558-CCE5BF7A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7C0E77-8DF0-49D9-8F90-6BE9CB53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86A0-7123-4317-BAFE-9B6A13558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3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6DEA5F-1301-44E7-A116-ABEBABE5D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664424-E72B-42B6-9739-B939303F9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0656F-17DE-40E1-9F55-2B83423A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2F40-8095-4BEB-8C7F-D57A69F20151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55E2F-2296-4BAC-B795-13BBA41F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45E89-522B-4EA8-8352-5367F18E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86A0-7123-4317-BAFE-9B6A13558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EF569-C1E1-4C9D-9F18-A82F3119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22A56-806F-4D64-A211-86EE82D0C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68EF34-B8BA-46BB-9641-D8BA1106A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2F40-8095-4BEB-8C7F-D57A69F20151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AAC19-993B-4D20-B116-4B8E442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40120-0FD1-47EC-9A1F-DDEEA371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86A0-7123-4317-BAFE-9B6A13558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24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8C43D-93BB-4912-B565-D9E1D2B3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992508-957D-4E46-95FC-806E13F06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9A258-363C-437B-A0C4-A7201093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2F40-8095-4BEB-8C7F-D57A69F20151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1A926-DC49-4965-8F55-FA9A33E6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DB185-13F2-4C18-8BD0-68D0B4CD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86A0-7123-4317-BAFE-9B6A13558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5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53AAC-2921-48C5-BC46-86A607C8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D1050-5D2D-4A77-90C7-0ACE5BD07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4DED87-F981-4676-A8F7-CCB0A04F5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503477-9B01-4BD7-B1D2-CF4C6E88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2F40-8095-4BEB-8C7F-D57A69F20151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866FD3-17FD-4AB1-B3F1-CB9524FD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531A4B-DA7C-4C30-A277-6667D41E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86A0-7123-4317-BAFE-9B6A13558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2D3FE-15D7-4C61-8DCD-5A8DC4D3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A645F6-B273-40AE-869A-C59B684E7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FC84C1-3204-4F06-9A43-E67C8F471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F236E9-DEFD-4391-AB65-387056910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241C53-E32E-47F2-B4D6-0F22A0572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199227-F66C-4452-AFF5-9080829E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2F40-8095-4BEB-8C7F-D57A69F20151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FC862A-1F28-464B-8245-1F1C8D14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0EF181-3904-458A-915B-35E72345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86A0-7123-4317-BAFE-9B6A13558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56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ECC8D-E148-4F99-8713-72A88C4D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AE1A27-400E-4EC6-AEC4-F5040CFB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2F40-8095-4BEB-8C7F-D57A69F20151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EC9E18-C7B4-4DD5-A33F-EB9553ED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0C69B4-9CBD-4D11-849F-6282EEF8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86A0-7123-4317-BAFE-9B6A13558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22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D9E764-B464-4083-A2A8-9B91E414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2F40-8095-4BEB-8C7F-D57A69F20151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958B05-3F5D-49A2-B5A9-6836B7A0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985BD8-EA5A-4A72-9628-020C198A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86A0-7123-4317-BAFE-9B6A13558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1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BCE37-9F4B-43A5-AA21-02A56B3C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604C1-8A9D-49FC-A9DA-2FB3B2FB4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91EB98-6995-44D0-88EC-4DCF69BD7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9E8795-7D4C-4037-B425-EAE946A8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2F40-8095-4BEB-8C7F-D57A69F20151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C76515-5770-473C-8C87-1FB375FF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BF7AE7-0CDB-4EDC-9CEB-2BED6092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86A0-7123-4317-BAFE-9B6A13558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7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8A18D-6115-4D25-A943-ECDA7B3F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5A823F-056D-49EA-97CF-A773F4F64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20E79B-5DDC-4229-8A0D-731AF2385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F62A5A-F93D-4C67-9887-F9E60F52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2F40-8095-4BEB-8C7F-D57A69F20151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AB473-C316-47E6-BE3A-C36F20B0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EF3398-5449-4E95-913F-296250B4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86A0-7123-4317-BAFE-9B6A13558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57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123466-16E7-4A9F-986E-33533378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FAC5F9-BE9F-4569-A5CB-A3A1CF3C0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42CBB-A19F-42D5-8E3F-7475012D6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D2F40-8095-4BEB-8C7F-D57A69F20151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0C1B5-3BA4-4B91-B7ED-C26AAD457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F7E76-B6C3-4DD4-88F6-00174A52C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E86A0-7123-4317-BAFE-9B6A13558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3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7B8C3-B537-4BDA-81AD-9C57123B5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NumVC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C148F7-7F65-455E-9C89-39FC0DA8C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zh-CN" altLang="en-US" dirty="0"/>
              <a:t>李墨馨 元培学院 </a:t>
            </a:r>
            <a:r>
              <a:rPr lang="en-US" altLang="zh-CN" dirty="0"/>
              <a:t>1600017837?</a:t>
            </a:r>
          </a:p>
          <a:p>
            <a:r>
              <a:rPr lang="zh-CN" altLang="en-US" dirty="0"/>
              <a:t>黄道吉 元培学院 </a:t>
            </a:r>
            <a:r>
              <a:rPr lang="en-US" altLang="zh-CN" dirty="0"/>
              <a:t>1600017857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9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244E6-5196-433F-9B63-0ABDDC22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Maximum Clique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04480-CF0F-4F91-8681-E430F4423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Important problem with real-world applications</a:t>
            </a:r>
          </a:p>
          <a:p>
            <a:pPr lvl="1"/>
            <a:r>
              <a:rPr lang="en-US" altLang="zh-CN" dirty="0"/>
              <a:t>Network security, scheduling, VLSI design, etc.</a:t>
            </a:r>
          </a:p>
          <a:p>
            <a:r>
              <a:rPr lang="en-US" altLang="zh-CN" dirty="0"/>
              <a:t>Equivalent to other problems</a:t>
            </a:r>
          </a:p>
          <a:p>
            <a:pPr lvl="1"/>
            <a:r>
              <a:rPr lang="en-US" altLang="zh-CN" dirty="0"/>
              <a:t>Maximum independent set</a:t>
            </a:r>
          </a:p>
          <a:p>
            <a:pPr lvl="1"/>
            <a:r>
              <a:rPr lang="en-US" altLang="zh-CN" dirty="0"/>
              <a:t>Maximum clique</a:t>
            </a:r>
          </a:p>
          <a:p>
            <a:pPr lvl="1"/>
            <a:r>
              <a:rPr lang="en-US" altLang="zh-CN" dirty="0"/>
              <a:t>All proven to be NP-hard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59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45C8A-32AE-42FC-A1AD-39FC7AE66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Maximum Clique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79D25-7DD7-494D-8EBE-AB58CDA09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Terminology</a:t>
            </a:r>
          </a:p>
          <a:p>
            <a:pPr lvl="1"/>
            <a:r>
              <a:rPr lang="en-US" altLang="zh-CN" dirty="0"/>
              <a:t>Graph G = (V, E), where V: vertex set, E: edge set</a:t>
            </a:r>
          </a:p>
          <a:p>
            <a:pPr lvl="1"/>
            <a:r>
              <a:rPr lang="en-US" altLang="zh-CN" dirty="0"/>
              <a:t>Clique: a subset of V with pairwise adjacent elements</a:t>
            </a:r>
          </a:p>
          <a:p>
            <a:pPr lvl="1"/>
            <a:r>
              <a:rPr lang="en-US" altLang="zh-CN" dirty="0"/>
              <a:t>Maximum clique: find the maximum size clique in a graph</a:t>
            </a:r>
          </a:p>
          <a:p>
            <a:r>
              <a:rPr lang="en-US" altLang="zh-CN" dirty="0"/>
              <a:t>We focus on finding a minimum vertex cover instead</a:t>
            </a:r>
          </a:p>
          <a:p>
            <a:pPr lvl="1"/>
            <a:r>
              <a:rPr lang="en-US" altLang="zh-CN" dirty="0"/>
              <a:t>A vertex set K is a clique of G </a:t>
            </a:r>
            <a:r>
              <a:rPr lang="en-US" altLang="zh-CN" dirty="0" err="1"/>
              <a:t>iff</a:t>
            </a:r>
            <a:r>
              <a:rPr lang="en-US" altLang="zh-CN" dirty="0"/>
              <a:t>. V – K is a vertex cover in \bar{G}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06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974B3-0E23-497A-8488-07FE6260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NuMVC</a:t>
            </a:r>
            <a:r>
              <a:rPr lang="en-US" altLang="zh-CN" dirty="0"/>
              <a:t>: intuition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01535-F036-4EE6-AFE6-3573E3155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MVC</a:t>
            </a:r>
            <a:r>
              <a:rPr lang="en-US" altLang="zh-CN" dirty="0"/>
              <a:t>: NP-hard to solve, even to approximate</a:t>
            </a:r>
          </a:p>
          <a:p>
            <a:pPr lvl="1"/>
            <a:r>
              <a:rPr lang="en-US" altLang="zh-CN" dirty="0"/>
              <a:t>Exact methods: branch-and-bound; guarantee to optimality but fail to give a solution in reasonable time for large instances</a:t>
            </a:r>
          </a:p>
          <a:p>
            <a:pPr lvl="1"/>
            <a:r>
              <a:rPr lang="en-US" altLang="zh-CN" dirty="0"/>
              <a:t>Heuristic methods: optimality not guaranteed, but able to find a (near) optimal solution</a:t>
            </a:r>
          </a:p>
          <a:p>
            <a:r>
              <a:rPr lang="en-US" altLang="zh-CN" dirty="0"/>
              <a:t>Local search algorithms: a heuristic approach</a:t>
            </a:r>
          </a:p>
          <a:p>
            <a:pPr lvl="1"/>
            <a:r>
              <a:rPr lang="en-US" altLang="zh-CN" dirty="0"/>
              <a:t>Iteratively solving a k-vertex cover problem</a:t>
            </a:r>
          </a:p>
          <a:p>
            <a:pPr lvl="1"/>
            <a:r>
              <a:rPr lang="en-US" altLang="zh-CN" dirty="0"/>
              <a:t>Maintain a candidate solution of size k, exchange vertexes till becoming a VC</a:t>
            </a:r>
          </a:p>
          <a:p>
            <a:pPr lvl="1"/>
            <a:r>
              <a:rPr lang="en-US" altLang="zh-CN" dirty="0"/>
              <a:t>Break when time 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50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974B3-0E23-497A-8488-07FE6260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NuMVC</a:t>
            </a:r>
            <a:r>
              <a:rPr lang="en-US" altLang="zh-CN" dirty="0"/>
              <a:t>: novelty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01535-F036-4EE6-AFE6-3573E3155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Local search algorithms: drawbacks and improvement</a:t>
            </a:r>
          </a:p>
          <a:p>
            <a:pPr lvl="1"/>
            <a:r>
              <a:rPr lang="en-US" altLang="zh-CN" dirty="0"/>
              <a:t>Drawback 1: exchange vertices at the same time, time consuming</a:t>
            </a:r>
          </a:p>
          <a:p>
            <a:pPr lvl="1"/>
            <a:r>
              <a:rPr lang="en-US" altLang="zh-CN" dirty="0"/>
              <a:t>Drawback 2: no mechanism to decrease weights of uncovered edges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Improvement 1: decompose into removing and adding stage</a:t>
            </a:r>
          </a:p>
          <a:p>
            <a:pPr lvl="1"/>
            <a:r>
              <a:rPr lang="en-US" altLang="zh-CN" dirty="0"/>
              <a:t>Improvement 2: weight forgetting when reaching a threshold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44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974B3-0E23-497A-8488-07FE6260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NuMVC</a:t>
            </a:r>
            <a:r>
              <a:rPr lang="en-US" altLang="zh-CN" dirty="0"/>
              <a:t>: the big picture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01535-F036-4EE6-AFE6-3573E3155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073" y="1825625"/>
            <a:ext cx="498181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Maintain candidate solution C </a:t>
            </a:r>
          </a:p>
          <a:p>
            <a:pPr lvl="1"/>
            <a:r>
              <a:rPr lang="en-US" altLang="zh-CN" sz="2000" dirty="0"/>
              <a:t>Update C</a:t>
            </a:r>
            <a:r>
              <a:rPr lang="en-US" altLang="zh-CN" sz="2000" baseline="30000" dirty="0"/>
              <a:t>* </a:t>
            </a:r>
            <a:r>
              <a:rPr lang="en-US" altLang="zh-CN" sz="2000" dirty="0"/>
              <a:t>if C becomes a VC</a:t>
            </a:r>
          </a:p>
          <a:p>
            <a:pPr lvl="1"/>
            <a:r>
              <a:rPr lang="en-US" altLang="zh-CN" sz="2000" dirty="0"/>
              <a:t>Then solve for a (k-1) VC</a:t>
            </a:r>
          </a:p>
          <a:p>
            <a:r>
              <a:rPr lang="en-US" altLang="zh-CN" sz="2400" dirty="0"/>
              <a:t>At each iteration…</a:t>
            </a:r>
          </a:p>
          <a:p>
            <a:pPr lvl="1"/>
            <a:r>
              <a:rPr lang="en-US" altLang="zh-CN" sz="2000" dirty="0"/>
              <a:t>Remove a vertex with fewest edges covered by itself</a:t>
            </a:r>
          </a:p>
          <a:p>
            <a:pPr lvl="1"/>
            <a:r>
              <a:rPr lang="en-US" altLang="zh-CN" sz="2000" dirty="0"/>
              <a:t>Add a random vertex from an uncovered edge</a:t>
            </a:r>
          </a:p>
          <a:p>
            <a:pPr lvl="1"/>
            <a:r>
              <a:rPr lang="en-US" altLang="zh-CN" sz="2000" dirty="0"/>
              <a:t>Update edge weights</a:t>
            </a:r>
          </a:p>
          <a:p>
            <a:r>
              <a:rPr lang="en-US" altLang="zh-CN" sz="2400" dirty="0"/>
              <a:t>Loop till time out</a:t>
            </a:r>
          </a:p>
          <a:p>
            <a:endParaRPr lang="en-US" altLang="zh-CN" sz="2400" dirty="0"/>
          </a:p>
          <a:p>
            <a:pPr lvl="1"/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01027F-3DA9-439B-BC28-FBFA657F0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368" y="1690688"/>
            <a:ext cx="6134632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5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974B3-0E23-497A-8488-07FE6260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NuMVC</a:t>
            </a:r>
            <a:r>
              <a:rPr lang="en-US" altLang="zh-CN" dirty="0"/>
              <a:t>: in-depth explanation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01535-F036-4EE6-AFE6-3573E3155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Edge weights</a:t>
            </a:r>
          </a:p>
          <a:p>
            <a:pPr lvl="1"/>
            <a:r>
              <a:rPr lang="en-US" altLang="zh-CN" dirty="0"/>
              <a:t>Initialized as 1</a:t>
            </a:r>
          </a:p>
          <a:p>
            <a:pPr lvl="1"/>
            <a:r>
              <a:rPr lang="en-US" altLang="zh-CN" dirty="0"/>
              <a:t>Increase by 1 each iteration if not covered by candidate solution</a:t>
            </a:r>
          </a:p>
          <a:p>
            <a:pPr lvl="1"/>
            <a:r>
              <a:rPr lang="en-US" altLang="zh-CN" dirty="0" err="1"/>
              <a:t>Devide</a:t>
            </a:r>
            <a:r>
              <a:rPr lang="en-US" altLang="zh-CN" dirty="0"/>
              <a:t> by p &gt; 1 when reaching a predefined threshold</a:t>
            </a:r>
          </a:p>
          <a:p>
            <a:r>
              <a:rPr lang="en-US" altLang="zh-CN" dirty="0" err="1"/>
              <a:t>dscore</a:t>
            </a:r>
            <a:r>
              <a:rPr lang="en-US" altLang="zh-CN" dirty="0"/>
              <a:t> of vertex v:</a:t>
            </a:r>
          </a:p>
          <a:p>
            <a:pPr lvl="1"/>
            <a:r>
              <a:rPr lang="en-US" altLang="zh-CN" dirty="0"/>
              <a:t>Number of edges covered/uncovered if v added/removed from current solution</a:t>
            </a:r>
          </a:p>
          <a:p>
            <a:pPr lvl="1"/>
            <a:r>
              <a:rPr lang="en-US" altLang="zh-CN" dirty="0"/>
              <a:t>A greedy approach: add a vertex with larger </a:t>
            </a:r>
            <a:r>
              <a:rPr lang="en-US" altLang="zh-CN" dirty="0" err="1"/>
              <a:t>dscore</a:t>
            </a:r>
            <a:r>
              <a:rPr lang="en-US" altLang="zh-CN" dirty="0"/>
              <a:t> to cover more edges; remove a vertex with smaller </a:t>
            </a:r>
            <a:r>
              <a:rPr lang="en-US" altLang="zh-CN" dirty="0" err="1"/>
              <a:t>dscore</a:t>
            </a:r>
            <a:r>
              <a:rPr lang="en-US" altLang="zh-CN" dirty="0"/>
              <a:t>(in magnitude) to uncover less edges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187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974B3-0E23-497A-8488-07FE6260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NuMVC</a:t>
            </a:r>
            <a:r>
              <a:rPr lang="en-US" altLang="zh-CN" dirty="0"/>
              <a:t>: in-depth explanation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01535-F036-4EE6-AFE6-3573E3155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confChange</a:t>
            </a:r>
            <a:r>
              <a:rPr lang="en-US" altLang="zh-CN" dirty="0"/>
              <a:t>: configuration checking</a:t>
            </a:r>
          </a:p>
          <a:p>
            <a:pPr lvl="1"/>
            <a:r>
              <a:rPr lang="en-US" altLang="zh-CN" dirty="0"/>
              <a:t>Try not to visit solutions visited recently</a:t>
            </a:r>
          </a:p>
          <a:p>
            <a:pPr lvl="1"/>
            <a:r>
              <a:rPr lang="en-US" altLang="zh-CN" dirty="0"/>
              <a:t>Set the removed vertex’s </a:t>
            </a:r>
            <a:r>
              <a:rPr lang="en-US" altLang="zh-CN" dirty="0" err="1"/>
              <a:t>confChange</a:t>
            </a:r>
            <a:r>
              <a:rPr lang="en-US" altLang="zh-CN" dirty="0"/>
              <a:t> to 0 </a:t>
            </a:r>
            <a:r>
              <a:rPr lang="en-US" altLang="zh-CN" dirty="0" err="1"/>
              <a:t>s.t.</a:t>
            </a:r>
            <a:r>
              <a:rPr lang="en-US" altLang="zh-CN" dirty="0"/>
              <a:t> won’t add it back until its </a:t>
            </a:r>
            <a:r>
              <a:rPr lang="en-US" altLang="zh-CN"/>
              <a:t>neighbor has changed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004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974B3-0E23-497A-8488-07FE6260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NuMVC</a:t>
            </a:r>
            <a:r>
              <a:rPr lang="en-US" altLang="zh-CN" dirty="0"/>
              <a:t>: 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01535-F036-4EE6-AFE6-3573E3155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structures</a:t>
            </a:r>
          </a:p>
          <a:p>
            <a:pPr lvl="1"/>
            <a:r>
              <a:rPr lang="en-US" altLang="zh-CN" dirty="0"/>
              <a:t>Graph: N * N array, since we need the complement graph</a:t>
            </a:r>
          </a:p>
          <a:p>
            <a:pPr lvl="1"/>
            <a:r>
              <a:rPr lang="en-US" altLang="zh-CN" dirty="0"/>
              <a:t>Uncovered edges: a stack of indexes of edges</a:t>
            </a:r>
          </a:p>
          <a:p>
            <a:pPr lvl="1"/>
            <a:r>
              <a:rPr lang="en-US" altLang="zh-CN" dirty="0" err="1"/>
              <a:t>v_to_e</a:t>
            </a:r>
            <a:r>
              <a:rPr lang="en-US" altLang="zh-CN" dirty="0"/>
              <a:t>: list of edges adjacent to v, for fast traversal</a:t>
            </a:r>
          </a:p>
          <a:p>
            <a:pPr lvl="1"/>
            <a:r>
              <a:rPr lang="en-US" altLang="zh-CN" dirty="0"/>
              <a:t>Others implemented as integer arrays</a:t>
            </a:r>
          </a:p>
          <a:p>
            <a:r>
              <a:rPr lang="en-US" altLang="zh-CN" dirty="0"/>
              <a:t>Pitfalls:</a:t>
            </a:r>
          </a:p>
          <a:p>
            <a:pPr lvl="1"/>
            <a:r>
              <a:rPr lang="en-US" altLang="zh-CN" dirty="0"/>
              <a:t>Random select one when multiple vertices share the same </a:t>
            </a:r>
            <a:r>
              <a:rPr lang="en-US" altLang="zh-CN" dirty="0" err="1"/>
              <a:t>dscore</a:t>
            </a:r>
            <a:endParaRPr lang="en-US" altLang="zh-CN" dirty="0"/>
          </a:p>
          <a:p>
            <a:pPr lvl="2"/>
            <a:r>
              <a:rPr lang="en-US" altLang="zh-CN" dirty="0"/>
              <a:t>Otherwise dead loop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and idk why</a:t>
            </a:r>
          </a:p>
          <a:p>
            <a:r>
              <a:rPr lang="en-US" altLang="zh-CN" dirty="0"/>
              <a:t>My modification</a:t>
            </a:r>
          </a:p>
          <a:p>
            <a:pPr lvl="1"/>
            <a:r>
              <a:rPr lang="en-US" altLang="zh-CN" dirty="0"/>
              <a:t>Mean edge weight -&gt; sum of edge weight, might be faster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343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499</Words>
  <Application>Microsoft Office PowerPoint</Application>
  <PresentationFormat>宽屏</PresentationFormat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NumVC</vt:lpstr>
      <vt:lpstr>Maximum Clique</vt:lpstr>
      <vt:lpstr>Maximum Clique</vt:lpstr>
      <vt:lpstr>NuMVC: intuition</vt:lpstr>
      <vt:lpstr>NuMVC: novelty</vt:lpstr>
      <vt:lpstr>NuMVC: the big picture</vt:lpstr>
      <vt:lpstr>NuMVC: in-depth explanation</vt:lpstr>
      <vt:lpstr>NuMVC: in-depth explanation</vt:lpstr>
      <vt:lpstr>NuMVC: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NumVC</dc:title>
  <dc:creator>hdj0803@qq.com</dc:creator>
  <cp:lastModifiedBy>hdj0803@qq.com</cp:lastModifiedBy>
  <cp:revision>21</cp:revision>
  <dcterms:created xsi:type="dcterms:W3CDTF">2020-01-07T13:57:18Z</dcterms:created>
  <dcterms:modified xsi:type="dcterms:W3CDTF">2020-01-08T07:56:46Z</dcterms:modified>
</cp:coreProperties>
</file>