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339" r:id="rId3"/>
    <p:sldId id="305" r:id="rId4"/>
    <p:sldId id="300" r:id="rId5"/>
    <p:sldId id="340" r:id="rId6"/>
    <p:sldId id="314" r:id="rId7"/>
    <p:sldId id="323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  <a:srgbClr val="D99694"/>
    <a:srgbClr val="FFFFFF"/>
    <a:srgbClr val="F9637C"/>
    <a:srgbClr val="66FFFF"/>
    <a:srgbClr val="DCE6F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24874-1FB1-4FD2-9FC6-F8A981C2FD7F}" type="datetimeFigureOut">
              <a:rPr lang="en-US" smtClean="0"/>
              <a:t>8/21/13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7E2B1-0086-453C-A088-FC6C7892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1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E2B1-0086-453C-A088-FC6C7892A0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8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main_bott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914437"/>
            <a:ext cx="9144000" cy="1943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5999"/>
            <a:ext cx="9144000" cy="83820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609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ppt_main_top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8275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4B48-BF22-4EAC-B773-EE831CB021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4B48-BF22-4EAC-B773-EE831CB021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15875"/>
            <a:ext cx="381000" cy="365125"/>
          </a:xfrm>
        </p:spPr>
        <p:txBody>
          <a:bodyPr/>
          <a:lstStyle>
            <a:lvl1pPr>
              <a:defRPr sz="11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EA4B48-BF22-4EAC-B773-EE831CB021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152400"/>
            <a:ext cx="381000" cy="365125"/>
          </a:xfrm>
        </p:spPr>
        <p:txBody>
          <a:bodyPr/>
          <a:lstStyle/>
          <a:p>
            <a:fld id="{B8EA4B48-BF22-4EAC-B773-EE831CB021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4B48-BF22-4EAC-B773-EE831CB021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4B48-BF22-4EAC-B773-EE831CB021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4B48-BF22-4EAC-B773-EE831CB021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152400"/>
            <a:ext cx="381000" cy="365125"/>
          </a:xfrm>
        </p:spPr>
        <p:txBody>
          <a:bodyPr/>
          <a:lstStyle/>
          <a:p>
            <a:fld id="{B8EA4B48-BF22-4EAC-B773-EE831CB021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4B48-BF22-4EAC-B773-EE831CB021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4B48-BF22-4EAC-B773-EE831CB021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nner_bottom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5483893"/>
            <a:ext cx="9144000" cy="137900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762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EA4B48-BF22-4EAC-B773-EE831CB021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>
            <a:off x="7155873" y="76200"/>
            <a:ext cx="2064327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38400"/>
            <a:ext cx="9144000" cy="8382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Lango for 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NFL Canada</a:t>
            </a:r>
            <a:endParaRPr lang="en-US" sz="48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5927" y="3429000"/>
            <a:ext cx="2355273" cy="53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August,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2013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Lango - endless source of self-expression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92075"/>
            <a:ext cx="381000" cy="365125"/>
          </a:xfrm>
        </p:spPr>
        <p:txBody>
          <a:bodyPr/>
          <a:lstStyle/>
          <a:p>
            <a:fld id="{B8EA4B48-BF22-4EAC-B773-EE831CB021B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036" y="1447800"/>
            <a:ext cx="2689859" cy="114300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048000" y="1447800"/>
            <a:ext cx="3581400" cy="1676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000"/>
              </a:lnSpc>
              <a:spcAft>
                <a:spcPts val="3600"/>
              </a:spcAft>
              <a:buClr>
                <a:schemeClr val="tx2">
                  <a:lumMod val="75000"/>
                </a:schemeClr>
              </a:buClr>
              <a:buSzPct val="120000"/>
              <a:tabLst>
                <a:tab pos="446088" algn="l"/>
              </a:tabLst>
            </a:pPr>
            <a:r>
              <a:rPr lang="en-US" sz="2000" dirty="0" smtClean="0"/>
              <a:t>Text with Image:</a:t>
            </a:r>
            <a:br>
              <a:rPr lang="en-US" sz="2000" dirty="0" smtClean="0"/>
            </a:br>
            <a:r>
              <a:rPr lang="en-US" sz="2000" b="0" dirty="0"/>
              <a:t>U</a:t>
            </a:r>
            <a:r>
              <a:rPr lang="en-US" sz="2000" b="0" dirty="0" smtClean="0"/>
              <a:t>sing </a:t>
            </a:r>
            <a:r>
              <a:rPr lang="en-US" sz="2000" b="0" dirty="0"/>
              <a:t>Lango you can elaborate basic words and phrases with images that addictively depict emotion, expression, humor </a:t>
            </a:r>
            <a:r>
              <a:rPr lang="en-US" sz="2000" b="0" dirty="0" smtClean="0"/>
              <a:t>and personal touch. </a:t>
            </a:r>
          </a:p>
          <a:p>
            <a:pPr algn="l">
              <a:lnSpc>
                <a:spcPts val="3000"/>
              </a:lnSpc>
              <a:spcAft>
                <a:spcPts val="3000"/>
              </a:spcAft>
              <a:buClr>
                <a:schemeClr val="tx2">
                  <a:lumMod val="75000"/>
                </a:schemeClr>
              </a:buClr>
              <a:buSzPct val="120000"/>
            </a:pPr>
            <a:endParaRPr lang="en-US" sz="2600" dirty="0" smtClean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048000" y="3886200"/>
            <a:ext cx="3581400" cy="1676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2000"/>
              </a:lnSpc>
              <a:spcAft>
                <a:spcPts val="3600"/>
              </a:spcAft>
              <a:buClr>
                <a:schemeClr val="tx2">
                  <a:lumMod val="75000"/>
                </a:schemeClr>
              </a:buClr>
              <a:buSzPct val="120000"/>
              <a:tabLst>
                <a:tab pos="446088" algn="l"/>
              </a:tabLst>
            </a:pPr>
            <a:r>
              <a:rPr lang="en-US" sz="2000" dirty="0" smtClean="0"/>
              <a:t>Editorial illustration - DAILY</a:t>
            </a:r>
            <a:br>
              <a:rPr lang="en-US" sz="2000" dirty="0" smtClean="0"/>
            </a:br>
            <a:r>
              <a:rPr lang="en-US" sz="2000" b="0" dirty="0"/>
              <a:t>Lango generates fresh daily content that turn what’s happening </a:t>
            </a:r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right now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/>
              <a:t>into unique messageble images.</a:t>
            </a:r>
          </a:p>
          <a:p>
            <a:pPr algn="l">
              <a:lnSpc>
                <a:spcPts val="2000"/>
              </a:lnSpc>
              <a:spcAft>
                <a:spcPts val="3600"/>
              </a:spcAft>
              <a:buClr>
                <a:schemeClr val="tx2">
                  <a:lumMod val="75000"/>
                </a:schemeClr>
              </a:buClr>
              <a:buSzPct val="120000"/>
              <a:tabLst>
                <a:tab pos="446088" algn="l"/>
              </a:tabLst>
            </a:pPr>
            <a:endParaRPr lang="en-US" sz="2000" b="0" dirty="0" smtClean="0"/>
          </a:p>
          <a:p>
            <a:pPr algn="l">
              <a:lnSpc>
                <a:spcPts val="3000"/>
              </a:lnSpc>
              <a:spcAft>
                <a:spcPts val="3000"/>
              </a:spcAft>
              <a:buClr>
                <a:schemeClr val="tx2">
                  <a:lumMod val="75000"/>
                </a:schemeClr>
              </a:buClr>
              <a:buSzPct val="120000"/>
            </a:pPr>
            <a:r>
              <a:rPr lang="en-US" sz="2600" dirty="0" smtClean="0"/>
              <a:t> </a:t>
            </a:r>
          </a:p>
        </p:txBody>
      </p:sp>
      <p:pic>
        <p:nvPicPr>
          <p:cNvPr id="3" name="Picture 2" descr="bus_potecotourism_dc_180_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24200"/>
            <a:ext cx="2209800" cy="2209800"/>
          </a:xfrm>
          <a:prstGeom prst="rect">
            <a:avLst/>
          </a:prstGeom>
        </p:spPr>
      </p:pic>
      <p:pic>
        <p:nvPicPr>
          <p:cNvPr id="5" name="Picture 4" descr="powerpuffconvo-3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2945993" cy="1237317"/>
          </a:xfrm>
          <a:prstGeom prst="rect">
            <a:avLst/>
          </a:prstGeom>
        </p:spPr>
      </p:pic>
      <p:pic>
        <p:nvPicPr>
          <p:cNvPr id="6" name="Picture 5" descr="grumpycat_background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200400"/>
            <a:ext cx="2209800" cy="220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5638800"/>
            <a:ext cx="7325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All Sparks and Flair can be sent to a person or posted to social media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5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Lango app - major highlights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4B48-BF22-4EAC-B773-EE831CB021B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914400"/>
            <a:ext cx="85344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ts val="2000"/>
              </a:lnSpc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120000"/>
              <a:buFont typeface="Wingdings" pitchFamily="2" charset="2"/>
              <a:buChar char="ü"/>
            </a:pPr>
            <a:r>
              <a:rPr lang="en-US" sz="2600" dirty="0" smtClean="0"/>
              <a:t>Employ two types of messages in one app:</a:t>
            </a:r>
          </a:p>
          <a:p>
            <a:pPr algn="l">
              <a:lnSpc>
                <a:spcPts val="2000"/>
              </a:lnSpc>
              <a:spcAft>
                <a:spcPts val="600"/>
              </a:spcAft>
              <a:buClr>
                <a:schemeClr val="tx2">
                  <a:lumMod val="75000"/>
                </a:schemeClr>
              </a:buClr>
              <a:buSzPct val="120000"/>
              <a:tabLst>
                <a:tab pos="446088" algn="l"/>
              </a:tabLst>
            </a:pPr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	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Spark</a:t>
            </a:r>
            <a:r>
              <a:rPr lang="en-US" sz="2600" dirty="0" smtClean="0"/>
              <a:t> </a:t>
            </a:r>
            <a:r>
              <a:rPr lang="en-US" sz="2000" dirty="0"/>
              <a:t>- a </a:t>
            </a:r>
            <a:r>
              <a:rPr lang="en-US" sz="2000" dirty="0" smtClean="0"/>
              <a:t>text </a:t>
            </a:r>
            <a:r>
              <a:rPr lang="en-US" sz="2000" b="0" dirty="0" smtClean="0"/>
              <a:t>with a unique or custom icon attached based on the essence of the message. </a:t>
            </a:r>
          </a:p>
          <a:p>
            <a:pPr algn="l">
              <a:lnSpc>
                <a:spcPts val="2000"/>
              </a:lnSpc>
              <a:buClr>
                <a:schemeClr val="tx2">
                  <a:lumMod val="75000"/>
                </a:schemeClr>
              </a:buClr>
              <a:buSzPct val="120000"/>
              <a:tabLst>
                <a:tab pos="446088" algn="l"/>
              </a:tabLst>
            </a:pP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	Flair</a:t>
            </a:r>
            <a:r>
              <a:rPr lang="en-US" sz="2000" dirty="0" smtClean="0"/>
              <a:t>   - a </a:t>
            </a:r>
            <a:r>
              <a:rPr lang="en-US" sz="2000" dirty="0"/>
              <a:t>poster-</a:t>
            </a:r>
            <a:r>
              <a:rPr lang="en-US" sz="2000" dirty="0" smtClean="0"/>
              <a:t>like </a:t>
            </a:r>
            <a:r>
              <a:rPr lang="en-US" sz="2000" b="0" dirty="0" smtClean="0"/>
              <a:t>image which allows you to add your own commentary                      in order to create your own meme and share on social networks. </a:t>
            </a:r>
            <a:endParaRPr lang="en-US" sz="2000" b="0" dirty="0"/>
          </a:p>
          <a:p>
            <a:pPr algn="l">
              <a:lnSpc>
                <a:spcPts val="2000"/>
              </a:lnSpc>
              <a:buClr>
                <a:schemeClr val="tx2">
                  <a:lumMod val="75000"/>
                </a:schemeClr>
              </a:buClr>
              <a:buSzPct val="120000"/>
              <a:tabLst>
                <a:tab pos="446088" algn="l"/>
              </a:tabLst>
            </a:pPr>
            <a:endParaRPr lang="en-US" sz="2000" b="0" dirty="0" smtClean="0"/>
          </a:p>
          <a:p>
            <a:pPr marL="457200" indent="-457200" algn="l">
              <a:lnSpc>
                <a:spcPts val="3000"/>
              </a:lnSpc>
              <a:spcAft>
                <a:spcPts val="3000"/>
              </a:spcAft>
              <a:buClr>
                <a:schemeClr val="tx2">
                  <a:lumMod val="75000"/>
                </a:schemeClr>
              </a:buClr>
              <a:buSzPct val="120000"/>
              <a:buFont typeface="Wingdings" pitchFamily="2" charset="2"/>
              <a:buChar char="ü"/>
            </a:pPr>
            <a:r>
              <a:rPr lang="en-US" sz="2600" dirty="0" smtClean="0"/>
              <a:t>Operate as newspaper editorial – new icons released daily based on relevant content</a:t>
            </a:r>
          </a:p>
          <a:p>
            <a:pPr marL="457200" indent="-457200" algn="l">
              <a:lnSpc>
                <a:spcPts val="3000"/>
              </a:lnSpc>
              <a:spcAft>
                <a:spcPts val="3000"/>
              </a:spcAft>
              <a:buClr>
                <a:schemeClr val="tx2">
                  <a:lumMod val="75000"/>
                </a:schemeClr>
              </a:buClr>
              <a:buSzPct val="120000"/>
              <a:buFont typeface="Wingdings" pitchFamily="2" charset="2"/>
              <a:buChar char="ü"/>
            </a:pPr>
            <a:r>
              <a:rPr lang="en-US" sz="2600" dirty="0" smtClean="0"/>
              <a:t>In-app store for virtual goods allows users to easily integrate premium content per their choice  </a:t>
            </a:r>
          </a:p>
          <a:p>
            <a:pPr marL="457200" indent="-457200" algn="l">
              <a:lnSpc>
                <a:spcPts val="3000"/>
              </a:lnSpc>
              <a:spcAft>
                <a:spcPts val="3000"/>
              </a:spcAft>
              <a:buClr>
                <a:schemeClr val="tx2">
                  <a:lumMod val="75000"/>
                </a:schemeClr>
              </a:buClr>
              <a:buSzPct val="120000"/>
              <a:buFont typeface="Wingdings" pitchFamily="2" charset="2"/>
              <a:buChar char="ü"/>
            </a:pPr>
            <a:r>
              <a:rPr lang="en-US" sz="2600" dirty="0"/>
              <a:t>Works cross </a:t>
            </a:r>
            <a:r>
              <a:rPr lang="en-US" sz="2600" dirty="0" smtClean="0"/>
              <a:t>platform, </a:t>
            </a:r>
            <a:r>
              <a:rPr lang="en-US" sz="2600" dirty="0"/>
              <a:t>both on iPhone </a:t>
            </a:r>
            <a:r>
              <a:rPr lang="en-US" sz="2600" dirty="0" smtClean="0"/>
              <a:t>(data) and </a:t>
            </a:r>
            <a:r>
              <a:rPr lang="en-US" sz="2600" dirty="0"/>
              <a:t>on Android </a:t>
            </a:r>
            <a:r>
              <a:rPr lang="en-US" sz="2600" dirty="0" smtClean="0"/>
              <a:t>(both SMS </a:t>
            </a:r>
            <a:r>
              <a:rPr lang="en-US" sz="2600" dirty="0"/>
              <a:t>&amp; </a:t>
            </a:r>
            <a:r>
              <a:rPr lang="en-US" sz="2600" dirty="0" smtClean="0"/>
              <a:t>data)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9605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Spark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sz="3400" dirty="0" smtClean="0"/>
              <a:t>Text Bubble with Image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4B48-BF22-4EAC-B773-EE831CB021B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lango mobile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85800"/>
            <a:ext cx="2667000" cy="5630334"/>
          </a:xfrm>
          <a:prstGeom prst="rect">
            <a:avLst/>
          </a:prstGeom>
        </p:spPr>
      </p:pic>
      <p:pic>
        <p:nvPicPr>
          <p:cNvPr id="7" name="Picture 6" descr="lango mobile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762000"/>
            <a:ext cx="2534652" cy="535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8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Flair</a:t>
            </a:r>
            <a:r>
              <a:rPr lang="en-US" dirty="0" smtClean="0"/>
              <a:t> – </a:t>
            </a:r>
            <a:r>
              <a:rPr lang="en-US" sz="3800" dirty="0" smtClean="0"/>
              <a:t>Create a customized message on your phone and publish to Facebook and Twitter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4B48-BF22-4EAC-B773-EE831CB021B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5562600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+mj-cs"/>
              </a:rPr>
              <a:t>Step </a:t>
            </a:r>
            <a:r>
              <a:rPr lang="en-US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+mj-cs"/>
              </a:rPr>
              <a:t>1:</a:t>
            </a:r>
            <a:r>
              <a:rPr lang="en-US" sz="2000" b="1" dirty="0" smtClean="0"/>
              <a:t> Choose Background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5562600"/>
            <a:ext cx="2324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+mj-cs"/>
              </a:rPr>
              <a:t>Step 2: </a:t>
            </a:r>
            <a:r>
              <a:rPr lang="en-US" sz="2000" b="1" dirty="0" smtClean="0"/>
              <a:t>Type Text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40126" y="5562600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+mj-cs"/>
              </a:rPr>
              <a:t>Step 3: </a:t>
            </a:r>
            <a:r>
              <a:rPr lang="en-US" sz="2000" b="1" dirty="0" smtClean="0"/>
              <a:t>Post to Social Media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66800"/>
            <a:ext cx="7359776" cy="425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8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Lango in-app virtual goods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4B48-BF22-4EAC-B773-EE831CB021B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24200" y="1524000"/>
            <a:ext cx="3086410" cy="4914049"/>
            <a:chOff x="3542990" y="873369"/>
            <a:chExt cx="3086410" cy="4914049"/>
          </a:xfrm>
        </p:grpSpPr>
        <p:pic>
          <p:nvPicPr>
            <p:cNvPr id="8" name="Content Placeholder 4" descr="message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2990" y="873369"/>
              <a:ext cx="3086410" cy="4914049"/>
            </a:xfrm>
            <a:prstGeom prst="rect">
              <a:avLst/>
            </a:prstGeom>
          </p:spPr>
        </p:pic>
        <p:pic>
          <p:nvPicPr>
            <p:cNvPr id="1027" name="d66421c5-48bc-4eca-94a9-192111ea7399" descr="B0F7F574-7829-4365-ACE2-0C476A80B7EA@hsd1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61"/>
            <a:stretch/>
          </p:blipFill>
          <p:spPr bwMode="auto">
            <a:xfrm>
              <a:off x="4095262" y="1828800"/>
              <a:ext cx="1924538" cy="2930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Content Placeholder 4" descr="messages.jpg"/>
          <p:cNvPicPr>
            <a:picLocks noChangeAspect="1"/>
          </p:cNvPicPr>
          <p:nvPr/>
        </p:nvPicPr>
        <p:blipFill rotWithShape="1">
          <a:blip r:embed="rId2" cstate="print"/>
          <a:srcRect l="9896" t="3104" r="11014" b="835"/>
          <a:stretch/>
        </p:blipFill>
        <p:spPr>
          <a:xfrm>
            <a:off x="6330462" y="994475"/>
            <a:ext cx="2441021" cy="4720525"/>
          </a:xfrm>
          <a:prstGeom prst="rect">
            <a:avLst/>
          </a:prstGeom>
        </p:spPr>
      </p:pic>
      <p:pic>
        <p:nvPicPr>
          <p:cNvPr id="1028" name="74f1855d-ef96-4c62-875d-92e2b62f0fa5" descr="8672745A-6A4D-4928-B90D-14CF99F8C8A4@hsd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2" y="1815092"/>
            <a:ext cx="1953846" cy="293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04800" y="838200"/>
            <a:ext cx="3086410" cy="4720524"/>
            <a:chOff x="304800" y="838200"/>
            <a:chExt cx="3086410" cy="4720524"/>
          </a:xfrm>
        </p:grpSpPr>
        <p:pic>
          <p:nvPicPr>
            <p:cNvPr id="5" name="Content Placeholder 4" descr="messages.jpg"/>
            <p:cNvPicPr>
              <a:picLocks noChangeAspect="1"/>
            </p:cNvPicPr>
            <p:nvPr/>
          </p:nvPicPr>
          <p:blipFill rotWithShape="1">
            <a:blip r:embed="rId2" cstate="print"/>
            <a:srcRect b="3939"/>
            <a:stretch/>
          </p:blipFill>
          <p:spPr>
            <a:xfrm>
              <a:off x="304800" y="838200"/>
              <a:ext cx="3086410" cy="4720524"/>
            </a:xfrm>
            <a:prstGeom prst="rect">
              <a:avLst/>
            </a:prstGeom>
          </p:spPr>
        </p:pic>
        <p:pic>
          <p:nvPicPr>
            <p:cNvPr id="7" name="Picture 2" descr="C:\Users\Udi Graff\AppData\Local\Microsoft\Windows\Temporary Internet Files\Content.Outlook\8273AHLD\store_coins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504" y="1799852"/>
              <a:ext cx="1996893" cy="297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623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600"/>
            <a:ext cx="3200400" cy="3200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52400"/>
            <a:ext cx="3429000" cy="3429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3" y="381000"/>
            <a:ext cx="3124200" cy="3124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3504214"/>
            <a:ext cx="3352800" cy="3352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4B48-BF22-4EAC-B773-EE831CB021B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533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6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4B48-BF22-4EAC-B773-EE831CB021B1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39140" y="2737334"/>
            <a:ext cx="2817344" cy="694752"/>
            <a:chOff x="1496290" y="3209983"/>
            <a:chExt cx="2817344" cy="69475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 flipH="1">
              <a:off x="1496290" y="3209983"/>
              <a:ext cx="2817344" cy="69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2001221" y="3295749"/>
              <a:ext cx="18479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/>
                <a:t>Thank you!</a:t>
              </a:r>
              <a:endParaRPr lang="en-US" sz="2800" b="1" dirty="0"/>
            </a:p>
          </p:txBody>
        </p:sp>
      </p:grpSp>
      <p:pic>
        <p:nvPicPr>
          <p:cNvPr id="3" name="Picture 2" descr="lol_l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42" y="260038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19487</TotalTime>
  <Words>111</Words>
  <Application>Microsoft Macintosh PowerPoint</Application>
  <PresentationFormat>On-screen Show (4:3)</PresentationFormat>
  <Paragraphs>32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Lango for NFL Canada</vt:lpstr>
      <vt:lpstr>Lango - endless source of self-expression</vt:lpstr>
      <vt:lpstr>Lango app - major highlights</vt:lpstr>
      <vt:lpstr>Spark – Text Bubble with Image</vt:lpstr>
      <vt:lpstr>Flair – Create a customized message on your phone and publish to Facebook and Twitter</vt:lpstr>
      <vt:lpstr>Lango in-app virtual goods store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sufa</dc:creator>
  <cp:lastModifiedBy>Jennifer Grenz</cp:lastModifiedBy>
  <cp:revision>340</cp:revision>
  <cp:lastPrinted>2012-12-14T06:48:56Z</cp:lastPrinted>
  <dcterms:created xsi:type="dcterms:W3CDTF">2012-12-10T09:31:17Z</dcterms:created>
  <dcterms:modified xsi:type="dcterms:W3CDTF">2013-08-23T05:02:08Z</dcterms:modified>
</cp:coreProperties>
</file>