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7"/>
  </p:notesMasterIdLst>
  <p:handoutMasterIdLst>
    <p:handoutMasterId r:id="rId18"/>
  </p:handoutMasterIdLst>
  <p:sldIdLst>
    <p:sldId id="880" r:id="rId5"/>
    <p:sldId id="1074" r:id="rId6"/>
    <p:sldId id="1114" r:id="rId7"/>
    <p:sldId id="1115" r:id="rId8"/>
    <p:sldId id="1112" r:id="rId9"/>
    <p:sldId id="1113" r:id="rId10"/>
    <p:sldId id="1111" r:id="rId11"/>
    <p:sldId id="1088" r:id="rId12"/>
    <p:sldId id="1108" r:id="rId13"/>
    <p:sldId id="1110" r:id="rId14"/>
    <p:sldId id="1084" r:id="rId15"/>
    <p:sldId id="1085" r:id="rId16"/>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1074"/>
            <p14:sldId id="1114"/>
            <p14:sldId id="1115"/>
            <p14:sldId id="1112"/>
            <p14:sldId id="1113"/>
            <p14:sldId id="1111"/>
            <p14:sldId id="1088"/>
            <p14:sldId id="1108"/>
            <p14:sldId id="1110"/>
            <p14:sldId id="1084"/>
            <p14:sldId id="1085"/>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A141A"/>
    <a:srgbClr val="007233"/>
    <a:srgbClr val="442359"/>
    <a:srgbClr val="FF8C00"/>
    <a:srgbClr val="0072C6"/>
    <a:srgbClr val="00188F"/>
    <a:srgbClr val="333333"/>
    <a:srgbClr val="00FFFF"/>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476" autoAdjust="0"/>
    <p:restoredTop sz="93055" autoAdjust="0"/>
  </p:normalViewPr>
  <p:slideViewPr>
    <p:cSldViewPr>
      <p:cViewPr varScale="1">
        <p:scale>
          <a:sx n="94" d="100"/>
          <a:sy n="94" d="100"/>
        </p:scale>
        <p:origin x="366" y="51"/>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9/7/2018</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9/7/2018</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6BD4A50-5F77-4BB0-88D7-B3CAD056EA45}"/>
              </a:ext>
            </a:extLst>
          </p:cNvPr>
          <p:cNvPicPr>
            <a:picLocks noChangeAspect="1"/>
          </p:cNvPicPr>
          <p:nvPr userDrawn="1"/>
        </p:nvPicPr>
        <p:blipFill>
          <a:blip r:embed="rId2"/>
          <a:stretch>
            <a:fillRect/>
          </a:stretch>
        </p:blipFill>
        <p:spPr>
          <a:xfrm>
            <a:off x="0" y="-1"/>
            <a:ext cx="10972572" cy="702244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hyperlink" Target="http://msdn.microsoft.com/en-us/library/az24scfc.aspx" TargetMode="Externa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a:t>
            </a:r>
            <a:r>
              <a:rPr lang="en-US" sz="4400" baseline="30000" dirty="0"/>
              <a:t>♯</a:t>
            </a:r>
            <a:br>
              <a:rPr lang="en-US" sz="4400" dirty="0"/>
            </a:br>
            <a:r>
              <a:rPr lang="en-US" sz="4400" dirty="0"/>
              <a:t>Generics, Collections, Iterators, and Regular Expressions</a:t>
            </a:r>
            <a:endParaRPr lang="en-US" sz="2800" dirty="0"/>
          </a:p>
        </p:txBody>
      </p:sp>
      <p:sp>
        <p:nvSpPr>
          <p:cNvPr id="5" name="Text Placeholder 4"/>
          <p:cNvSpPr>
            <a:spLocks noGrp="1"/>
          </p:cNvSpPr>
          <p:nvPr>
            <p:ph type="body" sz="quarter" idx="14"/>
          </p:nvPr>
        </p:nvSpPr>
        <p:spPr>
          <a:xfrm>
            <a:off x="274209" y="3954457"/>
            <a:ext cx="4204800" cy="1828800"/>
          </a:xfrm>
        </p:spPr>
        <p:txBody>
          <a:bodyPr/>
          <a:lstStyle/>
          <a:p>
            <a:pPr marL="0" indent="0">
              <a:buNone/>
            </a:pPr>
            <a:r>
              <a:rPr lang="en-US" dirty="0"/>
              <a:t>Rasmus Lystrøm</a:t>
            </a:r>
          </a:p>
          <a:p>
            <a:pPr marL="0" indent="0">
              <a:buNone/>
            </a:pPr>
            <a:r>
              <a:rPr lang="en-US"/>
              <a:t>Associate </a:t>
            </a:r>
            <a:r>
              <a:rPr lang="en-US" dirty="0"/>
              <a:t>Professor</a:t>
            </a:r>
          </a:p>
          <a:p>
            <a:pPr marL="0" indent="0">
              <a:buNone/>
            </a:pPr>
            <a:r>
              <a:rPr lang="en-US" dirty="0"/>
              <a:t>ITU</a:t>
            </a:r>
          </a:p>
          <a:p>
            <a:pPr marL="0" indent="0">
              <a:buNone/>
            </a:pPr>
            <a:r>
              <a:rPr lang="en-US" dirty="0">
                <a:hlinkClick r:id="rId2"/>
              </a:rPr>
              <a:t>rnie@itu.dk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42359"/>
        </a:solidFill>
        <a:effectLst/>
      </p:bgPr>
    </p:bg>
    <p:spTree>
      <p:nvGrpSpPr>
        <p:cNvPr id="1" name=""/>
        <p:cNvGrpSpPr/>
        <p:nvPr/>
      </p:nvGrpSpPr>
      <p:grpSpPr>
        <a:xfrm>
          <a:off x="0" y="0"/>
          <a:ext cx="0" cy="0"/>
          <a:chOff x="0" y="0"/>
          <a:chExt cx="0" cy="0"/>
        </a:xfrm>
      </p:grpSpPr>
      <p:sp>
        <p:nvSpPr>
          <p:cNvPr id="57345" name="Rectangle 1"/>
          <p:cNvSpPr>
            <a:spLocks noGrp="1" noChangeArrowheads="1"/>
          </p:cNvSpPr>
          <p:nvPr>
            <p:ph type="title" idx="4294967295"/>
          </p:nvPr>
        </p:nvSpPr>
        <p:spPr>
          <a:xfrm>
            <a:off x="0" y="295275"/>
            <a:ext cx="8778875" cy="917575"/>
          </a:xfrm>
          <a:ln/>
        </p:spPr>
        <p:txBody>
          <a:bodyPr/>
          <a:lstStyle/>
          <a:p>
            <a:r>
              <a:rPr lang="en-US" dirty="0" err="1"/>
              <a:t>System.Collections.Concurrent</a:t>
            </a:r>
            <a:endParaRPr lang="en-US" dirty="0"/>
          </a:p>
        </p:txBody>
      </p:sp>
      <p:sp>
        <p:nvSpPr>
          <p:cNvPr id="45" name="TextBox 44"/>
          <p:cNvSpPr txBox="1"/>
          <p:nvPr/>
        </p:nvSpPr>
        <p:spPr>
          <a:xfrm>
            <a:off x="2003942" y="1915107"/>
            <a:ext cx="2344231"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ICollection</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46" name="TextBox 45"/>
          <p:cNvSpPr txBox="1"/>
          <p:nvPr/>
        </p:nvSpPr>
        <p:spPr>
          <a:xfrm>
            <a:off x="875427" y="3134539"/>
            <a:ext cx="460126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da-DK" sz="2000" dirty="0" err="1">
                <a:latin typeface="Consolas" panose="020B0609020204030204" pitchFamily="49" charset="0"/>
              </a:rPr>
              <a:t>IProducerConsumerCollection</a:t>
            </a:r>
            <a:r>
              <a:rPr lang="da-DK" sz="2000" dirty="0">
                <a:latin typeface="Consolas" panose="020B0609020204030204" pitchFamily="49" charset="0"/>
              </a:rPr>
              <a:t>&lt;T&gt;</a:t>
            </a:r>
            <a:endParaRPr lang="da-DK"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48" name="TextBox 47"/>
          <p:cNvSpPr txBox="1"/>
          <p:nvPr/>
        </p:nvSpPr>
        <p:spPr>
          <a:xfrm>
            <a:off x="134312" y="5308124"/>
            <a:ext cx="290848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da-DK" sz="2000" dirty="0" err="1">
                <a:latin typeface="Consolas" panose="020B0609020204030204" pitchFamily="49" charset="0"/>
              </a:rPr>
              <a:t>ConcurrentStack</a:t>
            </a:r>
            <a:r>
              <a:rPr lang="da-DK" sz="2000" dirty="0">
                <a:latin typeface="Consolas" panose="020B0609020204030204" pitchFamily="49" charset="0"/>
              </a:rPr>
              <a:t>&lt;T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49" name="TextBox 48"/>
          <p:cNvSpPr txBox="1"/>
          <p:nvPr/>
        </p:nvSpPr>
        <p:spPr>
          <a:xfrm>
            <a:off x="3309313" y="5307089"/>
            <a:ext cx="290848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ConcurrentQueue</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50" name="TextBox 49"/>
          <p:cNvSpPr txBox="1"/>
          <p:nvPr/>
        </p:nvSpPr>
        <p:spPr>
          <a:xfrm>
            <a:off x="1862877" y="6198995"/>
            <a:ext cx="262636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da-DK" sz="2000" dirty="0" err="1">
                <a:latin typeface="Consolas" panose="020B0609020204030204" pitchFamily="49" charset="0"/>
              </a:rPr>
              <a:t>ConcurrentBag</a:t>
            </a:r>
            <a:r>
              <a:rPr lang="da-DK" sz="2000" dirty="0">
                <a:latin typeface="Consolas" panose="020B0609020204030204" pitchFamily="49" charset="0"/>
              </a:rPr>
              <a:t>&lt;T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59" name="Straight Arrow Connector 58"/>
          <p:cNvCxnSpPr>
            <a:stCxn id="49" idx="0"/>
            <a:endCxn id="46" idx="2"/>
          </p:cNvCxnSpPr>
          <p:nvPr/>
        </p:nvCxnSpPr>
        <p:spPr>
          <a:xfrm flipH="1" flipV="1">
            <a:off x="3176057" y="3707003"/>
            <a:ext cx="1587501" cy="1600086"/>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0" idx="0"/>
            <a:endCxn id="46" idx="2"/>
          </p:cNvCxnSpPr>
          <p:nvPr/>
        </p:nvCxnSpPr>
        <p:spPr>
          <a:xfrm flipV="1">
            <a:off x="3176057" y="3707003"/>
            <a:ext cx="0" cy="2491992"/>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8" idx="0"/>
            <a:endCxn id="46" idx="2"/>
          </p:cNvCxnSpPr>
          <p:nvPr/>
        </p:nvCxnSpPr>
        <p:spPr>
          <a:xfrm flipV="1">
            <a:off x="1588557" y="3707003"/>
            <a:ext cx="1587500" cy="160112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6" idx="0"/>
            <a:endCxn id="45" idx="2"/>
          </p:cNvCxnSpPr>
          <p:nvPr/>
        </p:nvCxnSpPr>
        <p:spPr>
          <a:xfrm flipV="1">
            <a:off x="3176057" y="2487571"/>
            <a:ext cx="1" cy="646968"/>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663826" y="2554403"/>
            <a:ext cx="276742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IDictionary</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72" name="TextBox 71"/>
          <p:cNvSpPr txBox="1"/>
          <p:nvPr/>
        </p:nvSpPr>
        <p:spPr>
          <a:xfrm>
            <a:off x="5029037" y="4045896"/>
            <a:ext cx="4037003"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ConcurrentDictionary</a:t>
            </a:r>
            <a:r>
              <a:rPr lang="da-DK"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a:t>
            </a:r>
          </a:p>
        </p:txBody>
      </p:sp>
      <p:cxnSp>
        <p:nvCxnSpPr>
          <p:cNvPr id="73" name="Straight Arrow Connector 72"/>
          <p:cNvCxnSpPr>
            <a:stCxn id="72" idx="0"/>
            <a:endCxn id="71" idx="2"/>
          </p:cNvCxnSpPr>
          <p:nvPr/>
        </p:nvCxnSpPr>
        <p:spPr>
          <a:xfrm flipH="1" flipV="1">
            <a:off x="7047538" y="3126867"/>
            <a:ext cx="1" cy="919029"/>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16641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50177" name="Rectangle 1"/>
          <p:cNvSpPr>
            <a:spLocks noGrp="1" noChangeArrowheads="1"/>
          </p:cNvSpPr>
          <p:nvPr>
            <p:ph type="title" idx="4294967295"/>
          </p:nvPr>
        </p:nvSpPr>
        <p:spPr>
          <a:xfrm>
            <a:off x="0" y="295275"/>
            <a:ext cx="8778875" cy="917575"/>
          </a:xfrm>
          <a:ln/>
        </p:spPr>
        <p:txBody>
          <a:bodyPr/>
          <a:lstStyle/>
          <a:p>
            <a:r>
              <a:rPr lang="en-US" dirty="0"/>
              <a:t>Regular Expressions</a:t>
            </a:r>
          </a:p>
        </p:txBody>
      </p:sp>
      <p:sp>
        <p:nvSpPr>
          <p:cNvPr id="2" name="Slide Number Placeholder 1"/>
          <p:cNvSpPr>
            <a:spLocks noGrp="1"/>
          </p:cNvSpPr>
          <p:nvPr>
            <p:ph type="sldNum" sz="quarter" idx="4294967295"/>
          </p:nvPr>
        </p:nvSpPr>
        <p:spPr/>
        <p:txBody>
          <a:bodyPr/>
          <a:lstStyle/>
          <a:p>
            <a:fld id="{DAB94411-2297-4BD0-B197-35E3682289EC}" type="slidenum">
              <a:rPr lang="da-DK" smtClean="0"/>
              <a:t>11</a:t>
            </a:fld>
            <a:endParaRPr lang="da-DK"/>
          </a:p>
        </p:txBody>
      </p:sp>
      <p:graphicFrame>
        <p:nvGraphicFramePr>
          <p:cNvPr id="50178" name="Group 2"/>
          <p:cNvGraphicFramePr>
            <a:graphicFrameLocks noGrp="1"/>
          </p:cNvGraphicFramePr>
          <p:nvPr>
            <p:extLst>
              <p:ext uri="{D42A27DB-BD31-4B8C-83A1-F6EECF244321}">
                <p14:modId xmlns:p14="http://schemas.microsoft.com/office/powerpoint/2010/main" val="2125153496"/>
              </p:ext>
            </p:extLst>
          </p:nvPr>
        </p:nvGraphicFramePr>
        <p:xfrm>
          <a:off x="1320846" y="1302726"/>
          <a:ext cx="6684872" cy="5245896"/>
        </p:xfrm>
        <a:graphic>
          <a:graphicData uri="http://schemas.openxmlformats.org/drawingml/2006/table">
            <a:tbl>
              <a:tblPr/>
              <a:tblGrid>
                <a:gridCol w="784380">
                  <a:extLst>
                    <a:ext uri="{9D8B030D-6E8A-4147-A177-3AD203B41FA5}">
                      <a16:colId xmlns:a16="http://schemas.microsoft.com/office/drawing/2014/main" val="1124367644"/>
                    </a:ext>
                  </a:extLst>
                </a:gridCol>
                <a:gridCol w="5900492">
                  <a:extLst>
                    <a:ext uri="{9D8B030D-6E8A-4147-A177-3AD203B41FA5}">
                      <a16:colId xmlns:a16="http://schemas.microsoft.com/office/drawing/2014/main" val="157934860"/>
                    </a:ext>
                  </a:extLst>
                </a:gridCol>
              </a:tblGrid>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Zero or more times the previous character</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78179834"/>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Once or more times the previous character</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36917372"/>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Zero or one time the previous character</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79018169"/>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Any single character (not \n)</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88806897"/>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\s</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Any whitespace character (e.g. tab)</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10906646"/>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\S</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Any non-whitespace character</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9961167"/>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\b</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Word boundary</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08114862"/>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\B</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Any non-word boundary position</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43545119"/>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\w</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Any word character (a-z, A-Z, 0-9)</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88464510"/>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\W</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Any non-word character</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00429973"/>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Start of the input text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52579565"/>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End of the input text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9132042"/>
                  </a:ext>
                </a:extLst>
              </a:tr>
            </a:tbl>
          </a:graphicData>
        </a:graphic>
      </p:graphicFrame>
    </p:spTree>
    <p:extLst>
      <p:ext uri="{BB962C8B-B14F-4D97-AF65-F5344CB8AC3E}">
        <p14:creationId xmlns:p14="http://schemas.microsoft.com/office/powerpoint/2010/main" val="399390450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1201" name="Rectangle 1"/>
          <p:cNvSpPr>
            <a:spLocks noGrp="1" noChangeArrowheads="1"/>
          </p:cNvSpPr>
          <p:nvPr>
            <p:ph type="title" idx="4294967295"/>
          </p:nvPr>
        </p:nvSpPr>
        <p:spPr>
          <a:xfrm>
            <a:off x="0" y="295275"/>
            <a:ext cx="8778875" cy="917575"/>
          </a:xfrm>
          <a:ln/>
        </p:spPr>
        <p:txBody>
          <a:bodyPr/>
          <a:lstStyle/>
          <a:p>
            <a:r>
              <a:rPr lang="en-US"/>
              <a:t>Regular Expressions</a:t>
            </a:r>
          </a:p>
        </p:txBody>
      </p:sp>
      <p:sp>
        <p:nvSpPr>
          <p:cNvPr id="2" name="Slide Number Placeholder 1"/>
          <p:cNvSpPr>
            <a:spLocks noGrp="1"/>
          </p:cNvSpPr>
          <p:nvPr>
            <p:ph type="sldNum" sz="quarter" idx="4294967295"/>
          </p:nvPr>
        </p:nvSpPr>
        <p:spPr/>
        <p:txBody>
          <a:bodyPr/>
          <a:lstStyle/>
          <a:p>
            <a:fld id="{DAB94411-2297-4BD0-B197-35E3682289EC}" type="slidenum">
              <a:rPr lang="da-DK" smtClean="0"/>
              <a:t>12</a:t>
            </a:fld>
            <a:endParaRPr lang="da-DK"/>
          </a:p>
        </p:txBody>
      </p:sp>
      <p:graphicFrame>
        <p:nvGraphicFramePr>
          <p:cNvPr id="51203" name="Group 3"/>
          <p:cNvGraphicFramePr>
            <a:graphicFrameLocks noGrp="1"/>
          </p:cNvGraphicFramePr>
          <p:nvPr>
            <p:extLst>
              <p:ext uri="{D42A27DB-BD31-4B8C-83A1-F6EECF244321}">
                <p14:modId xmlns:p14="http://schemas.microsoft.com/office/powerpoint/2010/main" val="1781596996"/>
              </p:ext>
            </p:extLst>
          </p:nvPr>
        </p:nvGraphicFramePr>
        <p:xfrm>
          <a:off x="1010054" y="1485604"/>
          <a:ext cx="7296209" cy="4398900"/>
        </p:xfrm>
        <a:graphic>
          <a:graphicData uri="http://schemas.openxmlformats.org/drawingml/2006/table">
            <a:tbl>
              <a:tblPr/>
              <a:tblGrid>
                <a:gridCol w="3109057">
                  <a:extLst>
                    <a:ext uri="{9D8B030D-6E8A-4147-A177-3AD203B41FA5}">
                      <a16:colId xmlns:a16="http://schemas.microsoft.com/office/drawing/2014/main" val="1342599459"/>
                    </a:ext>
                  </a:extLst>
                </a:gridCol>
                <a:gridCol w="4187152">
                  <a:extLst>
                    <a:ext uri="{9D8B030D-6E8A-4147-A177-3AD203B41FA5}">
                      <a16:colId xmlns:a16="http://schemas.microsoft.com/office/drawing/2014/main" val="2412888391"/>
                    </a:ext>
                  </a:extLst>
                </a:gridCol>
              </a:tblGrid>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[1c]</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matches character ‘1’ or ‘c’</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3499546"/>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[a-z]</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matches all lower-case letters</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91676565"/>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a:t>
                      </a:r>
                      <a:r>
                        <a:rPr kumimoji="0" lang="en-US" sz="1700" b="0" i="0" u="none" strike="noStrike" cap="none" normalizeH="0" baseline="0" dirty="0" err="1">
                          <a:ln>
                            <a:noFill/>
                          </a:ln>
                          <a:solidFill>
                            <a:schemeClr val="tx1"/>
                          </a:solidFill>
                          <a:effectLst/>
                          <a:latin typeface="Consolas" panose="020B0609020204030204" pitchFamily="49" charset="0"/>
                          <a:ea typeface="Courier" charset="0"/>
                          <a:cs typeface="Consolas" panose="020B0609020204030204" pitchFamily="49" charset="0"/>
                          <a:sym typeface="Courier" charset="0"/>
                        </a:rPr>
                        <a:t>zA</a:t>
                      </a: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-Z]</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matches all letters</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7894587"/>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[0-9]+</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matches integer numbers</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14855990"/>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[0-9]+\.[0-9]+</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matches a floating point</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00737158"/>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[0-2][0-9]:[0-5][0-9]</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matches a time e.g. 12:34</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05021187"/>
                  </a:ext>
                </a:extLst>
              </a:tr>
            </a:tbl>
          </a:graphicData>
        </a:graphic>
      </p:graphicFrame>
      <p:sp>
        <p:nvSpPr>
          <p:cNvPr id="51241" name="Rectangle 41"/>
          <p:cNvSpPr>
            <a:spLocks/>
          </p:cNvSpPr>
          <p:nvPr/>
        </p:nvSpPr>
        <p:spPr bwMode="auto">
          <a:xfrm>
            <a:off x="464745" y="6436067"/>
            <a:ext cx="5784589" cy="28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r>
              <a:rPr lang="en-US" sz="1836" u="sng" dirty="0">
                <a:ea typeface="Gill Sans" charset="0"/>
                <a:cs typeface="Gill Sans" charset="0"/>
                <a:hlinkClick r:id="rId2"/>
              </a:rPr>
              <a:t>http://msdn.microsoft.com/en-us/library/az24scfc.aspx</a:t>
            </a:r>
            <a:endParaRPr lang="en-US" sz="1836" u="sng" dirty="0">
              <a:ea typeface="Gill Sans" charset="0"/>
              <a:cs typeface="Gill Sans" charset="0"/>
            </a:endParaRPr>
          </a:p>
        </p:txBody>
      </p:sp>
    </p:spTree>
    <p:extLst>
      <p:ext uri="{BB962C8B-B14F-4D97-AF65-F5344CB8AC3E}">
        <p14:creationId xmlns:p14="http://schemas.microsoft.com/office/powerpoint/2010/main" val="303565117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209" y="1228727"/>
            <a:ext cx="8778240" cy="1354146"/>
          </a:xfrm>
        </p:spPr>
        <p:txBody>
          <a:bodyPr/>
          <a:lstStyle/>
          <a:p>
            <a:r>
              <a:rPr lang="en-US" dirty="0"/>
              <a:t>Agenda</a:t>
            </a:r>
          </a:p>
        </p:txBody>
      </p:sp>
      <p:sp>
        <p:nvSpPr>
          <p:cNvPr id="3" name="Rectangle 2"/>
          <p:cNvSpPr/>
          <p:nvPr/>
        </p:nvSpPr>
        <p:spPr>
          <a:xfrm>
            <a:off x="269384" y="3030232"/>
            <a:ext cx="8230091" cy="2757678"/>
          </a:xfrm>
          <a:prstGeom prst="rect">
            <a:avLst/>
          </a:prstGeom>
        </p:spPr>
        <p:txBody>
          <a:bodyPr wrap="square" lIns="182880" tIns="146304" rIns="182880" bIns="146304">
            <a:spAutoFit/>
          </a:bodyPr>
          <a:lstStyle/>
          <a:p>
            <a:r>
              <a:rPr lang="en-US" sz="3200" dirty="0">
                <a:latin typeface="+mj-lt"/>
              </a:rPr>
              <a:t>The Project</a:t>
            </a:r>
          </a:p>
          <a:p>
            <a:r>
              <a:rPr lang="en-US" sz="3200" dirty="0">
                <a:latin typeface="+mj-lt"/>
              </a:rPr>
              <a:t>Generics</a:t>
            </a:r>
          </a:p>
          <a:p>
            <a:r>
              <a:rPr lang="en-US" sz="3200" dirty="0">
                <a:latin typeface="+mj-lt"/>
              </a:rPr>
              <a:t>Iterators, enumerators, and enumerations</a:t>
            </a:r>
          </a:p>
          <a:p>
            <a:r>
              <a:rPr lang="en-US" sz="3200" dirty="0">
                <a:latin typeface="+mj-lt"/>
              </a:rPr>
              <a:t>Collections</a:t>
            </a:r>
          </a:p>
          <a:p>
            <a:r>
              <a:rPr lang="en-US" sz="3200" dirty="0">
                <a:latin typeface="+mj-lt"/>
              </a:rPr>
              <a:t>Regular Expressions</a:t>
            </a:r>
          </a:p>
        </p:txBody>
      </p:sp>
    </p:spTree>
    <p:extLst>
      <p:ext uri="{BB962C8B-B14F-4D97-AF65-F5344CB8AC3E}">
        <p14:creationId xmlns:p14="http://schemas.microsoft.com/office/powerpoint/2010/main" val="126381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79717C4-9C95-4608-AD7B-9551A9224A3A}"/>
              </a:ext>
            </a:extLst>
          </p:cNvPr>
          <p:cNvSpPr>
            <a:spLocks noGrp="1"/>
          </p:cNvSpPr>
          <p:nvPr>
            <p:ph type="title"/>
          </p:nvPr>
        </p:nvSpPr>
        <p:spPr/>
        <p:txBody>
          <a:bodyPr/>
          <a:lstStyle/>
          <a:p>
            <a:r>
              <a:rPr lang="da-DK" dirty="0">
                <a:solidFill>
                  <a:schemeClr val="bg1"/>
                </a:solidFill>
              </a:rPr>
              <a:t>The Project</a:t>
            </a:r>
            <a:endParaRPr lang="en-DK" dirty="0">
              <a:solidFill>
                <a:schemeClr val="bg1"/>
              </a:solidFill>
            </a:endParaRPr>
          </a:p>
        </p:txBody>
      </p:sp>
      <p:sp>
        <p:nvSpPr>
          <p:cNvPr id="10" name="Text Placeholder 9">
            <a:extLst>
              <a:ext uri="{FF2B5EF4-FFF2-40B4-BE49-F238E27FC236}">
                <a16:creationId xmlns:a16="http://schemas.microsoft.com/office/drawing/2014/main" id="{03DBFA85-71F2-4BE9-87DE-5BF1F823D6AE}"/>
              </a:ext>
            </a:extLst>
          </p:cNvPr>
          <p:cNvSpPr>
            <a:spLocks noGrp="1"/>
          </p:cNvSpPr>
          <p:nvPr>
            <p:ph type="body" sz="quarter" idx="10"/>
          </p:nvPr>
        </p:nvSpPr>
        <p:spPr>
          <a:xfrm>
            <a:off x="274209" y="1212850"/>
            <a:ext cx="8778240" cy="1181862"/>
          </a:xfrm>
        </p:spPr>
        <p:txBody>
          <a:bodyPr/>
          <a:lstStyle/>
          <a:p>
            <a:r>
              <a:rPr lang="da-DK" dirty="0">
                <a:solidFill>
                  <a:schemeClr val="bg1"/>
                </a:solidFill>
              </a:rPr>
              <a:t>Choice of technology is still not up for debate!</a:t>
            </a:r>
            <a:endParaRPr lang="en-DK" dirty="0">
              <a:solidFill>
                <a:schemeClr val="bg1"/>
              </a:solidFill>
            </a:endParaRPr>
          </a:p>
        </p:txBody>
      </p:sp>
      <p:sp>
        <p:nvSpPr>
          <p:cNvPr id="2" name="Rectangle 1">
            <a:extLst>
              <a:ext uri="{FF2B5EF4-FFF2-40B4-BE49-F238E27FC236}">
                <a16:creationId xmlns:a16="http://schemas.microsoft.com/office/drawing/2014/main" id="{DABFC873-64AD-40C3-8697-1D9653735218}"/>
              </a:ext>
            </a:extLst>
          </p:cNvPr>
          <p:cNvSpPr/>
          <p:nvPr/>
        </p:nvSpPr>
        <p:spPr>
          <a:xfrm rot="19268553">
            <a:off x="1716114" y="1898263"/>
            <a:ext cx="5614206" cy="3139321"/>
          </a:xfrm>
          <a:prstGeom prst="rect">
            <a:avLst/>
          </a:prstGeom>
          <a:solidFill>
            <a:srgbClr val="92D050"/>
          </a:solidFill>
        </p:spPr>
        <p:txBody>
          <a:bodyPr wrap="square">
            <a:spAutoFit/>
          </a:bodyPr>
          <a:lstStyle/>
          <a:p>
            <a:pPr algn="ctr"/>
            <a:r>
              <a:rPr lang="da-DK" sz="6600" dirty="0">
                <a:solidFill>
                  <a:srgbClr val="000000"/>
                </a:solidFill>
              </a:rPr>
              <a:t>You are contantly learning...</a:t>
            </a:r>
            <a:endParaRPr lang="en-DK" sz="6600" dirty="0">
              <a:solidFill>
                <a:srgbClr val="000000"/>
              </a:solidFill>
            </a:endParaRPr>
          </a:p>
        </p:txBody>
      </p:sp>
    </p:spTree>
    <p:extLst>
      <p:ext uri="{BB962C8B-B14F-4D97-AF65-F5344CB8AC3E}">
        <p14:creationId xmlns:p14="http://schemas.microsoft.com/office/powerpoint/2010/main" val="250868658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4E0FEF-D108-4DED-A024-3133DDA1D18F}"/>
              </a:ext>
            </a:extLst>
          </p:cNvPr>
          <p:cNvSpPr txBox="1"/>
          <p:nvPr/>
        </p:nvSpPr>
        <p:spPr>
          <a:xfrm>
            <a:off x="3443877" y="856539"/>
            <a:ext cx="2438809" cy="5281446"/>
          </a:xfrm>
          <a:prstGeom prst="rect">
            <a:avLst/>
          </a:prstGeom>
          <a:noFill/>
        </p:spPr>
        <p:txBody>
          <a:bodyPr wrap="none" lIns="182880" tIns="146304" rIns="182880" bIns="146304" rtlCol="0">
            <a:spAutoFit/>
          </a:bodyPr>
          <a:lstStyle/>
          <a:p>
            <a:pPr>
              <a:lnSpc>
                <a:spcPct val="90000"/>
              </a:lnSpc>
            </a:pPr>
            <a:r>
              <a:rPr lang="da-DK" sz="36000" dirty="0">
                <a:gradFill>
                  <a:gsLst>
                    <a:gs pos="2917">
                      <a:schemeClr val="tx1"/>
                    </a:gs>
                    <a:gs pos="30000">
                      <a:schemeClr val="tx1"/>
                    </a:gs>
                  </a:gsLst>
                  <a:lin ang="5400000" scaled="0"/>
                </a:gradFill>
              </a:rPr>
              <a:t>?</a:t>
            </a:r>
            <a:endParaRPr lang="en-DK" sz="360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82622771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209" y="479775"/>
            <a:ext cx="8778240" cy="1354146"/>
          </a:xfrm>
        </p:spPr>
        <p:txBody>
          <a:bodyPr/>
          <a:lstStyle/>
          <a:p>
            <a:r>
              <a:rPr lang="en-US" dirty="0"/>
              <a:t>Generics</a:t>
            </a:r>
          </a:p>
        </p:txBody>
      </p:sp>
      <p:sp>
        <p:nvSpPr>
          <p:cNvPr id="3" name="Rectangle 2"/>
          <p:cNvSpPr/>
          <p:nvPr/>
        </p:nvSpPr>
        <p:spPr>
          <a:xfrm>
            <a:off x="269384" y="2308555"/>
            <a:ext cx="8230091" cy="3681008"/>
          </a:xfrm>
          <a:prstGeom prst="rect">
            <a:avLst/>
          </a:prstGeom>
        </p:spPr>
        <p:txBody>
          <a:bodyPr wrap="square" lIns="182880" tIns="146304" rIns="182880" bIns="146304">
            <a:spAutoFit/>
          </a:bodyPr>
          <a:lstStyle/>
          <a:p>
            <a:r>
              <a:rPr lang="en-US" sz="4400" dirty="0">
                <a:latin typeface="+mj-lt"/>
              </a:rPr>
              <a:t>Parametric Polymorphism</a:t>
            </a:r>
          </a:p>
          <a:p>
            <a:endParaRPr lang="en-US" sz="4400" dirty="0">
              <a:latin typeface="+mj-lt"/>
            </a:endParaRPr>
          </a:p>
          <a:p>
            <a:r>
              <a:rPr lang="en-US" sz="4400" dirty="0">
                <a:latin typeface="+mj-lt"/>
              </a:rPr>
              <a:t>Type Constraints</a:t>
            </a:r>
          </a:p>
          <a:p>
            <a:endParaRPr lang="en-US" sz="4400" dirty="0">
              <a:latin typeface="+mj-lt"/>
            </a:endParaRPr>
          </a:p>
          <a:p>
            <a:r>
              <a:rPr lang="en-US" sz="4400" dirty="0">
                <a:latin typeface="+mj-lt"/>
              </a:rPr>
              <a:t>Co- and contravariance</a:t>
            </a:r>
          </a:p>
        </p:txBody>
      </p:sp>
    </p:spTree>
    <p:extLst>
      <p:ext uri="{BB962C8B-B14F-4D97-AF65-F5344CB8AC3E}">
        <p14:creationId xmlns:p14="http://schemas.microsoft.com/office/powerpoint/2010/main" val="2595506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8C00"/>
        </a:solidFill>
        <a:effectLst/>
      </p:bgPr>
    </p:bg>
    <p:spTree>
      <p:nvGrpSpPr>
        <p:cNvPr id="1" name=""/>
        <p:cNvGrpSpPr/>
        <p:nvPr/>
      </p:nvGrpSpPr>
      <p:grpSpPr>
        <a:xfrm>
          <a:off x="0" y="0"/>
          <a:ext cx="0" cy="0"/>
          <a:chOff x="0" y="0"/>
          <a:chExt cx="0" cy="0"/>
        </a:xfrm>
      </p:grpSpPr>
      <p:sp>
        <p:nvSpPr>
          <p:cNvPr id="2" name="Rectangle 1"/>
          <p:cNvSpPr txBox="1">
            <a:spLocks noChangeArrowheads="1"/>
          </p:cNvSpPr>
          <p:nvPr/>
        </p:nvSpPr>
        <p:spPr>
          <a:xfrm>
            <a:off x="0" y="295275"/>
            <a:ext cx="8778875" cy="917575"/>
          </a:xfrm>
          <a:prstGeom prst="rect">
            <a:avLst/>
          </a:prstGeom>
          <a:ln/>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t>Iterators</a:t>
            </a:r>
            <a:endParaRPr lang="da-DK" dirty="0"/>
          </a:p>
        </p:txBody>
      </p:sp>
      <p:sp>
        <p:nvSpPr>
          <p:cNvPr id="3" name="TextBox 2"/>
          <p:cNvSpPr txBox="1"/>
          <p:nvPr/>
        </p:nvSpPr>
        <p:spPr>
          <a:xfrm>
            <a:off x="639965" y="3040067"/>
            <a:ext cx="290848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&lt;out 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4" name="TextBox 3"/>
          <p:cNvSpPr txBox="1"/>
          <p:nvPr/>
        </p:nvSpPr>
        <p:spPr>
          <a:xfrm>
            <a:off x="1133689" y="1553994"/>
            <a:ext cx="192103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5" name="TextBox 4"/>
          <p:cNvSpPr txBox="1"/>
          <p:nvPr/>
        </p:nvSpPr>
        <p:spPr>
          <a:xfrm>
            <a:off x="5239129" y="1485604"/>
            <a:ext cx="192103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IEnumerator</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6" name="TextBox 5"/>
          <p:cNvSpPr txBox="1"/>
          <p:nvPr/>
        </p:nvSpPr>
        <p:spPr>
          <a:xfrm>
            <a:off x="4745406" y="3040067"/>
            <a:ext cx="290848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IEnumerator</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&lt;out 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7" name="Straight Arrow Connector 6"/>
          <p:cNvCxnSpPr>
            <a:stCxn id="3" idx="0"/>
            <a:endCxn id="4" idx="2"/>
          </p:cNvCxnSpPr>
          <p:nvPr/>
        </p:nvCxnSpPr>
        <p:spPr>
          <a:xfrm flipH="1" flipV="1">
            <a:off x="2094209" y="2126458"/>
            <a:ext cx="1" cy="913609"/>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6199649" y="2058068"/>
            <a:ext cx="1" cy="981999"/>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66722" y="4294820"/>
            <a:ext cx="1527487" cy="572464"/>
          </a:xfrm>
          <a:prstGeom prst="rect">
            <a:avLst/>
          </a:prstGeom>
          <a:solidFill>
            <a:srgbClr val="007233"/>
          </a:solidFill>
        </p:spPr>
        <p:txBody>
          <a:bodyPr wrap="squar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Producer</a:t>
            </a:r>
          </a:p>
        </p:txBody>
      </p:sp>
      <p:sp>
        <p:nvSpPr>
          <p:cNvPr id="13" name="TextBox 12"/>
          <p:cNvSpPr txBox="1"/>
          <p:nvPr/>
        </p:nvSpPr>
        <p:spPr>
          <a:xfrm>
            <a:off x="365648" y="5413652"/>
            <a:ext cx="2953162" cy="572464"/>
          </a:xfrm>
          <a:prstGeom prst="rect">
            <a:avLst/>
          </a:prstGeom>
          <a:solidFill>
            <a:srgbClr val="00188F"/>
          </a:solidFill>
          <a:ln>
            <a:noFill/>
          </a:ln>
        </p:spPr>
        <p:txBody>
          <a:bodyPr wrap="squar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Building block for </a:t>
            </a:r>
            <a:r>
              <a:rPr lang="en-US" sz="2000" dirty="0" err="1">
                <a:gradFill>
                  <a:gsLst>
                    <a:gs pos="2917">
                      <a:schemeClr val="tx1"/>
                    </a:gs>
                    <a:gs pos="30000">
                      <a:schemeClr val="tx1"/>
                    </a:gs>
                  </a:gsLst>
                  <a:lin ang="5400000" scaled="0"/>
                </a:gradFill>
              </a:rPr>
              <a:t>Linq</a:t>
            </a:r>
            <a:endParaRPr lang="da-DK" sz="2000" dirty="0">
              <a:gradFill>
                <a:gsLst>
                  <a:gs pos="2917">
                    <a:schemeClr val="tx1"/>
                  </a:gs>
                  <a:gs pos="30000">
                    <a:schemeClr val="tx1"/>
                  </a:gs>
                </a:gsLst>
                <a:lin ang="5400000" scaled="0"/>
              </a:gradFill>
            </a:endParaRPr>
          </a:p>
        </p:txBody>
      </p:sp>
      <p:sp>
        <p:nvSpPr>
          <p:cNvPr id="14" name="TextBox 13"/>
          <p:cNvSpPr txBox="1"/>
          <p:nvPr/>
        </p:nvSpPr>
        <p:spPr>
          <a:xfrm>
            <a:off x="4690562" y="5301202"/>
            <a:ext cx="4297632" cy="1126462"/>
          </a:xfrm>
          <a:prstGeom prst="rect">
            <a:avLst/>
          </a:prstGeom>
          <a:solidFill>
            <a:srgbClr val="333333"/>
          </a:solidFill>
          <a:ln>
            <a:noFill/>
          </a:ln>
        </p:spPr>
        <p:txBody>
          <a:bodyPr wrap="squar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foreach</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var</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item in items)</a:t>
            </a:r>
          </a:p>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p>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endParaRPr lang="da-DK"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5" name="TextBox 14"/>
          <p:cNvSpPr txBox="1"/>
          <p:nvPr/>
        </p:nvSpPr>
        <p:spPr>
          <a:xfrm>
            <a:off x="6949256" y="4454448"/>
            <a:ext cx="2103098" cy="572464"/>
          </a:xfrm>
          <a:prstGeom prst="rect">
            <a:avLst/>
          </a:prstGeom>
          <a:solidFill>
            <a:srgbClr val="BA141A"/>
          </a:solidFill>
          <a:ln>
            <a:noFill/>
          </a:ln>
        </p:spPr>
        <p:txBody>
          <a:bodyPr wrap="squar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yield break;</a:t>
            </a:r>
            <a:endParaRPr lang="da-DK"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6" name="TextBox 15"/>
          <p:cNvSpPr txBox="1"/>
          <p:nvPr/>
        </p:nvSpPr>
        <p:spPr>
          <a:xfrm>
            <a:off x="4275097" y="4454448"/>
            <a:ext cx="2518963" cy="572464"/>
          </a:xfrm>
          <a:prstGeom prst="rect">
            <a:avLst/>
          </a:prstGeom>
          <a:solidFill>
            <a:srgbClr val="0072C6"/>
          </a:solidFill>
          <a:ln>
            <a:noFill/>
          </a:ln>
        </p:spPr>
        <p:txBody>
          <a:bodyPr wrap="squar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yield return T;</a:t>
            </a:r>
            <a:endParaRPr lang="da-DK"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5482146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Rectangle 1"/>
          <p:cNvSpPr txBox="1">
            <a:spLocks noChangeArrowheads="1"/>
          </p:cNvSpPr>
          <p:nvPr/>
        </p:nvSpPr>
        <p:spPr>
          <a:xfrm>
            <a:off x="0" y="295275"/>
            <a:ext cx="8778875" cy="917575"/>
          </a:xfrm>
          <a:prstGeom prst="rect">
            <a:avLst/>
          </a:prstGeom>
          <a:ln/>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t>System.Collections</a:t>
            </a:r>
            <a:endParaRPr lang="da-DK" dirty="0"/>
          </a:p>
        </p:txBody>
      </p:sp>
      <p:sp>
        <p:nvSpPr>
          <p:cNvPr id="3" name="TextBox 2"/>
          <p:cNvSpPr txBox="1"/>
          <p:nvPr/>
        </p:nvSpPr>
        <p:spPr>
          <a:xfrm>
            <a:off x="1770416" y="1915107"/>
            <a:ext cx="192103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4" name="TextBox 3"/>
          <p:cNvSpPr txBox="1"/>
          <p:nvPr/>
        </p:nvSpPr>
        <p:spPr>
          <a:xfrm>
            <a:off x="1770415" y="3107676"/>
            <a:ext cx="192103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ICollection</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nvGrpSpPr>
          <p:cNvPr id="5" name="Group 4"/>
          <p:cNvGrpSpPr/>
          <p:nvPr/>
        </p:nvGrpSpPr>
        <p:grpSpPr>
          <a:xfrm>
            <a:off x="273050" y="5626531"/>
            <a:ext cx="5079578" cy="572464"/>
            <a:chOff x="256797" y="4371310"/>
            <a:chExt cx="5079578" cy="572464"/>
          </a:xfrm>
        </p:grpSpPr>
        <p:sp>
          <p:nvSpPr>
            <p:cNvPr id="6" name="TextBox 5"/>
            <p:cNvSpPr txBox="1"/>
            <p:nvPr/>
          </p:nvSpPr>
          <p:spPr>
            <a:xfrm>
              <a:off x="256797" y="4371310"/>
              <a:ext cx="1074653"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Stack</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7" name="TextBox 6"/>
            <p:cNvSpPr txBox="1"/>
            <p:nvPr/>
          </p:nvSpPr>
          <p:spPr>
            <a:xfrm>
              <a:off x="4261722" y="4371310"/>
              <a:ext cx="1074653"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Queue</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8" name="TextBox 7"/>
            <p:cNvSpPr txBox="1"/>
            <p:nvPr/>
          </p:nvSpPr>
          <p:spPr>
            <a:xfrm>
              <a:off x="1906599" y="4371310"/>
              <a:ext cx="163891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ArrayList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sp>
        <p:nvSpPr>
          <p:cNvPr id="9" name="TextBox 8"/>
          <p:cNvSpPr txBox="1"/>
          <p:nvPr/>
        </p:nvSpPr>
        <p:spPr>
          <a:xfrm>
            <a:off x="5026898" y="2587613"/>
            <a:ext cx="1074653"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IList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0" name="TextBox 9"/>
          <p:cNvSpPr txBox="1"/>
          <p:nvPr/>
        </p:nvSpPr>
        <p:spPr>
          <a:xfrm>
            <a:off x="4754720" y="4079674"/>
            <a:ext cx="192103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IDictionary</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1" name="TextBox 10"/>
          <p:cNvSpPr txBox="1"/>
          <p:nvPr/>
        </p:nvSpPr>
        <p:spPr>
          <a:xfrm>
            <a:off x="7373599" y="2587613"/>
            <a:ext cx="163891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ArrayList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2" name="TextBox 11"/>
          <p:cNvSpPr txBox="1"/>
          <p:nvPr/>
        </p:nvSpPr>
        <p:spPr>
          <a:xfrm>
            <a:off x="7406451" y="3680140"/>
            <a:ext cx="163891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Hashtable</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3" name="TextBox 12"/>
          <p:cNvSpPr txBox="1"/>
          <p:nvPr/>
        </p:nvSpPr>
        <p:spPr>
          <a:xfrm>
            <a:off x="7335919" y="4745475"/>
            <a:ext cx="177997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SortedList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14" name="Straight Arrow Connector 13"/>
          <p:cNvCxnSpPr>
            <a:stCxn id="11" idx="1"/>
            <a:endCxn id="9" idx="3"/>
          </p:cNvCxnSpPr>
          <p:nvPr/>
        </p:nvCxnSpPr>
        <p:spPr>
          <a:xfrm flipH="1">
            <a:off x="6101551" y="2873845"/>
            <a:ext cx="1272048" cy="0"/>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1"/>
            <a:endCxn id="10" idx="3"/>
          </p:cNvCxnSpPr>
          <p:nvPr/>
        </p:nvCxnSpPr>
        <p:spPr>
          <a:xfrm flipH="1">
            <a:off x="6675759" y="3966372"/>
            <a:ext cx="730692" cy="399534"/>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3" idx="1"/>
            <a:endCxn id="10" idx="3"/>
          </p:cNvCxnSpPr>
          <p:nvPr/>
        </p:nvCxnSpPr>
        <p:spPr>
          <a:xfrm flipH="1" flipV="1">
            <a:off x="6675759" y="4365906"/>
            <a:ext cx="660160" cy="66580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0"/>
            <a:endCxn id="4" idx="2"/>
          </p:cNvCxnSpPr>
          <p:nvPr/>
        </p:nvCxnSpPr>
        <p:spPr>
          <a:xfrm flipH="1" flipV="1">
            <a:off x="2730935" y="3680140"/>
            <a:ext cx="2084367"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0"/>
            <a:endCxn id="4" idx="2"/>
          </p:cNvCxnSpPr>
          <p:nvPr/>
        </p:nvCxnSpPr>
        <p:spPr>
          <a:xfrm flipH="1" flipV="1">
            <a:off x="2730935" y="3680140"/>
            <a:ext cx="11372"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0"/>
            <a:endCxn id="4" idx="2"/>
          </p:cNvCxnSpPr>
          <p:nvPr/>
        </p:nvCxnSpPr>
        <p:spPr>
          <a:xfrm flipV="1">
            <a:off x="810377" y="3680140"/>
            <a:ext cx="1920558"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0"/>
            <a:endCxn id="3" idx="2"/>
          </p:cNvCxnSpPr>
          <p:nvPr/>
        </p:nvCxnSpPr>
        <p:spPr>
          <a:xfrm flipV="1">
            <a:off x="2730935" y="2487571"/>
            <a:ext cx="1" cy="620105"/>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1"/>
            <a:endCxn id="4" idx="3"/>
          </p:cNvCxnSpPr>
          <p:nvPr/>
        </p:nvCxnSpPr>
        <p:spPr>
          <a:xfrm flipH="1">
            <a:off x="3691454" y="2873845"/>
            <a:ext cx="1335444" cy="520063"/>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1"/>
            <a:endCxn id="4" idx="3"/>
          </p:cNvCxnSpPr>
          <p:nvPr/>
        </p:nvCxnSpPr>
        <p:spPr>
          <a:xfrm flipH="1" flipV="1">
            <a:off x="3691454" y="3393908"/>
            <a:ext cx="1063266" cy="971998"/>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86772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Grp="1" noChangeArrowheads="1"/>
          </p:cNvSpPr>
          <p:nvPr>
            <p:ph type="title" idx="4294967295"/>
          </p:nvPr>
        </p:nvSpPr>
        <p:spPr>
          <a:xfrm>
            <a:off x="0" y="295275"/>
            <a:ext cx="8778875" cy="917575"/>
          </a:xfrm>
          <a:ln/>
        </p:spPr>
        <p:txBody>
          <a:bodyPr/>
          <a:lstStyle/>
          <a:p>
            <a:r>
              <a:rPr lang="en-US" dirty="0" err="1"/>
              <a:t>System.Collections.Generic</a:t>
            </a:r>
            <a:endParaRPr lang="en-US" dirty="0"/>
          </a:p>
        </p:txBody>
      </p:sp>
      <p:sp>
        <p:nvSpPr>
          <p:cNvPr id="3" name="TextBox 2"/>
          <p:cNvSpPr txBox="1"/>
          <p:nvPr/>
        </p:nvSpPr>
        <p:spPr>
          <a:xfrm>
            <a:off x="1770416" y="1915107"/>
            <a:ext cx="2344231"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6" name="TextBox 5"/>
          <p:cNvSpPr txBox="1"/>
          <p:nvPr/>
        </p:nvSpPr>
        <p:spPr>
          <a:xfrm>
            <a:off x="1770415" y="3107676"/>
            <a:ext cx="2344231"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ICollection</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nvGrpSpPr>
          <p:cNvPr id="4" name="Group 3"/>
          <p:cNvGrpSpPr/>
          <p:nvPr/>
        </p:nvGrpSpPr>
        <p:grpSpPr>
          <a:xfrm>
            <a:off x="273050" y="5626531"/>
            <a:ext cx="5502771" cy="572464"/>
            <a:chOff x="256797" y="4371310"/>
            <a:chExt cx="5502771" cy="572464"/>
          </a:xfrm>
        </p:grpSpPr>
        <p:sp>
          <p:nvSpPr>
            <p:cNvPr id="7" name="TextBox 6"/>
            <p:cNvSpPr txBox="1"/>
            <p:nvPr/>
          </p:nvSpPr>
          <p:spPr>
            <a:xfrm>
              <a:off x="256797" y="4371310"/>
              <a:ext cx="1497846"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Stack&lt;T&gt;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8" name="TextBox 7"/>
            <p:cNvSpPr txBox="1"/>
            <p:nvPr/>
          </p:nvSpPr>
          <p:spPr>
            <a:xfrm>
              <a:off x="4261722" y="4371310"/>
              <a:ext cx="1497846"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Queue&lt;T&gt;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9" name="TextBox 8"/>
            <p:cNvSpPr txBox="1"/>
            <p:nvPr/>
          </p:nvSpPr>
          <p:spPr>
            <a:xfrm>
              <a:off x="1906599" y="4371310"/>
              <a:ext cx="2203167"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LinkedList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sp>
        <p:nvSpPr>
          <p:cNvPr id="10" name="TextBox 9"/>
          <p:cNvSpPr txBox="1"/>
          <p:nvPr/>
        </p:nvSpPr>
        <p:spPr>
          <a:xfrm>
            <a:off x="5026898" y="2587613"/>
            <a:ext cx="1497846"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IList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1" name="TextBox 10"/>
          <p:cNvSpPr txBox="1"/>
          <p:nvPr/>
        </p:nvSpPr>
        <p:spPr>
          <a:xfrm>
            <a:off x="5026898" y="4107072"/>
            <a:ext cx="1356782"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ISet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2" name="TextBox 11"/>
          <p:cNvSpPr txBox="1"/>
          <p:nvPr/>
        </p:nvSpPr>
        <p:spPr>
          <a:xfrm>
            <a:off x="7656365" y="2587613"/>
            <a:ext cx="1356782"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List&lt;T&gt;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3" name="TextBox 12"/>
          <p:cNvSpPr txBox="1"/>
          <p:nvPr/>
        </p:nvSpPr>
        <p:spPr>
          <a:xfrm>
            <a:off x="7233173" y="3680140"/>
            <a:ext cx="177997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HashSet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4" name="TextBox 13"/>
          <p:cNvSpPr txBox="1"/>
          <p:nvPr/>
        </p:nvSpPr>
        <p:spPr>
          <a:xfrm>
            <a:off x="7092108" y="5209325"/>
            <a:ext cx="2062103"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SortedSet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15" name="Straight Arrow Connector 14"/>
          <p:cNvCxnSpPr>
            <a:stCxn id="12" idx="1"/>
            <a:endCxn id="10" idx="3"/>
          </p:cNvCxnSpPr>
          <p:nvPr/>
        </p:nvCxnSpPr>
        <p:spPr>
          <a:xfrm flipH="1">
            <a:off x="6524744" y="2873845"/>
            <a:ext cx="1131621" cy="0"/>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1"/>
            <a:endCxn id="11" idx="3"/>
          </p:cNvCxnSpPr>
          <p:nvPr/>
        </p:nvCxnSpPr>
        <p:spPr>
          <a:xfrm flipH="1">
            <a:off x="6383680" y="3966372"/>
            <a:ext cx="849493" cy="426932"/>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4" idx="1"/>
            <a:endCxn id="11" idx="3"/>
          </p:cNvCxnSpPr>
          <p:nvPr/>
        </p:nvCxnSpPr>
        <p:spPr>
          <a:xfrm flipH="1" flipV="1">
            <a:off x="6383680" y="4393304"/>
            <a:ext cx="708428" cy="1102253"/>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0"/>
            <a:endCxn id="6" idx="2"/>
          </p:cNvCxnSpPr>
          <p:nvPr/>
        </p:nvCxnSpPr>
        <p:spPr>
          <a:xfrm flipH="1" flipV="1">
            <a:off x="2942531" y="3680140"/>
            <a:ext cx="2084367"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0"/>
            <a:endCxn id="6" idx="2"/>
          </p:cNvCxnSpPr>
          <p:nvPr/>
        </p:nvCxnSpPr>
        <p:spPr>
          <a:xfrm flipH="1" flipV="1">
            <a:off x="2942531" y="3680140"/>
            <a:ext cx="81905"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7" idx="0"/>
            <a:endCxn id="6" idx="2"/>
          </p:cNvCxnSpPr>
          <p:nvPr/>
        </p:nvCxnSpPr>
        <p:spPr>
          <a:xfrm flipV="1">
            <a:off x="1021973" y="3680140"/>
            <a:ext cx="1920558"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6" idx="0"/>
            <a:endCxn id="3" idx="2"/>
          </p:cNvCxnSpPr>
          <p:nvPr/>
        </p:nvCxnSpPr>
        <p:spPr>
          <a:xfrm flipV="1">
            <a:off x="2942531" y="2487571"/>
            <a:ext cx="1" cy="620105"/>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0" idx="1"/>
            <a:endCxn id="6" idx="3"/>
          </p:cNvCxnSpPr>
          <p:nvPr/>
        </p:nvCxnSpPr>
        <p:spPr>
          <a:xfrm flipH="1">
            <a:off x="4114646" y="2873845"/>
            <a:ext cx="912252" cy="520063"/>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1" idx="1"/>
            <a:endCxn id="6" idx="3"/>
          </p:cNvCxnSpPr>
          <p:nvPr/>
        </p:nvCxnSpPr>
        <p:spPr>
          <a:xfrm flipH="1" flipV="1">
            <a:off x="4114646" y="3393908"/>
            <a:ext cx="912252" cy="999396"/>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45191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57345" name="Rectangle 1"/>
          <p:cNvSpPr>
            <a:spLocks noGrp="1" noChangeArrowheads="1"/>
          </p:cNvSpPr>
          <p:nvPr>
            <p:ph type="title" idx="4294967295"/>
          </p:nvPr>
        </p:nvSpPr>
        <p:spPr>
          <a:xfrm>
            <a:off x="0" y="295275"/>
            <a:ext cx="8778875" cy="917575"/>
          </a:xfrm>
          <a:ln/>
        </p:spPr>
        <p:txBody>
          <a:bodyPr/>
          <a:lstStyle/>
          <a:p>
            <a:r>
              <a:rPr lang="en-US" dirty="0" err="1"/>
              <a:t>System.Collections.Generic</a:t>
            </a:r>
            <a:r>
              <a:rPr lang="en-US" dirty="0"/>
              <a:t> 2</a:t>
            </a:r>
          </a:p>
        </p:txBody>
      </p:sp>
      <p:sp>
        <p:nvSpPr>
          <p:cNvPr id="3" name="TextBox 2"/>
          <p:cNvSpPr txBox="1"/>
          <p:nvPr/>
        </p:nvSpPr>
        <p:spPr>
          <a:xfrm>
            <a:off x="565118" y="1920560"/>
            <a:ext cx="2344231"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6" name="TextBox 5"/>
          <p:cNvSpPr txBox="1"/>
          <p:nvPr/>
        </p:nvSpPr>
        <p:spPr>
          <a:xfrm>
            <a:off x="565118" y="3120567"/>
            <a:ext cx="2344231"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ICollection</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7" name="TextBox 6"/>
          <p:cNvSpPr txBox="1"/>
          <p:nvPr/>
        </p:nvSpPr>
        <p:spPr>
          <a:xfrm>
            <a:off x="2758185" y="5626531"/>
            <a:ext cx="262636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Dictionary&lt;K, V&gt;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9" name="TextBox 8"/>
          <p:cNvSpPr txBox="1"/>
          <p:nvPr/>
        </p:nvSpPr>
        <p:spPr>
          <a:xfrm>
            <a:off x="5647662" y="5626531"/>
            <a:ext cx="3472746"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SortedDictionary</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0" name="TextBox 9"/>
          <p:cNvSpPr txBox="1"/>
          <p:nvPr/>
        </p:nvSpPr>
        <p:spPr>
          <a:xfrm>
            <a:off x="4378084" y="1920560"/>
            <a:ext cx="474232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a:t>
            </a: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KeyValuePair</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27" name="Straight Arrow Connector 26"/>
          <p:cNvCxnSpPr>
            <a:stCxn id="9" idx="0"/>
            <a:endCxn id="31" idx="2"/>
          </p:cNvCxnSpPr>
          <p:nvPr/>
        </p:nvCxnSpPr>
        <p:spPr>
          <a:xfrm flipH="1" flipV="1">
            <a:off x="6749246" y="4859189"/>
            <a:ext cx="634789" cy="767342"/>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7" idx="0"/>
            <a:endCxn id="31" idx="2"/>
          </p:cNvCxnSpPr>
          <p:nvPr/>
        </p:nvCxnSpPr>
        <p:spPr>
          <a:xfrm flipV="1">
            <a:off x="4071365" y="4859189"/>
            <a:ext cx="2677881" cy="767342"/>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1737233" y="2493024"/>
            <a:ext cx="0" cy="614652"/>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388964" y="3120567"/>
            <a:ext cx="474232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ICollection</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a:t>
            </a: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KeyValuePair</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26" name="Straight Arrow Connector 25"/>
          <p:cNvCxnSpPr>
            <a:stCxn id="25" idx="0"/>
            <a:endCxn id="10" idx="2"/>
          </p:cNvCxnSpPr>
          <p:nvPr/>
        </p:nvCxnSpPr>
        <p:spPr>
          <a:xfrm flipH="1" flipV="1">
            <a:off x="6749246" y="2493024"/>
            <a:ext cx="0" cy="627543"/>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365534" y="4286725"/>
            <a:ext cx="276742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IDictionary</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32" name="Straight Arrow Connector 31"/>
          <p:cNvCxnSpPr>
            <a:stCxn id="31" idx="0"/>
            <a:endCxn id="25" idx="2"/>
          </p:cNvCxnSpPr>
          <p:nvPr/>
        </p:nvCxnSpPr>
        <p:spPr>
          <a:xfrm flipV="1">
            <a:off x="6749246" y="3693031"/>
            <a:ext cx="0" cy="593694"/>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25" idx="1"/>
            <a:endCxn id="6" idx="3"/>
          </p:cNvCxnSpPr>
          <p:nvPr/>
        </p:nvCxnSpPr>
        <p:spPr>
          <a:xfrm flipH="1">
            <a:off x="2909349" y="3406799"/>
            <a:ext cx="1479615" cy="0"/>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909349" y="2217116"/>
            <a:ext cx="1479615" cy="0"/>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4493962"/>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8b529f77-48ab-4581-b468-93f09345b8aa"/>
    <ds:schemaRef ds:uri="2295e2e7-0eeb-498e-8716-217bb2ee6ee3"/>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18317</TotalTime>
  <Words>395</Words>
  <Application>Microsoft Office PowerPoint</Application>
  <PresentationFormat>Custom</PresentationFormat>
  <Paragraphs>112</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Consolas</vt:lpstr>
      <vt:lpstr>Courier</vt:lpstr>
      <vt:lpstr>Gill Sans</vt:lpstr>
      <vt:lpstr>Segoe UI</vt:lpstr>
      <vt:lpstr>Segoe UI Light</vt:lpstr>
      <vt:lpstr>Wingdings</vt:lpstr>
      <vt:lpstr>MSVID_White_4x3_2012-08-18</vt:lpstr>
      <vt:lpstr>C♯ Generics, Collections, Iterators, and Regular Expressions</vt:lpstr>
      <vt:lpstr>Agenda</vt:lpstr>
      <vt:lpstr>The Project</vt:lpstr>
      <vt:lpstr>PowerPoint Presentation</vt:lpstr>
      <vt:lpstr>Generics</vt:lpstr>
      <vt:lpstr>PowerPoint Presentation</vt:lpstr>
      <vt:lpstr>PowerPoint Presentation</vt:lpstr>
      <vt:lpstr>System.Collections.Generic</vt:lpstr>
      <vt:lpstr>System.Collections.Generic 2</vt:lpstr>
      <vt:lpstr>System.Collections.Concurrent</vt:lpstr>
      <vt:lpstr>Regular Expressions</vt:lpstr>
      <vt:lpstr>Regular Expressions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132</cp:revision>
  <dcterms:created xsi:type="dcterms:W3CDTF">2012-05-22T07:38:31Z</dcterms:created>
  <dcterms:modified xsi:type="dcterms:W3CDTF">2018-09-07T09:57:29Z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