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5"/>
  </p:notesMasterIdLst>
  <p:handoutMasterIdLst>
    <p:handoutMasterId r:id="rId16"/>
  </p:handoutMasterIdLst>
  <p:sldIdLst>
    <p:sldId id="880" r:id="rId5"/>
    <p:sldId id="1074" r:id="rId6"/>
    <p:sldId id="1081" r:id="rId7"/>
    <p:sldId id="1082" r:id="rId8"/>
    <p:sldId id="1075" r:id="rId9"/>
    <p:sldId id="1076" r:id="rId10"/>
    <p:sldId id="1077" r:id="rId11"/>
    <p:sldId id="1078" r:id="rId12"/>
    <p:sldId id="1079" r:id="rId13"/>
    <p:sldId id="1080" r:id="rId14"/>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074"/>
            <p14:sldId id="1081"/>
            <p14:sldId id="1082"/>
            <p14:sldId id="1075"/>
            <p14:sldId id="1076"/>
            <p14:sldId id="1077"/>
            <p14:sldId id="1078"/>
            <p14:sldId id="1079"/>
            <p14:sldId id="1080"/>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000000"/>
    <a:srgbClr val="0072C6"/>
    <a:srgbClr val="00188F"/>
    <a:srgbClr val="FF8C00"/>
    <a:srgbClr val="442359"/>
    <a:srgbClr val="BA141A"/>
    <a:srgbClr val="333333"/>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91" autoAdjust="0"/>
    <p:restoredTop sz="93033" autoAdjust="0"/>
  </p:normalViewPr>
  <p:slideViewPr>
    <p:cSldViewPr>
      <p:cViewPr varScale="1">
        <p:scale>
          <a:sx n="82" d="100"/>
          <a:sy n="82" d="100"/>
        </p:scale>
        <p:origin x="48" y="309"/>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9/13/2018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9/13/2018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49C454-5D88-4CAA-AF72-C1EAB34BF7DF}"/>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Lambdas and LINQ</a:t>
            </a:r>
            <a:endParaRPr lang="en-US" sz="2800" dirty="0"/>
          </a:p>
        </p:txBody>
      </p:sp>
      <p:sp>
        <p:nvSpPr>
          <p:cNvPr id="5" name="Text Placeholder 4"/>
          <p:cNvSpPr>
            <a:spLocks noGrp="1"/>
          </p:cNvSpPr>
          <p:nvPr>
            <p:ph type="body" sz="quarter" idx="14"/>
          </p:nvPr>
        </p:nvSpPr>
        <p:spPr>
          <a:xfrm>
            <a:off x="274209" y="3954457"/>
            <a:ext cx="4204800"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en-US" dirty="0">
                <a:hlinkClick r:id="rId2"/>
              </a:rPr>
              <a:t>rnie@itu.dk</a:t>
            </a:r>
            <a:endParaRPr lang="en-US" dirty="0"/>
          </a:p>
          <a:p>
            <a:pPr marL="0" indent="0">
              <a:buNone/>
            </a:pPr>
            <a:endParaRPr lang="en-US" dirty="0"/>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DE14-6E24-4435-99D0-DCA6EBAA14E8}"/>
              </a:ext>
            </a:extLst>
          </p:cNvPr>
          <p:cNvSpPr>
            <a:spLocks noGrp="1"/>
          </p:cNvSpPr>
          <p:nvPr>
            <p:ph type="title"/>
          </p:nvPr>
        </p:nvSpPr>
        <p:spPr/>
        <p:txBody>
          <a:bodyPr/>
          <a:lstStyle/>
          <a:p>
            <a:r>
              <a:rPr lang="da-DK" dirty="0">
                <a:solidFill>
                  <a:schemeClr val="bg1"/>
                </a:solidFill>
              </a:rPr>
              <a:t>Linq</a:t>
            </a:r>
            <a:endParaRPr lang="en-DK" dirty="0">
              <a:solidFill>
                <a:schemeClr val="bg1"/>
              </a:solidFill>
            </a:endParaRPr>
          </a:p>
        </p:txBody>
      </p:sp>
      <p:sp>
        <p:nvSpPr>
          <p:cNvPr id="3" name="Text Placeholder 2">
            <a:extLst>
              <a:ext uri="{FF2B5EF4-FFF2-40B4-BE49-F238E27FC236}">
                <a16:creationId xmlns:a16="http://schemas.microsoft.com/office/drawing/2014/main" id="{9F0CF441-10E2-4402-8E81-4B2DA9307069}"/>
              </a:ext>
            </a:extLst>
          </p:cNvPr>
          <p:cNvSpPr>
            <a:spLocks noGrp="1"/>
          </p:cNvSpPr>
          <p:nvPr>
            <p:ph type="body" sz="quarter" idx="10"/>
          </p:nvPr>
        </p:nvSpPr>
        <p:spPr>
          <a:xfrm>
            <a:off x="274209" y="1212850"/>
            <a:ext cx="8778240" cy="683264"/>
          </a:xfrm>
        </p:spPr>
        <p:txBody>
          <a:bodyPr/>
          <a:lstStyle/>
          <a:p>
            <a:endParaRPr lang="en-DK">
              <a:solidFill>
                <a:schemeClr val="bg1"/>
              </a:solidFill>
            </a:endParaRPr>
          </a:p>
        </p:txBody>
      </p:sp>
    </p:spTree>
    <p:extLst>
      <p:ext uri="{BB962C8B-B14F-4D97-AF65-F5344CB8AC3E}">
        <p14:creationId xmlns:p14="http://schemas.microsoft.com/office/powerpoint/2010/main" val="16545229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4" name="Text Placeholder 3"/>
          <p:cNvSpPr>
            <a:spLocks noGrp="1"/>
          </p:cNvSpPr>
          <p:nvPr>
            <p:ph type="body" sz="quarter" idx="10"/>
          </p:nvPr>
        </p:nvSpPr>
        <p:spPr>
          <a:xfrm>
            <a:off x="274209" y="1212850"/>
            <a:ext cx="8778240" cy="4801314"/>
          </a:xfrm>
        </p:spPr>
        <p:txBody>
          <a:bodyPr/>
          <a:lstStyle/>
          <a:p>
            <a:endParaRPr lang="en-US" sz="4000" dirty="0">
              <a:solidFill>
                <a:schemeClr val="bg1"/>
              </a:solidFill>
            </a:endParaRPr>
          </a:p>
          <a:p>
            <a:r>
              <a:rPr lang="en-US" sz="4000" dirty="0">
                <a:solidFill>
                  <a:schemeClr val="bg1"/>
                </a:solidFill>
              </a:rPr>
              <a:t>Anonymous methods</a:t>
            </a:r>
          </a:p>
          <a:p>
            <a:r>
              <a:rPr lang="en-US" sz="4000" dirty="0">
                <a:solidFill>
                  <a:schemeClr val="bg1"/>
                </a:solidFill>
              </a:rPr>
              <a:t>Anonymous types</a:t>
            </a:r>
          </a:p>
          <a:p>
            <a:r>
              <a:rPr lang="en-US" sz="4000" dirty="0">
                <a:solidFill>
                  <a:schemeClr val="bg1"/>
                </a:solidFill>
              </a:rPr>
              <a:t>Delegates</a:t>
            </a:r>
          </a:p>
          <a:p>
            <a:r>
              <a:rPr lang="en-US" sz="4000" dirty="0">
                <a:solidFill>
                  <a:schemeClr val="bg1"/>
                </a:solidFill>
              </a:rPr>
              <a:t>Lambda expressions</a:t>
            </a:r>
          </a:p>
          <a:p>
            <a:r>
              <a:rPr lang="en-US" sz="4000" dirty="0">
                <a:solidFill>
                  <a:schemeClr val="bg1"/>
                </a:solidFill>
              </a:rPr>
              <a:t>Extension methods</a:t>
            </a:r>
          </a:p>
          <a:p>
            <a:r>
              <a:rPr lang="en-US" sz="4000" dirty="0">
                <a:solidFill>
                  <a:schemeClr val="bg1"/>
                </a:solidFill>
              </a:rPr>
              <a:t>LINQ</a:t>
            </a:r>
          </a:p>
        </p:txBody>
      </p:sp>
      <p:sp>
        <p:nvSpPr>
          <p:cNvPr id="3" name="Rectangle 2"/>
          <p:cNvSpPr/>
          <p:nvPr/>
        </p:nvSpPr>
        <p:spPr bwMode="auto">
          <a:xfrm rot="2823515">
            <a:off x="4645646" y="2002785"/>
            <a:ext cx="3931877" cy="9143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4400" dirty="0">
                <a:gradFill>
                  <a:gsLst>
                    <a:gs pos="0">
                      <a:srgbClr val="FFFFFF"/>
                    </a:gs>
                    <a:gs pos="100000">
                      <a:srgbClr val="FFFFFF"/>
                    </a:gs>
                  </a:gsLst>
                  <a:lin ang="5400000" scaled="0"/>
                </a:gradFill>
                <a:ea typeface="Segoe UI" pitchFamily="34" charset="0"/>
                <a:cs typeface="Segoe UI" pitchFamily="34" charset="0"/>
              </a:rPr>
              <a:t>Enumerations</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1B07-DC1C-428C-AAB6-7A27C12BC159}"/>
              </a:ext>
            </a:extLst>
          </p:cNvPr>
          <p:cNvSpPr>
            <a:spLocks noGrp="1"/>
          </p:cNvSpPr>
          <p:nvPr>
            <p:ph type="title"/>
          </p:nvPr>
        </p:nvSpPr>
        <p:spPr/>
        <p:txBody>
          <a:bodyPr/>
          <a:lstStyle/>
          <a:p>
            <a:r>
              <a:rPr lang="en-US" dirty="0">
                <a:solidFill>
                  <a:schemeClr val="tx1"/>
                </a:solidFill>
              </a:rPr>
              <a:t>Enumerations 1/2</a:t>
            </a:r>
            <a:endParaRPr lang="en-DK" dirty="0">
              <a:solidFill>
                <a:schemeClr val="tx1"/>
              </a:solidFill>
            </a:endParaRPr>
          </a:p>
        </p:txBody>
      </p:sp>
      <p:sp>
        <p:nvSpPr>
          <p:cNvPr id="6" name="Rectangle 5">
            <a:extLst>
              <a:ext uri="{FF2B5EF4-FFF2-40B4-BE49-F238E27FC236}">
                <a16:creationId xmlns:a16="http://schemas.microsoft.com/office/drawing/2014/main" id="{335D5E5F-551C-40DA-ADD9-14D038665356}"/>
              </a:ext>
            </a:extLst>
          </p:cNvPr>
          <p:cNvSpPr/>
          <p:nvPr/>
        </p:nvSpPr>
        <p:spPr>
          <a:xfrm>
            <a:off x="822843" y="2125677"/>
            <a:ext cx="7679290" cy="3046988"/>
          </a:xfrm>
          <a:prstGeom prst="rect">
            <a:avLst/>
          </a:prstGeom>
        </p:spPr>
        <p:txBody>
          <a:bodyPr wrap="square">
            <a:spAutoFit/>
          </a:bodyPr>
          <a:lstStyle/>
          <a:p>
            <a:r>
              <a:rPr lang="da-DK" sz="3200" dirty="0">
                <a:solidFill>
                  <a:srgbClr val="000000"/>
                </a:solidFill>
                <a:latin typeface="Consolas" panose="020B0609020204030204" pitchFamily="49" charset="0"/>
              </a:rPr>
              <a:t> </a:t>
            </a:r>
            <a:r>
              <a:rPr lang="da-DK" sz="3200" dirty="0">
                <a:solidFill>
                  <a:srgbClr val="0000FF"/>
                </a:solidFill>
                <a:latin typeface="Consolas" panose="020B0609020204030204" pitchFamily="49" charset="0"/>
              </a:rPr>
              <a:t>public</a:t>
            </a:r>
            <a:r>
              <a:rPr lang="da-DK" sz="3200" dirty="0">
                <a:solidFill>
                  <a:srgbClr val="000000"/>
                </a:solidFill>
                <a:latin typeface="Consolas" panose="020B0609020204030204" pitchFamily="49" charset="0"/>
              </a:rPr>
              <a:t> </a:t>
            </a:r>
            <a:r>
              <a:rPr lang="da-DK" sz="3200" dirty="0">
                <a:solidFill>
                  <a:srgbClr val="0000FF"/>
                </a:solidFill>
                <a:latin typeface="Consolas" panose="020B0609020204030204" pitchFamily="49" charset="0"/>
              </a:rPr>
              <a:t>enum</a:t>
            </a:r>
            <a:r>
              <a:rPr lang="da-DK" sz="3200" dirty="0">
                <a:solidFill>
                  <a:srgbClr val="000000"/>
                </a:solidFill>
                <a:latin typeface="Consolas" panose="020B0609020204030204" pitchFamily="49" charset="0"/>
              </a:rPr>
              <a:t> </a:t>
            </a:r>
            <a:r>
              <a:rPr lang="da-DK" sz="3200" dirty="0">
                <a:solidFill>
                  <a:srgbClr val="2B91AF"/>
                </a:solidFill>
                <a:latin typeface="Consolas" panose="020B0609020204030204" pitchFamily="49" charset="0"/>
              </a:rPr>
              <a:t>TrafficLightColor</a:t>
            </a:r>
            <a:endParaRPr lang="da-DK" sz="3200" dirty="0">
              <a:solidFill>
                <a:srgbClr val="000000"/>
              </a:solidFill>
              <a:latin typeface="Consolas" panose="020B0609020204030204" pitchFamily="49" charset="0"/>
            </a:endParaRPr>
          </a:p>
          <a:p>
            <a:r>
              <a:rPr lang="en-DK" sz="3200" dirty="0">
                <a:solidFill>
                  <a:srgbClr val="000000"/>
                </a:solidFill>
                <a:latin typeface="Consolas" panose="020B0609020204030204" pitchFamily="49" charset="0"/>
              </a:rPr>
              <a:t> {</a:t>
            </a:r>
          </a:p>
          <a:p>
            <a:r>
              <a:rPr lang="da-DK" sz="3200" dirty="0">
                <a:solidFill>
                  <a:srgbClr val="000000"/>
                </a:solidFill>
                <a:latin typeface="Consolas" panose="020B0609020204030204" pitchFamily="49" charset="0"/>
              </a:rPr>
              <a:t>    Green,</a:t>
            </a:r>
          </a:p>
          <a:p>
            <a:r>
              <a:rPr lang="da-DK" sz="3200" dirty="0">
                <a:solidFill>
                  <a:srgbClr val="000000"/>
                </a:solidFill>
                <a:latin typeface="Consolas" panose="020B0609020204030204" pitchFamily="49" charset="0"/>
              </a:rPr>
              <a:t>    Red,</a:t>
            </a:r>
          </a:p>
          <a:p>
            <a:r>
              <a:rPr lang="da-DK" sz="3200" dirty="0">
                <a:solidFill>
                  <a:srgbClr val="000000"/>
                </a:solidFill>
                <a:latin typeface="Consolas" panose="020B0609020204030204" pitchFamily="49" charset="0"/>
              </a:rPr>
              <a:t>    Yellow</a:t>
            </a:r>
          </a:p>
          <a:p>
            <a:r>
              <a:rPr lang="en-DK" sz="3200" dirty="0">
                <a:solidFill>
                  <a:srgbClr val="000000"/>
                </a:solidFill>
                <a:latin typeface="Consolas" panose="020B0609020204030204" pitchFamily="49" charset="0"/>
              </a:rPr>
              <a:t> }</a:t>
            </a:r>
            <a:endParaRPr lang="en-DK" sz="3200" dirty="0"/>
          </a:p>
        </p:txBody>
      </p:sp>
    </p:spTree>
    <p:extLst>
      <p:ext uri="{BB962C8B-B14F-4D97-AF65-F5344CB8AC3E}">
        <p14:creationId xmlns:p14="http://schemas.microsoft.com/office/powerpoint/2010/main" val="14608136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F418-0566-459E-AD17-3B1A4801CFF1}"/>
              </a:ext>
            </a:extLst>
          </p:cNvPr>
          <p:cNvSpPr>
            <a:spLocks noGrp="1"/>
          </p:cNvSpPr>
          <p:nvPr>
            <p:ph type="title"/>
          </p:nvPr>
        </p:nvSpPr>
        <p:spPr/>
        <p:txBody>
          <a:bodyPr/>
          <a:lstStyle/>
          <a:p>
            <a:r>
              <a:rPr lang="en-US" dirty="0">
                <a:solidFill>
                  <a:schemeClr val="tx1"/>
                </a:solidFill>
              </a:rPr>
              <a:t>Enumerations 2/2</a:t>
            </a:r>
            <a:endParaRPr lang="en-DK" dirty="0"/>
          </a:p>
        </p:txBody>
      </p:sp>
      <p:sp>
        <p:nvSpPr>
          <p:cNvPr id="4" name="Rectangle 3">
            <a:extLst>
              <a:ext uri="{FF2B5EF4-FFF2-40B4-BE49-F238E27FC236}">
                <a16:creationId xmlns:a16="http://schemas.microsoft.com/office/drawing/2014/main" id="{0918B562-3B8C-41C1-B3CF-22FEAD35C425}"/>
              </a:ext>
            </a:extLst>
          </p:cNvPr>
          <p:cNvSpPr/>
          <p:nvPr/>
        </p:nvSpPr>
        <p:spPr>
          <a:xfrm>
            <a:off x="1645794" y="1650604"/>
            <a:ext cx="6033388" cy="4893647"/>
          </a:xfrm>
          <a:prstGeom prst="rect">
            <a:avLst/>
          </a:prstGeom>
        </p:spPr>
        <p:txBody>
          <a:bodyPr wrap="square">
            <a:spAutoFit/>
          </a:bodyPr>
          <a:lstStyle/>
          <a:p>
            <a:r>
              <a:rPr lang="da-DK" sz="2400" dirty="0">
                <a:solidFill>
                  <a:srgbClr val="000000"/>
                </a:solidFill>
                <a:latin typeface="Consolas" panose="020B0609020204030204" pitchFamily="49" charset="0"/>
              </a:rPr>
              <a:t>[Flags]</a:t>
            </a:r>
          </a:p>
          <a:p>
            <a:r>
              <a:rPr lang="da-DK" sz="2400" dirty="0">
                <a:solidFill>
                  <a:srgbClr val="0000FF"/>
                </a:solidFill>
                <a:latin typeface="Consolas" panose="020B0609020204030204" pitchFamily="49" charset="0"/>
              </a:rPr>
              <a:t>public</a:t>
            </a:r>
            <a:r>
              <a:rPr lang="da-DK" sz="2400" dirty="0">
                <a:solidFill>
                  <a:srgbClr val="000000"/>
                </a:solidFill>
                <a:latin typeface="Consolas" panose="020B0609020204030204" pitchFamily="49" charset="0"/>
              </a:rPr>
              <a:t> </a:t>
            </a:r>
            <a:r>
              <a:rPr lang="da-DK" sz="2400" dirty="0">
                <a:solidFill>
                  <a:srgbClr val="0000FF"/>
                </a:solidFill>
                <a:latin typeface="Consolas" panose="020B0609020204030204" pitchFamily="49" charset="0"/>
              </a:rPr>
              <a:t>enum</a:t>
            </a:r>
            <a:r>
              <a:rPr lang="da-DK" sz="2400" dirty="0">
                <a:solidFill>
                  <a:srgbClr val="000000"/>
                </a:solidFill>
                <a:latin typeface="Consolas" panose="020B0609020204030204" pitchFamily="49" charset="0"/>
              </a:rPr>
              <a:t> </a:t>
            </a:r>
            <a:r>
              <a:rPr lang="da-DK" sz="2400" dirty="0">
                <a:solidFill>
                  <a:srgbClr val="2B91AF"/>
                </a:solidFill>
                <a:latin typeface="Consolas" panose="020B0609020204030204" pitchFamily="49" charset="0"/>
              </a:rPr>
              <a:t>EightBitSwitches</a:t>
            </a:r>
            <a:endParaRPr lang="da-DK" sz="2400" dirty="0">
              <a:solidFill>
                <a:srgbClr val="000000"/>
              </a:solidFill>
              <a:latin typeface="Consolas" panose="020B0609020204030204" pitchFamily="49" charset="0"/>
            </a:endParaRPr>
          </a:p>
          <a:p>
            <a:r>
              <a:rPr lang="en-DK" sz="2400" dirty="0">
                <a:solidFill>
                  <a:srgbClr val="000000"/>
                </a:solidFill>
                <a:latin typeface="Consolas" panose="020B0609020204030204" pitchFamily="49" charset="0"/>
              </a:rPr>
              <a:t>{</a:t>
            </a:r>
          </a:p>
          <a:p>
            <a:r>
              <a:rPr lang="da-DK" sz="2400" dirty="0">
                <a:solidFill>
                  <a:srgbClr val="000000"/>
                </a:solidFill>
                <a:latin typeface="Consolas" panose="020B0609020204030204" pitchFamily="49" charset="0"/>
              </a:rPr>
              <a:t>    None  = 0b00000000, </a:t>
            </a:r>
            <a:r>
              <a:rPr lang="da-DK" sz="2400" dirty="0">
                <a:solidFill>
                  <a:srgbClr val="008000"/>
                </a:solidFill>
                <a:latin typeface="Consolas" panose="020B0609020204030204" pitchFamily="49" charset="0"/>
              </a:rPr>
              <a:t>// 0</a:t>
            </a:r>
            <a:endParaRPr lang="da-DK" sz="2400" dirty="0">
              <a:solidFill>
                <a:srgbClr val="000000"/>
              </a:solidFill>
              <a:latin typeface="Consolas" panose="020B0609020204030204" pitchFamily="49" charset="0"/>
            </a:endParaRPr>
          </a:p>
          <a:p>
            <a:r>
              <a:rPr lang="da-DK" sz="2400" dirty="0">
                <a:solidFill>
                  <a:srgbClr val="000000"/>
                </a:solidFill>
                <a:latin typeface="Consolas" panose="020B0609020204030204" pitchFamily="49" charset="0"/>
              </a:rPr>
              <a:t>    One   = 0b00000001, </a:t>
            </a:r>
            <a:r>
              <a:rPr lang="da-DK" sz="2400" dirty="0">
                <a:solidFill>
                  <a:srgbClr val="008000"/>
                </a:solidFill>
                <a:latin typeface="Consolas" panose="020B0609020204030204" pitchFamily="49" charset="0"/>
              </a:rPr>
              <a:t>// 1</a:t>
            </a:r>
            <a:endParaRPr lang="da-DK" sz="2400" dirty="0">
              <a:solidFill>
                <a:srgbClr val="000000"/>
              </a:solidFill>
              <a:latin typeface="Consolas" panose="020B0609020204030204" pitchFamily="49" charset="0"/>
            </a:endParaRPr>
          </a:p>
          <a:p>
            <a:r>
              <a:rPr lang="da-DK" sz="2400" dirty="0">
                <a:solidFill>
                  <a:srgbClr val="000000"/>
                </a:solidFill>
                <a:latin typeface="Consolas" panose="020B0609020204030204" pitchFamily="49" charset="0"/>
              </a:rPr>
              <a:t>    Two   = 0b00000010, </a:t>
            </a:r>
            <a:r>
              <a:rPr lang="da-DK" sz="2400" dirty="0">
                <a:solidFill>
                  <a:srgbClr val="008000"/>
                </a:solidFill>
                <a:latin typeface="Consolas" panose="020B0609020204030204" pitchFamily="49" charset="0"/>
              </a:rPr>
              <a:t>// 2</a:t>
            </a:r>
            <a:endParaRPr lang="da-DK" sz="2400" dirty="0">
              <a:solidFill>
                <a:srgbClr val="000000"/>
              </a:solidFill>
              <a:latin typeface="Consolas" panose="020B0609020204030204" pitchFamily="49" charset="0"/>
            </a:endParaRPr>
          </a:p>
          <a:p>
            <a:r>
              <a:rPr lang="da-DK" sz="2400" dirty="0">
                <a:solidFill>
                  <a:srgbClr val="000000"/>
                </a:solidFill>
                <a:latin typeface="Consolas" panose="020B0609020204030204" pitchFamily="49" charset="0"/>
              </a:rPr>
              <a:t>    Three = 0b00000100, </a:t>
            </a:r>
            <a:r>
              <a:rPr lang="da-DK" sz="2400" dirty="0">
                <a:solidFill>
                  <a:srgbClr val="008000"/>
                </a:solidFill>
                <a:latin typeface="Consolas" panose="020B0609020204030204" pitchFamily="49" charset="0"/>
              </a:rPr>
              <a:t>// 4</a:t>
            </a:r>
            <a:endParaRPr lang="da-DK" sz="2400" dirty="0">
              <a:solidFill>
                <a:srgbClr val="000000"/>
              </a:solidFill>
              <a:latin typeface="Consolas" panose="020B0609020204030204" pitchFamily="49" charset="0"/>
            </a:endParaRPr>
          </a:p>
          <a:p>
            <a:r>
              <a:rPr lang="da-DK" sz="2400" dirty="0">
                <a:solidFill>
                  <a:srgbClr val="000000"/>
                </a:solidFill>
                <a:latin typeface="Consolas" panose="020B0609020204030204" pitchFamily="49" charset="0"/>
              </a:rPr>
              <a:t>    Four  = 0b00001000, </a:t>
            </a:r>
            <a:r>
              <a:rPr lang="da-DK" sz="2400" dirty="0">
                <a:solidFill>
                  <a:srgbClr val="008000"/>
                </a:solidFill>
                <a:latin typeface="Consolas" panose="020B0609020204030204" pitchFamily="49" charset="0"/>
              </a:rPr>
              <a:t>// 8</a:t>
            </a:r>
            <a:endParaRPr lang="da-DK" sz="2400" dirty="0">
              <a:solidFill>
                <a:srgbClr val="000000"/>
              </a:solidFill>
              <a:latin typeface="Consolas" panose="020B0609020204030204" pitchFamily="49" charset="0"/>
            </a:endParaRPr>
          </a:p>
          <a:p>
            <a:r>
              <a:rPr lang="da-DK" sz="2400" dirty="0">
                <a:solidFill>
                  <a:srgbClr val="000000"/>
                </a:solidFill>
                <a:latin typeface="Consolas" panose="020B0609020204030204" pitchFamily="49" charset="0"/>
              </a:rPr>
              <a:t>    Five  = 0b00010000, </a:t>
            </a:r>
            <a:r>
              <a:rPr lang="da-DK" sz="2400" dirty="0">
                <a:solidFill>
                  <a:srgbClr val="008000"/>
                </a:solidFill>
                <a:latin typeface="Consolas" panose="020B0609020204030204" pitchFamily="49" charset="0"/>
              </a:rPr>
              <a:t>// 16</a:t>
            </a:r>
            <a:endParaRPr lang="da-DK" sz="2400" dirty="0">
              <a:solidFill>
                <a:srgbClr val="000000"/>
              </a:solidFill>
              <a:latin typeface="Consolas" panose="020B0609020204030204" pitchFamily="49" charset="0"/>
            </a:endParaRPr>
          </a:p>
          <a:p>
            <a:r>
              <a:rPr lang="da-DK" sz="2400" dirty="0">
                <a:solidFill>
                  <a:srgbClr val="000000"/>
                </a:solidFill>
                <a:latin typeface="Consolas" panose="020B0609020204030204" pitchFamily="49" charset="0"/>
              </a:rPr>
              <a:t>    Six   = 0b00100000, </a:t>
            </a:r>
            <a:r>
              <a:rPr lang="da-DK" sz="2400" dirty="0">
                <a:solidFill>
                  <a:srgbClr val="008000"/>
                </a:solidFill>
                <a:latin typeface="Consolas" panose="020B0609020204030204" pitchFamily="49" charset="0"/>
              </a:rPr>
              <a:t>// 32</a:t>
            </a:r>
            <a:endParaRPr lang="da-DK" sz="2400" dirty="0">
              <a:solidFill>
                <a:srgbClr val="000000"/>
              </a:solidFill>
              <a:latin typeface="Consolas" panose="020B0609020204030204" pitchFamily="49" charset="0"/>
            </a:endParaRPr>
          </a:p>
          <a:p>
            <a:r>
              <a:rPr lang="da-DK" sz="2400" dirty="0">
                <a:solidFill>
                  <a:srgbClr val="000000"/>
                </a:solidFill>
                <a:latin typeface="Consolas" panose="020B0609020204030204" pitchFamily="49" charset="0"/>
              </a:rPr>
              <a:t>    Seven = 0b01000000, </a:t>
            </a:r>
            <a:r>
              <a:rPr lang="da-DK" sz="2400" dirty="0">
                <a:solidFill>
                  <a:srgbClr val="008000"/>
                </a:solidFill>
                <a:latin typeface="Consolas" panose="020B0609020204030204" pitchFamily="49" charset="0"/>
              </a:rPr>
              <a:t>// 64</a:t>
            </a:r>
            <a:endParaRPr lang="da-DK" sz="2400" dirty="0">
              <a:solidFill>
                <a:srgbClr val="000000"/>
              </a:solidFill>
              <a:latin typeface="Consolas" panose="020B0609020204030204" pitchFamily="49" charset="0"/>
            </a:endParaRPr>
          </a:p>
          <a:p>
            <a:r>
              <a:rPr lang="da-DK" sz="2400" dirty="0">
                <a:solidFill>
                  <a:srgbClr val="000000"/>
                </a:solidFill>
                <a:latin typeface="Consolas" panose="020B0609020204030204" pitchFamily="49" charset="0"/>
              </a:rPr>
              <a:t>    Eight = 0b10000000  </a:t>
            </a:r>
            <a:r>
              <a:rPr lang="da-DK" sz="2400" dirty="0">
                <a:solidFill>
                  <a:srgbClr val="008000"/>
                </a:solidFill>
                <a:latin typeface="Consolas" panose="020B0609020204030204" pitchFamily="49" charset="0"/>
              </a:rPr>
              <a:t>// 128</a:t>
            </a:r>
            <a:endParaRPr lang="da-DK" sz="2400" dirty="0">
              <a:solidFill>
                <a:srgbClr val="000000"/>
              </a:solidFill>
              <a:latin typeface="Consolas" panose="020B0609020204030204" pitchFamily="49" charset="0"/>
            </a:endParaRPr>
          </a:p>
          <a:p>
            <a:r>
              <a:rPr lang="en-DK" sz="2400" dirty="0">
                <a:solidFill>
                  <a:srgbClr val="000000"/>
                </a:solidFill>
                <a:latin typeface="Consolas" panose="020B0609020204030204" pitchFamily="49" charset="0"/>
              </a:rPr>
              <a:t>}</a:t>
            </a:r>
            <a:endParaRPr lang="en-DK" sz="2400" dirty="0"/>
          </a:p>
        </p:txBody>
      </p:sp>
    </p:spTree>
    <p:extLst>
      <p:ext uri="{BB962C8B-B14F-4D97-AF65-F5344CB8AC3E}">
        <p14:creationId xmlns:p14="http://schemas.microsoft.com/office/powerpoint/2010/main" val="3707794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738-B653-42B8-94AA-ADBBEC718096}"/>
              </a:ext>
            </a:extLst>
          </p:cNvPr>
          <p:cNvSpPr>
            <a:spLocks noGrp="1"/>
          </p:cNvSpPr>
          <p:nvPr>
            <p:ph type="title"/>
          </p:nvPr>
        </p:nvSpPr>
        <p:spPr/>
        <p:txBody>
          <a:bodyPr/>
          <a:lstStyle/>
          <a:p>
            <a:r>
              <a:rPr lang="en-US" dirty="0">
                <a:solidFill>
                  <a:schemeClr val="bg1"/>
                </a:solidFill>
              </a:rPr>
              <a:t>Anonymous methods</a:t>
            </a:r>
            <a:br>
              <a:rPr lang="en-US" dirty="0">
                <a:solidFill>
                  <a:schemeClr val="bg1"/>
                </a:solidFill>
              </a:rPr>
            </a:br>
            <a:endParaRPr lang="en-DK" dirty="0"/>
          </a:p>
        </p:txBody>
      </p:sp>
      <p:sp>
        <p:nvSpPr>
          <p:cNvPr id="3" name="Text Placeholder 2">
            <a:extLst>
              <a:ext uri="{FF2B5EF4-FFF2-40B4-BE49-F238E27FC236}">
                <a16:creationId xmlns:a16="http://schemas.microsoft.com/office/drawing/2014/main" id="{EA82297D-2677-4999-A5B1-E62E1971D450}"/>
              </a:ext>
            </a:extLst>
          </p:cNvPr>
          <p:cNvSpPr>
            <a:spLocks noGrp="1"/>
          </p:cNvSpPr>
          <p:nvPr>
            <p:ph type="body" sz="quarter" idx="10"/>
          </p:nvPr>
        </p:nvSpPr>
        <p:spPr/>
        <p:txBody>
          <a:bodyPr/>
          <a:lstStyle/>
          <a:p>
            <a:endParaRPr lang="en-DK" dirty="0"/>
          </a:p>
        </p:txBody>
      </p:sp>
    </p:spTree>
    <p:extLst>
      <p:ext uri="{BB962C8B-B14F-4D97-AF65-F5344CB8AC3E}">
        <p14:creationId xmlns:p14="http://schemas.microsoft.com/office/powerpoint/2010/main" val="28078224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1AFD-B920-4857-97AF-D8602EF83934}"/>
              </a:ext>
            </a:extLst>
          </p:cNvPr>
          <p:cNvSpPr>
            <a:spLocks noGrp="1"/>
          </p:cNvSpPr>
          <p:nvPr>
            <p:ph type="title"/>
          </p:nvPr>
        </p:nvSpPr>
        <p:spPr/>
        <p:txBody>
          <a:bodyPr/>
          <a:lstStyle/>
          <a:p>
            <a:r>
              <a:rPr lang="da-DK" dirty="0">
                <a:solidFill>
                  <a:schemeClr val="bg1"/>
                </a:solidFill>
              </a:rPr>
              <a:t>Anonymous types</a:t>
            </a:r>
            <a:endParaRPr lang="en-DK" dirty="0">
              <a:solidFill>
                <a:schemeClr val="bg1"/>
              </a:solidFill>
            </a:endParaRPr>
          </a:p>
        </p:txBody>
      </p:sp>
      <p:sp>
        <p:nvSpPr>
          <p:cNvPr id="3" name="Text Placeholder 2">
            <a:extLst>
              <a:ext uri="{FF2B5EF4-FFF2-40B4-BE49-F238E27FC236}">
                <a16:creationId xmlns:a16="http://schemas.microsoft.com/office/drawing/2014/main" id="{6156A684-45C6-4317-A951-29E4D9C2536C}"/>
              </a:ext>
            </a:extLst>
          </p:cNvPr>
          <p:cNvSpPr>
            <a:spLocks noGrp="1"/>
          </p:cNvSpPr>
          <p:nvPr>
            <p:ph type="body" sz="quarter" idx="10"/>
          </p:nvPr>
        </p:nvSpPr>
        <p:spPr>
          <a:xfrm>
            <a:off x="274209" y="1212850"/>
            <a:ext cx="8778240" cy="683264"/>
          </a:xfrm>
        </p:spPr>
        <p:txBody>
          <a:bodyPr/>
          <a:lstStyle/>
          <a:p>
            <a:endParaRPr lang="en-DK">
              <a:solidFill>
                <a:schemeClr val="bg1"/>
              </a:solidFill>
            </a:endParaRPr>
          </a:p>
        </p:txBody>
      </p:sp>
    </p:spTree>
    <p:extLst>
      <p:ext uri="{BB962C8B-B14F-4D97-AF65-F5344CB8AC3E}">
        <p14:creationId xmlns:p14="http://schemas.microsoft.com/office/powerpoint/2010/main" val="16821195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1A11-0D1D-4DC0-B06E-1D720CEE2C74}"/>
              </a:ext>
            </a:extLst>
          </p:cNvPr>
          <p:cNvSpPr>
            <a:spLocks noGrp="1"/>
          </p:cNvSpPr>
          <p:nvPr>
            <p:ph type="title"/>
          </p:nvPr>
        </p:nvSpPr>
        <p:spPr/>
        <p:txBody>
          <a:bodyPr/>
          <a:lstStyle/>
          <a:p>
            <a:r>
              <a:rPr lang="da-DK" dirty="0">
                <a:solidFill>
                  <a:schemeClr val="bg1"/>
                </a:solidFill>
              </a:rPr>
              <a:t>Delegates</a:t>
            </a:r>
            <a:endParaRPr lang="en-DK" dirty="0">
              <a:solidFill>
                <a:schemeClr val="bg1"/>
              </a:solidFill>
            </a:endParaRPr>
          </a:p>
        </p:txBody>
      </p:sp>
      <p:sp>
        <p:nvSpPr>
          <p:cNvPr id="3" name="Text Placeholder 2">
            <a:extLst>
              <a:ext uri="{FF2B5EF4-FFF2-40B4-BE49-F238E27FC236}">
                <a16:creationId xmlns:a16="http://schemas.microsoft.com/office/drawing/2014/main" id="{F4CE1839-ADD5-4974-A408-B784B82F4D3D}"/>
              </a:ext>
            </a:extLst>
          </p:cNvPr>
          <p:cNvSpPr>
            <a:spLocks noGrp="1"/>
          </p:cNvSpPr>
          <p:nvPr>
            <p:ph type="body" sz="quarter" idx="10"/>
          </p:nvPr>
        </p:nvSpPr>
        <p:spPr>
          <a:xfrm>
            <a:off x="274209" y="1212850"/>
            <a:ext cx="8778240" cy="683264"/>
          </a:xfrm>
        </p:spPr>
        <p:txBody>
          <a:bodyPr/>
          <a:lstStyle/>
          <a:p>
            <a:endParaRPr lang="en-DK">
              <a:solidFill>
                <a:schemeClr val="bg1"/>
              </a:solidFill>
            </a:endParaRPr>
          </a:p>
        </p:txBody>
      </p:sp>
    </p:spTree>
    <p:extLst>
      <p:ext uri="{BB962C8B-B14F-4D97-AF65-F5344CB8AC3E}">
        <p14:creationId xmlns:p14="http://schemas.microsoft.com/office/powerpoint/2010/main" val="24614525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8C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9600-9203-481B-B154-3EE4E626E2E8}"/>
              </a:ext>
            </a:extLst>
          </p:cNvPr>
          <p:cNvSpPr>
            <a:spLocks noGrp="1"/>
          </p:cNvSpPr>
          <p:nvPr>
            <p:ph type="title"/>
          </p:nvPr>
        </p:nvSpPr>
        <p:spPr/>
        <p:txBody>
          <a:bodyPr/>
          <a:lstStyle/>
          <a:p>
            <a:r>
              <a:rPr lang="da-DK" dirty="0"/>
              <a:t>Lambda expressions</a:t>
            </a:r>
            <a:endParaRPr lang="en-DK" dirty="0"/>
          </a:p>
        </p:txBody>
      </p:sp>
      <p:sp>
        <p:nvSpPr>
          <p:cNvPr id="3" name="Text Placeholder 2">
            <a:extLst>
              <a:ext uri="{FF2B5EF4-FFF2-40B4-BE49-F238E27FC236}">
                <a16:creationId xmlns:a16="http://schemas.microsoft.com/office/drawing/2014/main" id="{B3F88BEC-2260-4A35-8633-95B393F88E9D}"/>
              </a:ext>
            </a:extLst>
          </p:cNvPr>
          <p:cNvSpPr>
            <a:spLocks noGrp="1"/>
          </p:cNvSpPr>
          <p:nvPr>
            <p:ph type="body" sz="quarter" idx="10"/>
          </p:nvPr>
        </p:nvSpPr>
        <p:spPr/>
        <p:txBody>
          <a:bodyPr/>
          <a:lstStyle/>
          <a:p>
            <a:endParaRPr lang="en-DK"/>
          </a:p>
        </p:txBody>
      </p:sp>
    </p:spTree>
    <p:extLst>
      <p:ext uri="{BB962C8B-B14F-4D97-AF65-F5344CB8AC3E}">
        <p14:creationId xmlns:p14="http://schemas.microsoft.com/office/powerpoint/2010/main" val="14691585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7818-683D-4EEA-A10C-10356ADE157F}"/>
              </a:ext>
            </a:extLst>
          </p:cNvPr>
          <p:cNvSpPr>
            <a:spLocks noGrp="1"/>
          </p:cNvSpPr>
          <p:nvPr>
            <p:ph type="title"/>
          </p:nvPr>
        </p:nvSpPr>
        <p:spPr/>
        <p:txBody>
          <a:bodyPr/>
          <a:lstStyle/>
          <a:p>
            <a:r>
              <a:rPr lang="da-DK" dirty="0">
                <a:solidFill>
                  <a:schemeClr val="bg1"/>
                </a:solidFill>
              </a:rPr>
              <a:t>Extension methods</a:t>
            </a:r>
            <a:endParaRPr lang="en-DK" dirty="0">
              <a:solidFill>
                <a:schemeClr val="bg1"/>
              </a:solidFill>
            </a:endParaRPr>
          </a:p>
        </p:txBody>
      </p:sp>
      <p:sp>
        <p:nvSpPr>
          <p:cNvPr id="3" name="Text Placeholder 2">
            <a:extLst>
              <a:ext uri="{FF2B5EF4-FFF2-40B4-BE49-F238E27FC236}">
                <a16:creationId xmlns:a16="http://schemas.microsoft.com/office/drawing/2014/main" id="{2FCC19E9-884C-4C4B-9F02-8999F4FD2755}"/>
              </a:ext>
            </a:extLst>
          </p:cNvPr>
          <p:cNvSpPr>
            <a:spLocks noGrp="1"/>
          </p:cNvSpPr>
          <p:nvPr>
            <p:ph type="body" sz="quarter" idx="10"/>
          </p:nvPr>
        </p:nvSpPr>
        <p:spPr>
          <a:xfrm>
            <a:off x="274209" y="1212850"/>
            <a:ext cx="8778240" cy="683264"/>
          </a:xfrm>
        </p:spPr>
        <p:txBody>
          <a:bodyPr/>
          <a:lstStyle/>
          <a:p>
            <a:endParaRPr lang="en-DK">
              <a:solidFill>
                <a:schemeClr val="bg1"/>
              </a:solidFill>
            </a:endParaRPr>
          </a:p>
        </p:txBody>
      </p:sp>
    </p:spTree>
    <p:extLst>
      <p:ext uri="{BB962C8B-B14F-4D97-AF65-F5344CB8AC3E}">
        <p14:creationId xmlns:p14="http://schemas.microsoft.com/office/powerpoint/2010/main" val="2599729435"/>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17619</TotalTime>
  <Words>124</Words>
  <Application>Microsoft Office PowerPoint</Application>
  <PresentationFormat>Custom</PresentationFormat>
  <Paragraphs>41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MSVID_White_4x3_2012-08-18</vt:lpstr>
      <vt:lpstr>C♯ Lambdas and LINQ</vt:lpstr>
      <vt:lpstr>Agenda</vt:lpstr>
      <vt:lpstr>Enumerations 1/2</vt:lpstr>
      <vt:lpstr>Enumerations 2/2</vt:lpstr>
      <vt:lpstr>Anonymous methods </vt:lpstr>
      <vt:lpstr>Anonymous types</vt:lpstr>
      <vt:lpstr>Delegates</vt:lpstr>
      <vt:lpstr>Lambda expressions</vt:lpstr>
      <vt:lpstr>Extension methods</vt:lpstr>
      <vt:lpstr>Linq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131</cp:revision>
  <dcterms:created xsi:type="dcterms:W3CDTF">2012-05-22T07:38:31Z</dcterms:created>
  <dcterms:modified xsi:type="dcterms:W3CDTF">2018-09-13T20:34:02Z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