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 Light"/>
      <p:regular r:id="rId17"/>
      <p:bold r:id="rId18"/>
    </p:embeddedFont>
    <p:embeddedFont>
      <p:font typeface="Hammersmith One"/>
      <p:regular r:id="rId19"/>
    </p:embeddedFon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Light-regular.fntdata"/><Relationship Id="rId16" Type="http://schemas.openxmlformats.org/officeDocument/2006/relationships/slide" Target="slides/slide12.xml"/><Relationship Id="rId19" Type="http://schemas.openxmlformats.org/officeDocument/2006/relationships/font" Target="fonts/HammersmithOne-regular.fntdata"/><Relationship Id="rId18" Type="http://schemas.openxmlformats.org/officeDocument/2006/relationships/font" Target="fonts/Roboto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6ae0bdf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e6ae0bd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db9f284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fdb9f28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f152a34c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f152a34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f152a34c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f152a34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f152a34c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f152a34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fdb9f284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fdb9f28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f152a34c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f152a34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f152a34c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f152a34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f152a34cb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f152a34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fdb9f2846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fdb9f284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fdb9f2846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fdb9f284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i="1" sz="3000">
                <a:solidFill>
                  <a:srgbClr val="4A5C65"/>
                </a:solidFill>
              </a:defRPr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-_GrkWUhGM7Z_0EZykstCUs2muamYJM6t8ci1bdLkOM/edit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draw.io/?state=%7B%22ids%22:%5B%221rMpRMNP1JnhQEa7e4ZVdpG3indTDBCPW%22%5D,%22action%22:%22open%22,%22userId%22:%22102841464193243167011%22%7D#G1rMpRMNP1JnhQEa7e4ZVdpG3indTDBCP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u/1/folders/1GN-5fmfUGKp_OVV-dN2GiQAmg9aRj1r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-_GrkWUhGM7Z_0EZykstCUs2muamYJM6t8ci1bdLkOM/edit#gid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ammersmith One"/>
                <a:ea typeface="Hammersmith One"/>
                <a:cs typeface="Hammersmith One"/>
                <a:sym typeface="Hammersmith One"/>
              </a:rPr>
              <a:t>Presentación Segundo Avance</a:t>
            </a:r>
            <a:endParaRPr sz="300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Elias A01208905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Hugo Franco A01654856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</a:t>
            </a:r>
            <a:r>
              <a:rPr lang="en" sz="1400"/>
              <a:t>ose Carlos Pacheco A01702828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Manuel Yafté Gallegos A01702980</a:t>
            </a:r>
            <a:endParaRPr sz="1400"/>
          </a:p>
        </p:txBody>
      </p:sp>
      <p:sp>
        <p:nvSpPr>
          <p:cNvPr id="390" name="Google Shape;390;p15"/>
          <p:cNvSpPr/>
          <p:nvPr/>
        </p:nvSpPr>
        <p:spPr>
          <a:xfrm>
            <a:off x="6140075" y="2014350"/>
            <a:ext cx="2167800" cy="216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637" y="2584775"/>
            <a:ext cx="1826769" cy="10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027950" y="418075"/>
            <a:ext cx="6476216" cy="7595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Interfaz Prototipo</a:t>
            </a:r>
          </a:p>
        </p:txBody>
      </p:sp>
      <p:pic>
        <p:nvPicPr>
          <p:cNvPr id="455" name="Google Shape;4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326" y="1177600"/>
            <a:ext cx="6865324" cy="28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25"/>
          <p:cNvPicPr preferRelativeResize="0"/>
          <p:nvPr/>
        </p:nvPicPr>
        <p:blipFill rotWithShape="1">
          <a:blip r:embed="rId3">
            <a:alphaModFix/>
          </a:blip>
          <a:srcRect b="38990" l="0" r="0" t="0"/>
          <a:stretch/>
        </p:blipFill>
        <p:spPr>
          <a:xfrm>
            <a:off x="113200" y="4007600"/>
            <a:ext cx="6143625" cy="8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5"/>
          <p:cNvSpPr/>
          <p:nvPr/>
        </p:nvSpPr>
        <p:spPr>
          <a:xfrm>
            <a:off x="2027950" y="418075"/>
            <a:ext cx="6476216" cy="7595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Interfaz Prototipo</a:t>
            </a:r>
          </a:p>
        </p:txBody>
      </p:sp>
      <p:pic>
        <p:nvPicPr>
          <p:cNvPr id="463" name="Google Shape;4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850" y="1329991"/>
            <a:ext cx="5336292" cy="252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idx="4294967295" type="title"/>
          </p:nvPr>
        </p:nvSpPr>
        <p:spPr>
          <a:xfrm>
            <a:off x="5217900" y="2558525"/>
            <a:ext cx="4144200" cy="10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Slab"/>
                <a:ea typeface="Roboto Slab"/>
                <a:cs typeface="Roboto Slab"/>
                <a:sym typeface="Roboto Slab"/>
              </a:rPr>
              <a:t>GRACIAS!!</a:t>
            </a:r>
            <a:endParaRPr b="1" sz="3000">
              <a:solidFill>
                <a:srgbClr val="02BDC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9" name="Google Shape;469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75" y="870453"/>
            <a:ext cx="6827276" cy="2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6"/>
          <p:cNvSpPr txBox="1"/>
          <p:nvPr/>
        </p:nvSpPr>
        <p:spPr>
          <a:xfrm>
            <a:off x="556050" y="3893100"/>
            <a:ext cx="5630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https://docs.google.com/spreadsheets/d/1-_GrkWUhGM7Z_0EZykstCUs2muamYJM6t8ci1bdLkOM/edit#gid=0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2004800" y="220675"/>
            <a:ext cx="5001742" cy="5910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Casos de Uso</a:t>
            </a:r>
          </a:p>
        </p:txBody>
      </p:sp>
      <p:pic>
        <p:nvPicPr>
          <p:cNvPr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75" y="1020400"/>
            <a:ext cx="4122250" cy="402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/>
        </p:nvSpPr>
        <p:spPr>
          <a:xfrm>
            <a:off x="115850" y="3655075"/>
            <a:ext cx="30000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https://www.draw.io/?state=%7B%22ids%22:%5B%221rMpRMNP1JnhQEa7e4ZVdpG3indTDBCPW%22%5D,%22action%22:%22open%22,%22userId%22:%22102841464193243167011%22%7D#G1rMpRMNP1JnhQEa7e4ZVdpG3indTDBCPW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1606825" y="418075"/>
            <a:ext cx="7139197" cy="713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Diagramas de Actividad</a:t>
            </a:r>
          </a:p>
        </p:txBody>
      </p:sp>
      <p:sp>
        <p:nvSpPr>
          <p:cNvPr id="413" name="Google Shape;413;p18"/>
          <p:cNvSpPr txBox="1"/>
          <p:nvPr/>
        </p:nvSpPr>
        <p:spPr>
          <a:xfrm>
            <a:off x="1202725" y="1403750"/>
            <a:ext cx="7139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https://drive.google.com/drive/u/1/folders/1GN-5fmfUGKp_OVV-dN2GiQAmg9aRj1rf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2027950" y="418075"/>
            <a:ext cx="6813170" cy="8888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Reglas de Negocio</a:t>
            </a:r>
          </a:p>
        </p:txBody>
      </p:sp>
      <p:sp>
        <p:nvSpPr>
          <p:cNvPr id="420" name="Google Shape;420;p19"/>
          <p:cNvSpPr txBox="1"/>
          <p:nvPr/>
        </p:nvSpPr>
        <p:spPr>
          <a:xfrm>
            <a:off x="804975" y="1397750"/>
            <a:ext cx="69660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Los beneficiarios solo pueden ser personas de la comunidad Bolaños y alrededores.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Los beneficiarios podran ser únicamente de preescolar, primaria o secundaria sin importar la edad.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Todos los proveedores deben de tener RFC.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Todos los egresos tienen una cuenta contable-</a:t>
            </a:r>
            <a:endParaRPr sz="1800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2027950" y="418075"/>
            <a:ext cx="6288222" cy="7515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Modelo MER y MR</a:t>
            </a:r>
          </a:p>
        </p:txBody>
      </p:sp>
      <p:pic>
        <p:nvPicPr>
          <p:cNvPr id="427" name="Google Shape;4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04"/>
            <a:ext cx="7776706" cy="366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1334125" y="538325"/>
            <a:ext cx="7597804" cy="61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Diccionario de Datos</a:t>
            </a:r>
          </a:p>
        </p:txBody>
      </p:sp>
      <p:sp>
        <p:nvSpPr>
          <p:cNvPr id="434" name="Google Shape;434;p21"/>
          <p:cNvSpPr txBox="1"/>
          <p:nvPr/>
        </p:nvSpPr>
        <p:spPr>
          <a:xfrm>
            <a:off x="646475" y="1974525"/>
            <a:ext cx="74715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https://docs.google.com/spreadsheets/d/1-_GrkWUhGM7Z_0EZykstCUs2muamYJM6t8ci1bdLkOM/edit#gid=0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1401800" y="713175"/>
            <a:ext cx="7528045" cy="692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Requisitos No funcionales</a:t>
            </a:r>
          </a:p>
        </p:txBody>
      </p:sp>
      <p:sp>
        <p:nvSpPr>
          <p:cNvPr id="441" name="Google Shape;441;p22"/>
          <p:cNvSpPr txBox="1"/>
          <p:nvPr/>
        </p:nvSpPr>
        <p:spPr>
          <a:xfrm>
            <a:off x="468225" y="1675150"/>
            <a:ext cx="7091700" cy="3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Sistema:</a:t>
            </a:r>
            <a:endParaRPr b="1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ans"/>
              <a:buChar char="●"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Debe ser posible acceder al sistema de manera local, sin la necesidad de conexión a internet.</a:t>
            </a:r>
            <a:endParaRPr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ans"/>
              <a:buChar char="●"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Cuando se registren los egresos, el sistema podrá ser accedido simultáneamente por 2 usuarios.  </a:t>
            </a:r>
            <a:endParaRPr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Pagina web:</a:t>
            </a:r>
            <a:endParaRPr b="1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ans"/>
              <a:buChar char="○"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Ser compatible con cualquier navegador (Edge, FireFox, Chrome, Opera, etc.)</a:t>
            </a:r>
            <a:endParaRPr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ans"/>
              <a:buChar char="○"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Contar con diseño responsivo para que sea desplegada correctamente en computadoras de escritorio y móviles</a:t>
            </a:r>
            <a:endParaRPr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2595698" y="359750"/>
            <a:ext cx="3952595" cy="5102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3C78D8"/>
                </a:solidFill>
                <a:latin typeface="Hammersmith One"/>
              </a:rPr>
              <a:t>Mapa del Sitio</a:t>
            </a:r>
          </a:p>
        </p:txBody>
      </p:sp>
      <p:pic>
        <p:nvPicPr>
          <p:cNvPr id="448" name="Google Shape;4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1049000"/>
            <a:ext cx="2065286" cy="3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