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74" r:id="rId2"/>
    <p:sldId id="260" r:id="rId3"/>
    <p:sldId id="261" r:id="rId4"/>
    <p:sldId id="273" r:id="rId5"/>
    <p:sldId id="262" r:id="rId6"/>
    <p:sldId id="256" r:id="rId7"/>
    <p:sldId id="264" r:id="rId8"/>
    <p:sldId id="265" r:id="rId9"/>
    <p:sldId id="257" r:id="rId10"/>
    <p:sldId id="258" r:id="rId11"/>
    <p:sldId id="259" r:id="rId12"/>
    <p:sldId id="267" r:id="rId13"/>
    <p:sldId id="270" r:id="rId14"/>
    <p:sldId id="266" r:id="rId15"/>
    <p:sldId id="269" r:id="rId16"/>
    <p:sldId id="271" r:id="rId17"/>
  </p:sldIdLst>
  <p:sldSz cx="12192000" cy="6858000"/>
  <p:notesSz cx="7010400" cy="92964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19" autoAdjust="0"/>
    <p:restoredTop sz="94660"/>
  </p:normalViewPr>
  <p:slideViewPr>
    <p:cSldViewPr snapToGrid="0">
      <p:cViewPr varScale="1">
        <p:scale>
          <a:sx n="113" d="100"/>
          <a:sy n="113" d="100"/>
        </p:scale>
        <p:origin x="58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de-DE"/>
          </a:p>
        </p:txBody>
      </p:sp>
      <p:sp>
        <p:nvSpPr>
          <p:cNvPr id="3" name="Date Placeholder 2"/>
          <p:cNvSpPr>
            <a:spLocks noGrp="1"/>
          </p:cNvSpPr>
          <p:nvPr>
            <p:ph type="dt" idx="1"/>
          </p:nvPr>
        </p:nvSpPr>
        <p:spPr>
          <a:xfrm>
            <a:off x="3970338" y="0"/>
            <a:ext cx="3038475" cy="466725"/>
          </a:xfrm>
          <a:prstGeom prst="rect">
            <a:avLst/>
          </a:prstGeom>
        </p:spPr>
        <p:txBody>
          <a:bodyPr vert="horz" lIns="91440" tIns="45720" rIns="91440" bIns="45720" rtlCol="0"/>
          <a:lstStyle>
            <a:lvl1pPr algn="r">
              <a:defRPr sz="1200"/>
            </a:lvl1pPr>
          </a:lstStyle>
          <a:p>
            <a:fld id="{A7279673-4A90-4BD1-8175-DBAE4EF44E74}" type="datetimeFigureOut">
              <a:rPr lang="de-DE" smtClean="0"/>
              <a:t>09.04.2019</a:t>
            </a:fld>
            <a:endParaRPr lang="de-DE"/>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1440" tIns="45720" rIns="91440" bIns="45720" rtlCol="0" anchor="ctr"/>
          <a:lstStyle/>
          <a:p>
            <a:endParaRPr lang="de-DE"/>
          </a:p>
        </p:txBody>
      </p:sp>
      <p:sp>
        <p:nvSpPr>
          <p:cNvPr id="5" name="Notes Placeholder 4"/>
          <p:cNvSpPr>
            <a:spLocks noGrp="1"/>
          </p:cNvSpPr>
          <p:nvPr>
            <p:ph type="body" sz="quarter" idx="3"/>
          </p:nvPr>
        </p:nvSpPr>
        <p:spPr>
          <a:xfrm>
            <a:off x="701675" y="4473575"/>
            <a:ext cx="5607050" cy="3660775"/>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6" name="Footer Placeholder 5"/>
          <p:cNvSpPr>
            <a:spLocks noGrp="1"/>
          </p:cNvSpPr>
          <p:nvPr>
            <p:ph type="ftr" sz="quarter" idx="4"/>
          </p:nvPr>
        </p:nvSpPr>
        <p:spPr>
          <a:xfrm>
            <a:off x="0" y="8829675"/>
            <a:ext cx="3038475" cy="466725"/>
          </a:xfrm>
          <a:prstGeom prst="rect">
            <a:avLst/>
          </a:prstGeom>
        </p:spPr>
        <p:txBody>
          <a:bodyPr vert="horz" lIns="91440" tIns="45720" rIns="91440" bIns="45720" rtlCol="0" anchor="b"/>
          <a:lstStyle>
            <a:lvl1pPr algn="l">
              <a:defRPr sz="1200"/>
            </a:lvl1pPr>
          </a:lstStyle>
          <a:p>
            <a:endParaRPr lang="de-DE"/>
          </a:p>
        </p:txBody>
      </p:sp>
      <p:sp>
        <p:nvSpPr>
          <p:cNvPr id="7" name="Slide Number Placeholder 6"/>
          <p:cNvSpPr>
            <a:spLocks noGrp="1"/>
          </p:cNvSpPr>
          <p:nvPr>
            <p:ph type="sldNum" sz="quarter" idx="5"/>
          </p:nvPr>
        </p:nvSpPr>
        <p:spPr>
          <a:xfrm>
            <a:off x="3970338" y="8829675"/>
            <a:ext cx="3038475" cy="466725"/>
          </a:xfrm>
          <a:prstGeom prst="rect">
            <a:avLst/>
          </a:prstGeom>
        </p:spPr>
        <p:txBody>
          <a:bodyPr vert="horz" lIns="91440" tIns="45720" rIns="91440" bIns="45720" rtlCol="0" anchor="b"/>
          <a:lstStyle>
            <a:lvl1pPr algn="r">
              <a:defRPr sz="1200"/>
            </a:lvl1pPr>
          </a:lstStyle>
          <a:p>
            <a:fld id="{850B08A9-37C5-44A5-917D-75E980297A02}" type="slidenum">
              <a:rPr lang="de-DE" smtClean="0"/>
              <a:t>‹#›</a:t>
            </a:fld>
            <a:endParaRPr lang="de-DE"/>
          </a:p>
        </p:txBody>
      </p:sp>
    </p:spTree>
    <p:extLst>
      <p:ext uri="{BB962C8B-B14F-4D97-AF65-F5344CB8AC3E}">
        <p14:creationId xmlns:p14="http://schemas.microsoft.com/office/powerpoint/2010/main" val="40918668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5"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de-DE" altLang="de-DE" smtClean="0">
              <a:ea typeface="ＭＳ Ｐゴシック" panose="020B0600070205080204" pitchFamily="34" charset="-128"/>
            </a:endParaRPr>
          </a:p>
        </p:txBody>
      </p:sp>
    </p:spTree>
    <p:extLst>
      <p:ext uri="{BB962C8B-B14F-4D97-AF65-F5344CB8AC3E}">
        <p14:creationId xmlns:p14="http://schemas.microsoft.com/office/powerpoint/2010/main" val="1072627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de-DE"/>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de-DE"/>
          </a:p>
        </p:txBody>
      </p:sp>
      <p:sp>
        <p:nvSpPr>
          <p:cNvPr id="4" name="Date Placeholder 3"/>
          <p:cNvSpPr>
            <a:spLocks noGrp="1"/>
          </p:cNvSpPr>
          <p:nvPr>
            <p:ph type="dt" sz="half" idx="10"/>
          </p:nvPr>
        </p:nvSpPr>
        <p:spPr/>
        <p:txBody>
          <a:bodyPr/>
          <a:lstStyle/>
          <a:p>
            <a:fld id="{25398744-C169-4D20-BB3A-016546FF4F21}" type="datetimeFigureOut">
              <a:rPr lang="de-DE" smtClean="0"/>
              <a:t>09.04.2019</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27FB87AF-88DD-4841-B366-40DE672C3B71}" type="slidenum">
              <a:rPr lang="de-DE" smtClean="0"/>
              <a:t>‹#›</a:t>
            </a:fld>
            <a:endParaRPr lang="de-DE"/>
          </a:p>
        </p:txBody>
      </p:sp>
    </p:spTree>
    <p:extLst>
      <p:ext uri="{BB962C8B-B14F-4D97-AF65-F5344CB8AC3E}">
        <p14:creationId xmlns:p14="http://schemas.microsoft.com/office/powerpoint/2010/main" val="1609821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Date Placeholder 3"/>
          <p:cNvSpPr>
            <a:spLocks noGrp="1"/>
          </p:cNvSpPr>
          <p:nvPr>
            <p:ph type="dt" sz="half" idx="10"/>
          </p:nvPr>
        </p:nvSpPr>
        <p:spPr/>
        <p:txBody>
          <a:bodyPr/>
          <a:lstStyle/>
          <a:p>
            <a:fld id="{25398744-C169-4D20-BB3A-016546FF4F21}" type="datetimeFigureOut">
              <a:rPr lang="de-DE" smtClean="0"/>
              <a:t>09.04.2019</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27FB87AF-88DD-4841-B366-40DE672C3B71}" type="slidenum">
              <a:rPr lang="de-DE" smtClean="0"/>
              <a:t>‹#›</a:t>
            </a:fld>
            <a:endParaRPr lang="de-DE"/>
          </a:p>
        </p:txBody>
      </p:sp>
    </p:spTree>
    <p:extLst>
      <p:ext uri="{BB962C8B-B14F-4D97-AF65-F5344CB8AC3E}">
        <p14:creationId xmlns:p14="http://schemas.microsoft.com/office/powerpoint/2010/main" val="2176652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de-DE"/>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Date Placeholder 3"/>
          <p:cNvSpPr>
            <a:spLocks noGrp="1"/>
          </p:cNvSpPr>
          <p:nvPr>
            <p:ph type="dt" sz="half" idx="10"/>
          </p:nvPr>
        </p:nvSpPr>
        <p:spPr/>
        <p:txBody>
          <a:bodyPr/>
          <a:lstStyle/>
          <a:p>
            <a:fld id="{25398744-C169-4D20-BB3A-016546FF4F21}" type="datetimeFigureOut">
              <a:rPr lang="de-DE" smtClean="0"/>
              <a:t>09.04.2019</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27FB87AF-88DD-4841-B366-40DE672C3B71}" type="slidenum">
              <a:rPr lang="de-DE" smtClean="0"/>
              <a:t>‹#›</a:t>
            </a:fld>
            <a:endParaRPr lang="de-DE"/>
          </a:p>
        </p:txBody>
      </p:sp>
    </p:spTree>
    <p:extLst>
      <p:ext uri="{BB962C8B-B14F-4D97-AF65-F5344CB8AC3E}">
        <p14:creationId xmlns:p14="http://schemas.microsoft.com/office/powerpoint/2010/main" val="4383094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Titel_1/3 Farbe">
    <p:spTree>
      <p:nvGrpSpPr>
        <p:cNvPr id="1" name=""/>
        <p:cNvGrpSpPr/>
        <p:nvPr/>
      </p:nvGrpSpPr>
      <p:grpSpPr>
        <a:xfrm>
          <a:off x="0" y="0"/>
          <a:ext cx="0" cy="0"/>
          <a:chOff x="0" y="0"/>
          <a:chExt cx="0" cy="0"/>
        </a:xfrm>
      </p:grpSpPr>
      <p:sp>
        <p:nvSpPr>
          <p:cNvPr id="4" name="Rechteck 7"/>
          <p:cNvSpPr/>
          <p:nvPr/>
        </p:nvSpPr>
        <p:spPr>
          <a:xfrm>
            <a:off x="0" y="0"/>
            <a:ext cx="12192000" cy="231298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288000" tIns="0" rIns="288000" bIns="0" anchor="ctr"/>
          <a:lstStyle/>
          <a:p>
            <a:pPr algn="ctr" eaLnBrk="1" fontAlgn="auto" hangingPunct="1">
              <a:spcBef>
                <a:spcPts val="0"/>
              </a:spcBef>
              <a:spcAft>
                <a:spcPts val="0"/>
              </a:spcAft>
              <a:defRPr/>
            </a:pPr>
            <a:endParaRPr lang="de-DE">
              <a:solidFill>
                <a:schemeClr val="bg1"/>
              </a:solidFill>
            </a:endParaRPr>
          </a:p>
        </p:txBody>
      </p:sp>
      <p:sp>
        <p:nvSpPr>
          <p:cNvPr id="7" name="Textfeld 9"/>
          <p:cNvSpPr txBox="1"/>
          <p:nvPr/>
        </p:nvSpPr>
        <p:spPr>
          <a:xfrm>
            <a:off x="-1776413" y="479425"/>
            <a:ext cx="1576388" cy="1323975"/>
          </a:xfrm>
          <a:prstGeom prst="rect">
            <a:avLst/>
          </a:prstGeom>
          <a:noFill/>
        </p:spPr>
        <p:txBody>
          <a:bodyPr>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defRPr/>
            </a:pPr>
            <a:r>
              <a:rPr lang="de-DE" altLang="de-DE" sz="1000" b="1" smtClean="0"/>
              <a:t>Institutslogo:</a:t>
            </a:r>
          </a:p>
          <a:p>
            <a:pPr eaLnBrk="1" hangingPunct="1">
              <a:buFontTx/>
              <a:buChar char="-"/>
              <a:defRPr/>
            </a:pPr>
            <a:r>
              <a:rPr lang="de-DE" altLang="de-DE" sz="1000" smtClean="0"/>
              <a:t>Dateiformat: PNG in RGB</a:t>
            </a:r>
          </a:p>
          <a:p>
            <a:pPr eaLnBrk="1" hangingPunct="1">
              <a:buFontTx/>
              <a:buChar char="-"/>
              <a:defRPr/>
            </a:pPr>
            <a:r>
              <a:rPr lang="de-DE" altLang="de-DE" sz="1000" smtClean="0"/>
              <a:t>Skalieren auf</a:t>
            </a:r>
          </a:p>
          <a:p>
            <a:pPr eaLnBrk="1" hangingPunct="1">
              <a:defRPr/>
            </a:pPr>
            <a:r>
              <a:rPr lang="de-DE" altLang="de-DE" sz="1000" smtClean="0"/>
              <a:t>     Höhe: 2,26 cm</a:t>
            </a:r>
          </a:p>
          <a:p>
            <a:pPr eaLnBrk="1" hangingPunct="1">
              <a:defRPr/>
            </a:pPr>
            <a:r>
              <a:rPr lang="de-DE" altLang="de-DE" sz="1000" smtClean="0"/>
              <a:t>     (Breite variiert je nach   </a:t>
            </a:r>
          </a:p>
          <a:p>
            <a:pPr eaLnBrk="1" hangingPunct="1">
              <a:defRPr/>
            </a:pPr>
            <a:r>
              <a:rPr lang="de-DE" altLang="de-DE" sz="1000" smtClean="0"/>
              <a:t>     Schutzraum)</a:t>
            </a:r>
          </a:p>
        </p:txBody>
      </p:sp>
      <p:pic>
        <p:nvPicPr>
          <p:cNvPr id="8" name="Picture 1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421688" y="6040438"/>
            <a:ext cx="3527425" cy="839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
          <p:cNvSpPr>
            <a:spLocks noGrp="1"/>
          </p:cNvSpPr>
          <p:nvPr>
            <p:ph type="ctrTitle"/>
          </p:nvPr>
        </p:nvSpPr>
        <p:spPr>
          <a:xfrm>
            <a:off x="385200" y="2487600"/>
            <a:ext cx="11484000" cy="540000"/>
          </a:xfrm>
          <a:prstGeom prst="rect">
            <a:avLst/>
          </a:prstGeom>
        </p:spPr>
        <p:txBody>
          <a:bodyPr lIns="0" tIns="0" rIns="0" bIns="0" anchor="t" anchorCtr="0">
            <a:noAutofit/>
          </a:bodyPr>
          <a:lstStyle>
            <a:lvl1pPr algn="l">
              <a:defRPr sz="3200" b="1">
                <a:solidFill>
                  <a:schemeClr val="tx2"/>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
        <p:nvSpPr>
          <p:cNvPr id="6" name="Subtitle 2"/>
          <p:cNvSpPr>
            <a:spLocks noGrp="1"/>
          </p:cNvSpPr>
          <p:nvPr>
            <p:ph type="subTitle" idx="1"/>
          </p:nvPr>
        </p:nvSpPr>
        <p:spPr>
          <a:xfrm>
            <a:off x="384000" y="2980800"/>
            <a:ext cx="11484000" cy="1655762"/>
          </a:xfrm>
          <a:prstGeom prst="rect">
            <a:avLst/>
          </a:prstGeom>
        </p:spPr>
        <p:txBody>
          <a:bodyPr lIns="0" tIns="0" rIns="0" bIns="0"/>
          <a:lstStyle>
            <a:lvl1pPr marL="0" indent="0" algn="l">
              <a:lnSpc>
                <a:spcPct val="100000"/>
              </a:lnSpc>
              <a:buNone/>
              <a:defRPr sz="2000"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endParaRPr lang="en-US" dirty="0"/>
          </a:p>
        </p:txBody>
      </p:sp>
      <p:sp>
        <p:nvSpPr>
          <p:cNvPr id="9" name="Slide Number Placeholder 5"/>
          <p:cNvSpPr txBox="1">
            <a:spLocks/>
          </p:cNvSpPr>
          <p:nvPr userDrawn="1"/>
        </p:nvSpPr>
        <p:spPr>
          <a:xfrm>
            <a:off x="96413" y="6623050"/>
            <a:ext cx="7002462" cy="234950"/>
          </a:xfrm>
          <a:prstGeom prst="rect">
            <a:avLst/>
          </a:prstGeom>
        </p:spPr>
        <p:txBody>
          <a:bodyPr lIns="0" tIns="0" rIns="0" bIns="0"/>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defRPr/>
            </a:pPr>
            <a:r>
              <a:rPr lang="en-DE" altLang="de-DE" sz="900" dirty="0" smtClean="0">
                <a:solidFill>
                  <a:schemeClr val="bg1">
                    <a:lumMod val="65000"/>
                  </a:schemeClr>
                </a:solidFill>
              </a:rPr>
              <a:t>©</a:t>
            </a:r>
            <a:r>
              <a:rPr lang="en-US" altLang="de-DE" sz="900" dirty="0" smtClean="0">
                <a:solidFill>
                  <a:schemeClr val="bg1">
                    <a:lumMod val="65000"/>
                  </a:schemeClr>
                </a:solidFill>
              </a:rPr>
              <a:t> Wil van der Aalst (RWTH Aachen University) </a:t>
            </a:r>
            <a:endParaRPr lang="de-DE" altLang="de-DE" sz="900" dirty="0" smtClean="0">
              <a:solidFill>
                <a:schemeClr val="bg1">
                  <a:lumMod val="65000"/>
                </a:schemeClr>
              </a:solidFill>
            </a:endParaRPr>
          </a:p>
          <a:p>
            <a:pPr eaLnBrk="1" hangingPunct="1">
              <a:defRPr/>
            </a:pPr>
            <a:endParaRPr lang="de-DE" altLang="de-DE" sz="900" dirty="0" smtClean="0">
              <a:solidFill>
                <a:schemeClr val="tx2"/>
              </a:solidFill>
            </a:endParaRPr>
          </a:p>
        </p:txBody>
      </p:sp>
    </p:spTree>
    <p:extLst>
      <p:ext uri="{BB962C8B-B14F-4D97-AF65-F5344CB8AC3E}">
        <p14:creationId xmlns:p14="http://schemas.microsoft.com/office/powerpoint/2010/main" val="25816932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Date Placeholder 3"/>
          <p:cNvSpPr>
            <a:spLocks noGrp="1"/>
          </p:cNvSpPr>
          <p:nvPr>
            <p:ph type="dt" sz="half" idx="10"/>
          </p:nvPr>
        </p:nvSpPr>
        <p:spPr/>
        <p:txBody>
          <a:bodyPr/>
          <a:lstStyle/>
          <a:p>
            <a:fld id="{25398744-C169-4D20-BB3A-016546FF4F21}" type="datetimeFigureOut">
              <a:rPr lang="de-DE" smtClean="0"/>
              <a:t>09.04.2019</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27FB87AF-88DD-4841-B366-40DE672C3B71}" type="slidenum">
              <a:rPr lang="de-DE" smtClean="0"/>
              <a:t>‹#›</a:t>
            </a:fld>
            <a:endParaRPr lang="de-DE"/>
          </a:p>
        </p:txBody>
      </p:sp>
    </p:spTree>
    <p:extLst>
      <p:ext uri="{BB962C8B-B14F-4D97-AF65-F5344CB8AC3E}">
        <p14:creationId xmlns:p14="http://schemas.microsoft.com/office/powerpoint/2010/main" val="645030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de-DE"/>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5398744-C169-4D20-BB3A-016546FF4F21}" type="datetimeFigureOut">
              <a:rPr lang="de-DE" smtClean="0"/>
              <a:t>09.04.2019</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27FB87AF-88DD-4841-B366-40DE672C3B71}" type="slidenum">
              <a:rPr lang="de-DE" smtClean="0"/>
              <a:t>‹#›</a:t>
            </a:fld>
            <a:endParaRPr lang="de-DE"/>
          </a:p>
        </p:txBody>
      </p:sp>
    </p:spTree>
    <p:extLst>
      <p:ext uri="{BB962C8B-B14F-4D97-AF65-F5344CB8AC3E}">
        <p14:creationId xmlns:p14="http://schemas.microsoft.com/office/powerpoint/2010/main" val="3130356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5" name="Date Placeholder 4"/>
          <p:cNvSpPr>
            <a:spLocks noGrp="1"/>
          </p:cNvSpPr>
          <p:nvPr>
            <p:ph type="dt" sz="half" idx="10"/>
          </p:nvPr>
        </p:nvSpPr>
        <p:spPr/>
        <p:txBody>
          <a:bodyPr/>
          <a:lstStyle/>
          <a:p>
            <a:fld id="{25398744-C169-4D20-BB3A-016546FF4F21}" type="datetimeFigureOut">
              <a:rPr lang="de-DE" smtClean="0"/>
              <a:t>09.04.2019</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27FB87AF-88DD-4841-B366-40DE672C3B71}" type="slidenum">
              <a:rPr lang="de-DE" smtClean="0"/>
              <a:t>‹#›</a:t>
            </a:fld>
            <a:endParaRPr lang="de-DE"/>
          </a:p>
        </p:txBody>
      </p:sp>
    </p:spTree>
    <p:extLst>
      <p:ext uri="{BB962C8B-B14F-4D97-AF65-F5344CB8AC3E}">
        <p14:creationId xmlns:p14="http://schemas.microsoft.com/office/powerpoint/2010/main" val="14848327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de-DE"/>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7" name="Date Placeholder 6"/>
          <p:cNvSpPr>
            <a:spLocks noGrp="1"/>
          </p:cNvSpPr>
          <p:nvPr>
            <p:ph type="dt" sz="half" idx="10"/>
          </p:nvPr>
        </p:nvSpPr>
        <p:spPr/>
        <p:txBody>
          <a:bodyPr/>
          <a:lstStyle/>
          <a:p>
            <a:fld id="{25398744-C169-4D20-BB3A-016546FF4F21}" type="datetimeFigureOut">
              <a:rPr lang="de-DE" smtClean="0"/>
              <a:t>09.04.2019</a:t>
            </a:fld>
            <a:endParaRPr lang="de-DE"/>
          </a:p>
        </p:txBody>
      </p:sp>
      <p:sp>
        <p:nvSpPr>
          <p:cNvPr id="8" name="Footer Placeholder 7"/>
          <p:cNvSpPr>
            <a:spLocks noGrp="1"/>
          </p:cNvSpPr>
          <p:nvPr>
            <p:ph type="ftr" sz="quarter" idx="11"/>
          </p:nvPr>
        </p:nvSpPr>
        <p:spPr/>
        <p:txBody>
          <a:bodyPr/>
          <a:lstStyle/>
          <a:p>
            <a:endParaRPr lang="de-DE"/>
          </a:p>
        </p:txBody>
      </p:sp>
      <p:sp>
        <p:nvSpPr>
          <p:cNvPr id="9" name="Slide Number Placeholder 8"/>
          <p:cNvSpPr>
            <a:spLocks noGrp="1"/>
          </p:cNvSpPr>
          <p:nvPr>
            <p:ph type="sldNum" sz="quarter" idx="12"/>
          </p:nvPr>
        </p:nvSpPr>
        <p:spPr/>
        <p:txBody>
          <a:bodyPr/>
          <a:lstStyle/>
          <a:p>
            <a:fld id="{27FB87AF-88DD-4841-B366-40DE672C3B71}" type="slidenum">
              <a:rPr lang="de-DE" smtClean="0"/>
              <a:t>‹#›</a:t>
            </a:fld>
            <a:endParaRPr lang="de-DE"/>
          </a:p>
        </p:txBody>
      </p:sp>
    </p:spTree>
    <p:extLst>
      <p:ext uri="{BB962C8B-B14F-4D97-AF65-F5344CB8AC3E}">
        <p14:creationId xmlns:p14="http://schemas.microsoft.com/office/powerpoint/2010/main" val="15159359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
        <p:nvSpPr>
          <p:cNvPr id="3" name="Date Placeholder 2"/>
          <p:cNvSpPr>
            <a:spLocks noGrp="1"/>
          </p:cNvSpPr>
          <p:nvPr>
            <p:ph type="dt" sz="half" idx="10"/>
          </p:nvPr>
        </p:nvSpPr>
        <p:spPr/>
        <p:txBody>
          <a:bodyPr/>
          <a:lstStyle/>
          <a:p>
            <a:fld id="{25398744-C169-4D20-BB3A-016546FF4F21}" type="datetimeFigureOut">
              <a:rPr lang="de-DE" smtClean="0"/>
              <a:t>09.04.2019</a:t>
            </a:fld>
            <a:endParaRPr lang="de-DE"/>
          </a:p>
        </p:txBody>
      </p:sp>
      <p:sp>
        <p:nvSpPr>
          <p:cNvPr id="4" name="Footer Placeholder 3"/>
          <p:cNvSpPr>
            <a:spLocks noGrp="1"/>
          </p:cNvSpPr>
          <p:nvPr>
            <p:ph type="ftr" sz="quarter" idx="11"/>
          </p:nvPr>
        </p:nvSpPr>
        <p:spPr/>
        <p:txBody>
          <a:bodyPr/>
          <a:lstStyle/>
          <a:p>
            <a:endParaRPr lang="de-DE"/>
          </a:p>
        </p:txBody>
      </p:sp>
      <p:sp>
        <p:nvSpPr>
          <p:cNvPr id="5" name="Slide Number Placeholder 4"/>
          <p:cNvSpPr>
            <a:spLocks noGrp="1"/>
          </p:cNvSpPr>
          <p:nvPr>
            <p:ph type="sldNum" sz="quarter" idx="12"/>
          </p:nvPr>
        </p:nvSpPr>
        <p:spPr/>
        <p:txBody>
          <a:bodyPr/>
          <a:lstStyle/>
          <a:p>
            <a:fld id="{27FB87AF-88DD-4841-B366-40DE672C3B71}" type="slidenum">
              <a:rPr lang="de-DE" smtClean="0"/>
              <a:t>‹#›</a:t>
            </a:fld>
            <a:endParaRPr lang="de-DE"/>
          </a:p>
        </p:txBody>
      </p:sp>
    </p:spTree>
    <p:extLst>
      <p:ext uri="{BB962C8B-B14F-4D97-AF65-F5344CB8AC3E}">
        <p14:creationId xmlns:p14="http://schemas.microsoft.com/office/powerpoint/2010/main" val="8717218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5398744-C169-4D20-BB3A-016546FF4F21}" type="datetimeFigureOut">
              <a:rPr lang="de-DE" smtClean="0"/>
              <a:t>09.04.2019</a:t>
            </a:fld>
            <a:endParaRPr lang="de-DE"/>
          </a:p>
        </p:txBody>
      </p:sp>
      <p:sp>
        <p:nvSpPr>
          <p:cNvPr id="3" name="Footer Placeholder 2"/>
          <p:cNvSpPr>
            <a:spLocks noGrp="1"/>
          </p:cNvSpPr>
          <p:nvPr>
            <p:ph type="ftr" sz="quarter" idx="11"/>
          </p:nvPr>
        </p:nvSpPr>
        <p:spPr/>
        <p:txBody>
          <a:bodyPr/>
          <a:lstStyle/>
          <a:p>
            <a:endParaRPr lang="de-DE"/>
          </a:p>
        </p:txBody>
      </p:sp>
      <p:sp>
        <p:nvSpPr>
          <p:cNvPr id="4" name="Slide Number Placeholder 3"/>
          <p:cNvSpPr>
            <a:spLocks noGrp="1"/>
          </p:cNvSpPr>
          <p:nvPr>
            <p:ph type="sldNum" sz="quarter" idx="12"/>
          </p:nvPr>
        </p:nvSpPr>
        <p:spPr/>
        <p:txBody>
          <a:bodyPr/>
          <a:lstStyle/>
          <a:p>
            <a:fld id="{27FB87AF-88DD-4841-B366-40DE672C3B71}" type="slidenum">
              <a:rPr lang="de-DE" smtClean="0"/>
              <a:t>‹#›</a:t>
            </a:fld>
            <a:endParaRPr lang="de-DE"/>
          </a:p>
        </p:txBody>
      </p:sp>
    </p:spTree>
    <p:extLst>
      <p:ext uri="{BB962C8B-B14F-4D97-AF65-F5344CB8AC3E}">
        <p14:creationId xmlns:p14="http://schemas.microsoft.com/office/powerpoint/2010/main" val="30533565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de-DE"/>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5398744-C169-4D20-BB3A-016546FF4F21}" type="datetimeFigureOut">
              <a:rPr lang="de-DE" smtClean="0"/>
              <a:t>09.04.2019</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27FB87AF-88DD-4841-B366-40DE672C3B71}" type="slidenum">
              <a:rPr lang="de-DE" smtClean="0"/>
              <a:t>‹#›</a:t>
            </a:fld>
            <a:endParaRPr lang="de-DE"/>
          </a:p>
        </p:txBody>
      </p:sp>
    </p:spTree>
    <p:extLst>
      <p:ext uri="{BB962C8B-B14F-4D97-AF65-F5344CB8AC3E}">
        <p14:creationId xmlns:p14="http://schemas.microsoft.com/office/powerpoint/2010/main" val="4709921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de-DE"/>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5398744-C169-4D20-BB3A-016546FF4F21}" type="datetimeFigureOut">
              <a:rPr lang="de-DE" smtClean="0"/>
              <a:t>09.04.2019</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27FB87AF-88DD-4841-B366-40DE672C3B71}" type="slidenum">
              <a:rPr lang="de-DE" smtClean="0"/>
              <a:t>‹#›</a:t>
            </a:fld>
            <a:endParaRPr lang="de-DE"/>
          </a:p>
        </p:txBody>
      </p:sp>
    </p:spTree>
    <p:extLst>
      <p:ext uri="{BB962C8B-B14F-4D97-AF65-F5344CB8AC3E}">
        <p14:creationId xmlns:p14="http://schemas.microsoft.com/office/powerpoint/2010/main" val="12697482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de-DE"/>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5398744-C169-4D20-BB3A-016546FF4F21}" type="datetimeFigureOut">
              <a:rPr lang="de-DE" smtClean="0"/>
              <a:t>09.04.2019</a:t>
            </a:fld>
            <a:endParaRPr lang="de-DE"/>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FB87AF-88DD-4841-B366-40DE672C3B71}" type="slidenum">
              <a:rPr lang="de-DE" smtClean="0"/>
              <a:t>‹#›</a:t>
            </a:fld>
            <a:endParaRPr lang="de-DE"/>
          </a:p>
        </p:txBody>
      </p:sp>
    </p:spTree>
    <p:extLst>
      <p:ext uri="{BB962C8B-B14F-4D97-AF65-F5344CB8AC3E}">
        <p14:creationId xmlns:p14="http://schemas.microsoft.com/office/powerpoint/2010/main" val="8209375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madhavi.shankar@pads.rwth-aachen.de" TargetMode="External"/><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hyperlink" Target="mailto:jx.gao@pads.rwth-aachen.de"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el 1"/>
          <p:cNvSpPr>
            <a:spLocks noGrp="1"/>
          </p:cNvSpPr>
          <p:nvPr>
            <p:ph type="ctrTitle"/>
          </p:nvPr>
        </p:nvSpPr>
        <p:spPr bwMode="auto">
          <a:xfrm>
            <a:off x="385763" y="2487613"/>
            <a:ext cx="11483975" cy="539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compatLnSpc="1">
            <a:prstTxWarp prst="textNoShape">
              <a:avLst/>
            </a:prstTxWarp>
          </a:bodyPr>
          <a:lstStyle/>
          <a:p>
            <a:r>
              <a:rPr lang="de-DE" altLang="de-DE" dirty="0" smtClean="0">
                <a:ea typeface="ＭＳ Ｐゴシック" panose="020B0600070205080204" pitchFamily="34" charset="-128"/>
              </a:rPr>
              <a:t>Process Discovery Using Python - Praktikum</a:t>
            </a:r>
          </a:p>
        </p:txBody>
      </p:sp>
      <p:sp>
        <p:nvSpPr>
          <p:cNvPr id="12291" name="Untertitel 2"/>
          <p:cNvSpPr>
            <a:spLocks noGrp="1"/>
          </p:cNvSpPr>
          <p:nvPr>
            <p:ph type="subTitle" idx="1"/>
          </p:nvPr>
        </p:nvSpPr>
        <p:spPr bwMode="auto">
          <a:xfrm>
            <a:off x="385762" y="3293052"/>
            <a:ext cx="11483975" cy="16557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normAutofit/>
          </a:bodyPr>
          <a:lstStyle/>
          <a:p>
            <a:r>
              <a:rPr lang="de-DE" altLang="de-DE" b="1" dirty="0" smtClean="0">
                <a:ea typeface="ＭＳ Ｐゴシック" panose="020B0600070205080204" pitchFamily="34" charset="-128"/>
              </a:rPr>
              <a:t>Madhavi Shankar							</a:t>
            </a:r>
            <a:r>
              <a:rPr lang="de-DE" b="1" dirty="0"/>
              <a:t>Junxiong Gao(Frank</a:t>
            </a:r>
            <a:r>
              <a:rPr lang="de-DE" b="1" dirty="0" smtClean="0"/>
              <a:t>)</a:t>
            </a:r>
            <a:endParaRPr lang="de-DE" altLang="de-DE" b="1" dirty="0" smtClean="0">
              <a:ea typeface="ＭＳ Ｐゴシック" panose="020B0600070205080204" pitchFamily="34" charset="-128"/>
            </a:endParaRPr>
          </a:p>
          <a:p>
            <a:r>
              <a:rPr lang="de-DE" dirty="0"/>
              <a:t>RWTH Aachen </a:t>
            </a:r>
            <a:r>
              <a:rPr lang="de-DE" dirty="0" smtClean="0"/>
              <a:t>University</a:t>
            </a:r>
            <a:r>
              <a:rPr lang="de-DE" dirty="0"/>
              <a:t>	</a:t>
            </a:r>
            <a:r>
              <a:rPr lang="de-DE" dirty="0" smtClean="0"/>
              <a:t>						RWTH </a:t>
            </a:r>
            <a:r>
              <a:rPr lang="de-DE" dirty="0"/>
              <a:t>Aachen </a:t>
            </a:r>
            <a:r>
              <a:rPr lang="de-DE" dirty="0" smtClean="0"/>
              <a:t>University</a:t>
            </a:r>
          </a:p>
          <a:p>
            <a:r>
              <a:rPr lang="en-IN" dirty="0">
                <a:hlinkClick r:id="rId3"/>
              </a:rPr>
              <a:t>m</a:t>
            </a:r>
            <a:r>
              <a:rPr lang="en-IN" smtClean="0">
                <a:hlinkClick r:id="rId3"/>
              </a:rPr>
              <a:t>adhavi.shankar@pads.rwth-aachen.de</a:t>
            </a:r>
            <a:r>
              <a:rPr lang="en-IN" dirty="0" smtClean="0"/>
              <a:t>				</a:t>
            </a:r>
            <a:r>
              <a:rPr lang="en-IN" dirty="0"/>
              <a:t>	</a:t>
            </a:r>
            <a:r>
              <a:rPr lang="en-IN" dirty="0" smtClean="0">
                <a:hlinkClick r:id="rId4"/>
              </a:rPr>
              <a:t>jx.gao@pads.rwth-aachen.de</a:t>
            </a:r>
            <a:r>
              <a:rPr lang="en-IN" dirty="0" smtClean="0"/>
              <a:t> </a:t>
            </a:r>
            <a:endParaRPr lang="de-DE" dirty="0" smtClean="0"/>
          </a:p>
        </p:txBody>
      </p:sp>
    </p:spTree>
    <p:extLst>
      <p:ext uri="{BB962C8B-B14F-4D97-AF65-F5344CB8AC3E}">
        <p14:creationId xmlns:p14="http://schemas.microsoft.com/office/powerpoint/2010/main" val="23084563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points are assigned in milestones</a:t>
            </a:r>
            <a:endParaRPr lang="de-DE" dirty="0"/>
          </a:p>
        </p:txBody>
      </p:sp>
      <p:sp>
        <p:nvSpPr>
          <p:cNvPr id="3" name="Content Placeholder 2"/>
          <p:cNvSpPr>
            <a:spLocks noGrp="1"/>
          </p:cNvSpPr>
          <p:nvPr>
            <p:ph idx="1"/>
          </p:nvPr>
        </p:nvSpPr>
        <p:spPr/>
        <p:txBody>
          <a:bodyPr/>
          <a:lstStyle/>
          <a:p>
            <a:r>
              <a:rPr lang="en-US" b="1" dirty="0" smtClean="0"/>
              <a:t>0.0 - 1.9</a:t>
            </a:r>
            <a:r>
              <a:rPr lang="en-US" dirty="0" smtClean="0"/>
              <a:t> = the documentation has not been sent in time or it is vastly not enough</a:t>
            </a:r>
          </a:p>
          <a:p>
            <a:r>
              <a:rPr lang="en-US" b="1" dirty="0" smtClean="0"/>
              <a:t>2.0 - 3.9</a:t>
            </a:r>
            <a:r>
              <a:rPr lang="en-US" dirty="0" smtClean="0"/>
              <a:t> = the documentation covers in a small part the purpose of the task</a:t>
            </a:r>
          </a:p>
          <a:p>
            <a:r>
              <a:rPr lang="en-US" b="1" dirty="0" smtClean="0"/>
              <a:t>4.0 - 6.9</a:t>
            </a:r>
            <a:r>
              <a:rPr lang="en-US" dirty="0" smtClean="0"/>
              <a:t> = the documentation covers in part the purpose of the task</a:t>
            </a:r>
          </a:p>
          <a:p>
            <a:r>
              <a:rPr lang="en-US" b="1" dirty="0" smtClean="0"/>
              <a:t>7.0 - 8.9</a:t>
            </a:r>
            <a:r>
              <a:rPr lang="en-US" dirty="0" smtClean="0"/>
              <a:t> = the documentation covers fully the purpose of the task</a:t>
            </a:r>
          </a:p>
          <a:p>
            <a:r>
              <a:rPr lang="en-US" b="1" dirty="0" smtClean="0"/>
              <a:t>9.0 - 10</a:t>
            </a:r>
            <a:r>
              <a:rPr lang="en-US" dirty="0" smtClean="0"/>
              <a:t> = the documentation covers fully the purpose of the task and is well written with additional, interesting, content</a:t>
            </a:r>
            <a:endParaRPr lang="de-DE" dirty="0"/>
          </a:p>
        </p:txBody>
      </p:sp>
    </p:spTree>
    <p:extLst>
      <p:ext uri="{BB962C8B-B14F-4D97-AF65-F5344CB8AC3E}">
        <p14:creationId xmlns:p14="http://schemas.microsoft.com/office/powerpoint/2010/main" val="336901193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points are assigned in oral exam (for Master’s)</a:t>
            </a:r>
            <a:endParaRPr lang="de-DE" dirty="0"/>
          </a:p>
        </p:txBody>
      </p:sp>
      <p:sp>
        <p:nvSpPr>
          <p:cNvPr id="3" name="Content Placeholder 2"/>
          <p:cNvSpPr>
            <a:spLocks noGrp="1"/>
          </p:cNvSpPr>
          <p:nvPr>
            <p:ph idx="1"/>
          </p:nvPr>
        </p:nvSpPr>
        <p:spPr/>
        <p:txBody>
          <a:bodyPr/>
          <a:lstStyle/>
          <a:p>
            <a:r>
              <a:rPr lang="en-US" b="1" dirty="0" smtClean="0"/>
              <a:t>0-39.9</a:t>
            </a:r>
            <a:r>
              <a:rPr lang="en-US" dirty="0" smtClean="0"/>
              <a:t>: the oral examination was plain bad</a:t>
            </a:r>
          </a:p>
          <a:p>
            <a:r>
              <a:rPr lang="en-US" b="1" dirty="0" smtClean="0"/>
              <a:t>40-50</a:t>
            </a:r>
            <a:r>
              <a:rPr lang="en-US" dirty="0" smtClean="0"/>
              <a:t>: the oral examination was mediocre</a:t>
            </a:r>
          </a:p>
          <a:p>
            <a:r>
              <a:rPr lang="en-US" b="1" dirty="0" smtClean="0"/>
              <a:t>50-60</a:t>
            </a:r>
            <a:r>
              <a:rPr lang="en-US" dirty="0" smtClean="0"/>
              <a:t>: the oral examination was decent</a:t>
            </a:r>
          </a:p>
          <a:p>
            <a:r>
              <a:rPr lang="en-US" b="1" dirty="0" smtClean="0"/>
              <a:t>60-65</a:t>
            </a:r>
            <a:r>
              <a:rPr lang="en-US" dirty="0" smtClean="0"/>
              <a:t>: the oral examination was good</a:t>
            </a:r>
          </a:p>
          <a:p>
            <a:r>
              <a:rPr lang="en-US" b="1" dirty="0" smtClean="0"/>
              <a:t>65-72</a:t>
            </a:r>
            <a:r>
              <a:rPr lang="en-US" dirty="0" smtClean="0"/>
              <a:t>: the oral examination was very good</a:t>
            </a:r>
          </a:p>
          <a:p>
            <a:endParaRPr lang="de-DE" dirty="0"/>
          </a:p>
        </p:txBody>
      </p:sp>
    </p:spTree>
    <p:extLst>
      <p:ext uri="{BB962C8B-B14F-4D97-AF65-F5344CB8AC3E}">
        <p14:creationId xmlns:p14="http://schemas.microsoft.com/office/powerpoint/2010/main" val="152853552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165095"/>
          </a:xfrm>
        </p:spPr>
        <p:txBody>
          <a:bodyPr/>
          <a:lstStyle/>
          <a:p>
            <a:r>
              <a:rPr lang="en-US" dirty="0" smtClean="0"/>
              <a:t>Discovery using Process Cubes</a:t>
            </a:r>
            <a:endParaRPr lang="de-DE" dirty="0"/>
          </a:p>
        </p:txBody>
      </p:sp>
      <p:sp>
        <p:nvSpPr>
          <p:cNvPr id="3" name="Content Placeholder 2"/>
          <p:cNvSpPr>
            <a:spLocks noGrp="1"/>
          </p:cNvSpPr>
          <p:nvPr>
            <p:ph idx="1"/>
          </p:nvPr>
        </p:nvSpPr>
        <p:spPr/>
        <p:txBody>
          <a:bodyPr>
            <a:normAutofit fontScale="85000" lnSpcReduction="10000"/>
          </a:bodyPr>
          <a:lstStyle/>
          <a:p>
            <a:pPr marL="0" indent="0">
              <a:buNone/>
            </a:pPr>
            <a:r>
              <a:rPr lang="en-US" sz="1900" dirty="0"/>
              <a:t>The idea of process cube is related to well-known OLAP (Online Analytical Processing) data cube, which allow the analyst to slice, dice, roll-up and drill-down data. Basing on the event attributes (dimensions), process cube could fulfill these four operations, and distribute event logs over process cells.  It is a kind of divide-and-conquer approach for process mining, and it could lead to more targeted results.</a:t>
            </a:r>
            <a:endParaRPr lang="de-DE" sz="1900" dirty="0"/>
          </a:p>
          <a:p>
            <a:pPr marL="0" indent="0">
              <a:lnSpc>
                <a:spcPct val="110000"/>
              </a:lnSpc>
              <a:buFont typeface="Arial" panose="020B0604020202020204" pitchFamily="34" charset="0"/>
              <a:buNone/>
            </a:pPr>
            <a:r>
              <a:rPr lang="en-US" sz="1800" dirty="0"/>
              <a:t>Auto B </a:t>
            </a:r>
            <a:r>
              <a:rPr lang="en-US" sz="1800" dirty="0" err="1"/>
              <a:t>Gmbh</a:t>
            </a:r>
            <a:r>
              <a:rPr lang="en-US" sz="1800" dirty="0"/>
              <a:t>  is a company manufacturing cars. They would like to have a tool that allows comparison of multiple processes which consists of</a:t>
            </a:r>
          </a:p>
          <a:p>
            <a:pPr>
              <a:lnSpc>
                <a:spcPct val="110000"/>
              </a:lnSpc>
            </a:pPr>
            <a:r>
              <a:rPr lang="en-US" sz="1800" dirty="0"/>
              <a:t>Storing the event data in the process cube.</a:t>
            </a:r>
          </a:p>
          <a:p>
            <a:pPr>
              <a:lnSpc>
                <a:spcPct val="110000"/>
              </a:lnSpc>
            </a:pPr>
            <a:r>
              <a:rPr lang="en-US" sz="1800" dirty="0"/>
              <a:t>Preparing the process cube for analysis purposes, e.g., by </a:t>
            </a:r>
            <a:r>
              <a:rPr lang="en-US" sz="1800" dirty="0" err="1"/>
              <a:t>ltering</a:t>
            </a:r>
            <a:r>
              <a:rPr lang="en-US" sz="1800" dirty="0"/>
              <a:t> on dimensions</a:t>
            </a:r>
          </a:p>
          <a:p>
            <a:pPr>
              <a:lnSpc>
                <a:spcPct val="110000"/>
              </a:lnSpc>
            </a:pPr>
            <a:r>
              <a:rPr lang="en-US" sz="1800" dirty="0"/>
              <a:t>Comparing process cells by visualizing the corresponding process mining results.</a:t>
            </a:r>
          </a:p>
          <a:p>
            <a:pPr marL="0" indent="0">
              <a:lnSpc>
                <a:spcPct val="110000"/>
              </a:lnSpc>
              <a:buFont typeface="Arial" panose="020B0604020202020204" pitchFamily="34" charset="0"/>
              <a:buNone/>
            </a:pPr>
            <a:r>
              <a:rPr lang="en-US" sz="1800" dirty="0"/>
              <a:t>The parts that are required are two:</a:t>
            </a:r>
            <a:endParaRPr lang="de-DE" sz="1800" dirty="0"/>
          </a:p>
          <a:p>
            <a:pPr>
              <a:lnSpc>
                <a:spcPct val="110000"/>
              </a:lnSpc>
            </a:pPr>
            <a:r>
              <a:rPr lang="en-US" sz="1800" dirty="0"/>
              <a:t>BACKEND: Software to store event logs and other information preserving the initial dataset, merging different parts of a process</a:t>
            </a:r>
            <a:endParaRPr lang="de-DE" sz="1800" dirty="0"/>
          </a:p>
          <a:p>
            <a:pPr>
              <a:lnSpc>
                <a:spcPct val="110000"/>
              </a:lnSpc>
            </a:pPr>
            <a:r>
              <a:rPr lang="en-US" sz="1800" dirty="0"/>
              <a:t>FRONTEND: Implementation of a </a:t>
            </a:r>
            <a:r>
              <a:rPr lang="en-IN" sz="1800" dirty="0"/>
              <a:t>visualization for the process cubes</a:t>
            </a:r>
            <a:endParaRPr lang="de-DE" sz="1800" dirty="0"/>
          </a:p>
          <a:p>
            <a:pPr marL="0" indent="0">
              <a:lnSpc>
                <a:spcPct val="110000"/>
              </a:lnSpc>
              <a:buFont typeface="Arial" panose="020B0604020202020204" pitchFamily="34" charset="0"/>
              <a:buNone/>
            </a:pPr>
            <a:r>
              <a:rPr lang="en-US" sz="1800" dirty="0"/>
              <a:t>It is expected that both the back-end and the front-end part are deployable on a production-grade server (e.g. UWSGI with Docker).</a:t>
            </a:r>
            <a:endParaRPr lang="de-DE" sz="1800" dirty="0"/>
          </a:p>
        </p:txBody>
      </p:sp>
    </p:spTree>
    <p:extLst>
      <p:ext uri="{BB962C8B-B14F-4D97-AF65-F5344CB8AC3E}">
        <p14:creationId xmlns:p14="http://schemas.microsoft.com/office/powerpoint/2010/main" val="115057299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Label Refinement </a:t>
            </a:r>
            <a:r>
              <a:rPr lang="en-US" altLang="zh-CN" dirty="0" smtClean="0"/>
              <a:t>by </a:t>
            </a:r>
            <a:r>
              <a:rPr lang="en-US" dirty="0" smtClean="0"/>
              <a:t>Behavioral Similarity</a:t>
            </a:r>
            <a:endParaRPr lang="en-US" dirty="0"/>
          </a:p>
        </p:txBody>
      </p:sp>
      <p:sp>
        <p:nvSpPr>
          <p:cNvPr id="4" name="Content Placeholder 2"/>
          <p:cNvSpPr>
            <a:spLocks noGrp="1"/>
          </p:cNvSpPr>
          <p:nvPr>
            <p:ph idx="1"/>
          </p:nvPr>
        </p:nvSpPr>
        <p:spPr>
          <a:xfrm>
            <a:off x="684527" y="1487593"/>
            <a:ext cx="11091958" cy="4667229"/>
          </a:xfrm>
        </p:spPr>
        <p:txBody>
          <a:bodyPr>
            <a:noAutofit/>
          </a:bodyPr>
          <a:lstStyle/>
          <a:p>
            <a:pPr marL="0" indent="0">
              <a:buNone/>
            </a:pPr>
            <a:r>
              <a:rPr lang="en-US" sz="1600" dirty="0" smtClean="0"/>
              <a:t>In </a:t>
            </a:r>
            <a:r>
              <a:rPr lang="en-US" sz="1600" dirty="0"/>
              <a:t>the imprecise log, the events of different tasks could be imprecisely assigned with the same activity name. This problem has a significant negative effect on process discovery result. Label refinement aims at solving it by labeling event differently basing on their behaviors (context in log). </a:t>
            </a:r>
            <a:endParaRPr lang="de-DE" sz="1600" dirty="0" smtClean="0"/>
          </a:p>
          <a:p>
            <a:pPr marL="0" indent="0">
              <a:buNone/>
            </a:pPr>
            <a:endParaRPr lang="de-DE" sz="950" dirty="0"/>
          </a:p>
          <a:p>
            <a:pPr marL="0" indent="0">
              <a:buNone/>
            </a:pPr>
            <a:r>
              <a:rPr lang="en-IN" sz="1400" dirty="0" smtClean="0"/>
              <a:t>Company </a:t>
            </a:r>
            <a:r>
              <a:rPr lang="en-IN" sz="1400" dirty="0"/>
              <a:t>C</a:t>
            </a:r>
            <a:r>
              <a:rPr lang="en-IN" sz="1400" dirty="0" smtClean="0"/>
              <a:t> </a:t>
            </a:r>
            <a:r>
              <a:rPr lang="en-US" sz="1400" dirty="0" err="1"/>
              <a:t>Gmbh</a:t>
            </a:r>
            <a:r>
              <a:rPr lang="en-US" sz="1400" dirty="0"/>
              <a:t> </a:t>
            </a:r>
            <a:r>
              <a:rPr lang="en-IN" sz="1400" dirty="0" smtClean="0"/>
              <a:t>has an information system </a:t>
            </a:r>
            <a:r>
              <a:rPr lang="en-IN" sz="1400" dirty="0"/>
              <a:t>with imprecise </a:t>
            </a:r>
            <a:r>
              <a:rPr lang="en-IN" sz="1400" dirty="0" smtClean="0"/>
              <a:t>configuration. This system generates imprecise event log, numbers of event were assigned with the same </a:t>
            </a:r>
            <a:r>
              <a:rPr lang="en-IN" sz="1400" dirty="0"/>
              <a:t>activity name, </a:t>
            </a:r>
            <a:r>
              <a:rPr lang="en-IN" sz="1400" dirty="0" smtClean="0"/>
              <a:t>imprecisely. </a:t>
            </a:r>
            <a:r>
              <a:rPr lang="en-US" sz="1400" dirty="0" smtClean="0"/>
              <a:t>Before we do process discovery or other process analysis, we need to refine </a:t>
            </a:r>
            <a:r>
              <a:rPr lang="en-IN" sz="1400" dirty="0"/>
              <a:t>Company C </a:t>
            </a:r>
            <a:r>
              <a:rPr lang="en-US" sz="1400" dirty="0" err="1" smtClean="0"/>
              <a:t>Gmbh’s</a:t>
            </a:r>
            <a:r>
              <a:rPr lang="en-US" sz="1400" dirty="0" smtClean="0"/>
              <a:t> event log</a:t>
            </a:r>
            <a:r>
              <a:rPr lang="en-IN" sz="1400" dirty="0" smtClean="0"/>
              <a:t>.</a:t>
            </a:r>
          </a:p>
          <a:p>
            <a:pPr marL="0" indent="0">
              <a:buNone/>
            </a:pPr>
            <a:r>
              <a:rPr lang="en-IN" sz="1400" dirty="0" smtClean="0"/>
              <a:t>Therefore, the task is mainly about </a:t>
            </a:r>
            <a:endParaRPr lang="de-DE" sz="1400" dirty="0"/>
          </a:p>
          <a:p>
            <a:pPr marL="0" indent="0">
              <a:buNone/>
            </a:pPr>
            <a:r>
              <a:rPr lang="en-US" sz="1400" dirty="0" smtClean="0"/>
              <a:t>BACK-END</a:t>
            </a:r>
            <a:endParaRPr lang="de-DE" sz="1400" dirty="0"/>
          </a:p>
          <a:p>
            <a:pPr lvl="0"/>
            <a:r>
              <a:rPr lang="en-US" sz="1400" dirty="0" smtClean="0"/>
              <a:t>Implementation </a:t>
            </a:r>
            <a:r>
              <a:rPr lang="en-US" sz="1400" dirty="0"/>
              <a:t>of the Label </a:t>
            </a:r>
            <a:r>
              <a:rPr lang="en-US" sz="1400" dirty="0" smtClean="0"/>
              <a:t>Refinement.</a:t>
            </a:r>
            <a:endParaRPr lang="de-DE" sz="1400" dirty="0"/>
          </a:p>
          <a:p>
            <a:pPr marL="0" indent="0">
              <a:buNone/>
            </a:pPr>
            <a:r>
              <a:rPr lang="en-US" sz="1400" dirty="0" smtClean="0"/>
              <a:t>FRONT-END</a:t>
            </a:r>
            <a:endParaRPr lang="de-DE" sz="1400" dirty="0"/>
          </a:p>
          <a:p>
            <a:pPr lvl="0"/>
            <a:r>
              <a:rPr lang="en-US" sz="1400" dirty="0" smtClean="0"/>
              <a:t>Creation of a web interface that is able to the accept the user input,  it could be the configuration of thresholds and the scope of imprecise label candidate.</a:t>
            </a:r>
          </a:p>
          <a:p>
            <a:pPr lvl="0"/>
            <a:r>
              <a:rPr lang="en-US" sz="1400" dirty="0" smtClean="0"/>
              <a:t>Upload, reading log from a </a:t>
            </a:r>
            <a:r>
              <a:rPr lang="en-US" sz="1400" dirty="0"/>
              <a:t>CSV File or a XES </a:t>
            </a:r>
            <a:r>
              <a:rPr lang="en-US" sz="1400" dirty="0" smtClean="0"/>
              <a:t>file. Download, writing Refined log into a XES file.</a:t>
            </a:r>
          </a:p>
          <a:p>
            <a:pPr marL="0" lvl="0" indent="0">
              <a:buNone/>
            </a:pPr>
            <a:r>
              <a:rPr lang="en-US" sz="1400" dirty="0" smtClean="0"/>
              <a:t>It </a:t>
            </a:r>
            <a:r>
              <a:rPr lang="en-US" sz="1400" dirty="0"/>
              <a:t>is expected that both the back-end and the front-end part are deployable on a production-grade server (e.g. UWSGI with Docker</a:t>
            </a:r>
            <a:r>
              <a:rPr lang="en-US" sz="1400" dirty="0" smtClean="0"/>
              <a:t>).</a:t>
            </a:r>
            <a:endParaRPr lang="de-DE" sz="1400" dirty="0"/>
          </a:p>
        </p:txBody>
      </p:sp>
    </p:spTree>
    <p:extLst>
      <p:ext uri="{BB962C8B-B14F-4D97-AF65-F5344CB8AC3E}">
        <p14:creationId xmlns:p14="http://schemas.microsoft.com/office/powerpoint/2010/main" val="28130776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59822"/>
          </a:xfrm>
        </p:spPr>
        <p:txBody>
          <a:bodyPr/>
          <a:lstStyle/>
          <a:p>
            <a:r>
              <a:rPr lang="en-US" dirty="0" smtClean="0"/>
              <a:t>CSM Miner</a:t>
            </a:r>
            <a:endParaRPr lang="de-DE" dirty="0"/>
          </a:p>
        </p:txBody>
      </p:sp>
      <p:sp>
        <p:nvSpPr>
          <p:cNvPr id="3" name="Content Placeholder 2"/>
          <p:cNvSpPr>
            <a:spLocks noGrp="1"/>
          </p:cNvSpPr>
          <p:nvPr>
            <p:ph idx="1"/>
          </p:nvPr>
        </p:nvSpPr>
        <p:spPr>
          <a:xfrm>
            <a:off x="684527" y="1487593"/>
            <a:ext cx="11091958" cy="4667229"/>
          </a:xfrm>
        </p:spPr>
        <p:txBody>
          <a:bodyPr>
            <a:noAutofit/>
          </a:bodyPr>
          <a:lstStyle/>
          <a:p>
            <a:pPr marL="0" indent="0">
              <a:buNone/>
            </a:pPr>
            <a:r>
              <a:rPr lang="en-IN" sz="1600" dirty="0"/>
              <a:t>The Composite State </a:t>
            </a:r>
            <a:r>
              <a:rPr lang="en-IN" sz="1600" dirty="0" smtClean="0"/>
              <a:t>Machine(CSM) </a:t>
            </a:r>
            <a:r>
              <a:rPr lang="en-IN" sz="1600" dirty="0"/>
              <a:t>Miner aims to discover state-based models for processes where different facets, or perspectives, of the process can be identified. And CSM Miner is an interactive process discovery tool that can be used to discover and explore state-based models for such multi-perspective processes: </a:t>
            </a:r>
            <a:endParaRPr lang="de-DE" sz="1600" dirty="0"/>
          </a:p>
          <a:p>
            <a:pPr marL="0" indent="0">
              <a:buNone/>
            </a:pPr>
            <a:endParaRPr lang="de-DE" sz="950" dirty="0"/>
          </a:p>
          <a:p>
            <a:pPr marL="0" indent="0">
              <a:buNone/>
            </a:pPr>
            <a:r>
              <a:rPr lang="en-IN" sz="1400" dirty="0" smtClean="0"/>
              <a:t>Let us assume that company A has multiple process with multiple perspectives. This makes the process model complex to view and understand. Hence, we suggest that Company A </a:t>
            </a:r>
            <a:r>
              <a:rPr lang="en-US" sz="1400" dirty="0" err="1"/>
              <a:t>Gmbh</a:t>
            </a:r>
            <a:r>
              <a:rPr lang="en-US" sz="1400" dirty="0"/>
              <a:t> </a:t>
            </a:r>
            <a:r>
              <a:rPr lang="en-IN" sz="1400" dirty="0" smtClean="0"/>
              <a:t>to view the model as a multi-perspective process.</a:t>
            </a:r>
            <a:endParaRPr lang="de-DE" sz="1400" dirty="0"/>
          </a:p>
          <a:p>
            <a:pPr marL="0" indent="0">
              <a:buNone/>
            </a:pPr>
            <a:r>
              <a:rPr lang="en-US" sz="1400" dirty="0"/>
              <a:t>The task could be divided in two macro-areas:</a:t>
            </a:r>
            <a:endParaRPr lang="de-DE" sz="1400" dirty="0"/>
          </a:p>
          <a:p>
            <a:pPr marL="0" indent="0">
              <a:buNone/>
            </a:pPr>
            <a:r>
              <a:rPr lang="en-US" sz="1400" dirty="0"/>
              <a:t>BACK-END</a:t>
            </a:r>
            <a:endParaRPr lang="de-DE" sz="1400" dirty="0"/>
          </a:p>
          <a:p>
            <a:pPr lvl="0"/>
            <a:r>
              <a:rPr lang="en-US" sz="1400" dirty="0"/>
              <a:t>Creation of a web service that accepts events (at least having the activity and the case ID).</a:t>
            </a:r>
            <a:endParaRPr lang="de-DE" sz="1400" dirty="0"/>
          </a:p>
          <a:p>
            <a:pPr lvl="0"/>
            <a:r>
              <a:rPr lang="en-US" sz="1400" dirty="0"/>
              <a:t>Implementation of the </a:t>
            </a:r>
            <a:r>
              <a:rPr lang="en-US" sz="1400" dirty="0" smtClean="0"/>
              <a:t>CSM Miner.</a:t>
            </a:r>
            <a:endParaRPr lang="de-DE" sz="1400" dirty="0"/>
          </a:p>
          <a:p>
            <a:pPr lvl="0"/>
            <a:r>
              <a:rPr lang="en-IN" sz="1400" dirty="0" smtClean="0"/>
              <a:t>Creating state based models and grouping based on the perspective provided by UI</a:t>
            </a:r>
            <a:endParaRPr lang="de-DE" sz="1400" dirty="0"/>
          </a:p>
          <a:p>
            <a:pPr marL="0" indent="0">
              <a:buNone/>
            </a:pPr>
            <a:r>
              <a:rPr lang="en-US" sz="1400" dirty="0"/>
              <a:t>FRONT-END</a:t>
            </a:r>
            <a:endParaRPr lang="de-DE" sz="1400" dirty="0"/>
          </a:p>
          <a:p>
            <a:pPr lvl="0"/>
            <a:r>
              <a:rPr lang="en-US" sz="1400" dirty="0"/>
              <a:t>Creation of a web interface that is able to </a:t>
            </a:r>
            <a:r>
              <a:rPr lang="en-US" sz="1400" dirty="0" smtClean="0"/>
              <a:t>the accept the user input which labels the different activities under a perspective.</a:t>
            </a:r>
          </a:p>
          <a:p>
            <a:pPr lvl="0"/>
            <a:r>
              <a:rPr lang="en-IN" sz="1400" dirty="0" smtClean="0"/>
              <a:t>Displays the interactive perspective view of process. </a:t>
            </a:r>
            <a:endParaRPr lang="de-DE" sz="1400" dirty="0"/>
          </a:p>
          <a:p>
            <a:pPr marL="0" indent="0">
              <a:buNone/>
            </a:pPr>
            <a:r>
              <a:rPr lang="en-US" sz="1400" dirty="0"/>
              <a:t>It is expected that both the back-end and the front-end part are deployable on a production-grade server (e.g. UWSGI with Docker</a:t>
            </a:r>
            <a:r>
              <a:rPr lang="en-US" sz="1400" dirty="0" smtClean="0"/>
              <a:t>).</a:t>
            </a:r>
            <a:endParaRPr lang="de-DE" sz="1400" dirty="0"/>
          </a:p>
        </p:txBody>
      </p:sp>
    </p:spTree>
    <p:extLst>
      <p:ext uri="{BB962C8B-B14F-4D97-AF65-F5344CB8AC3E}">
        <p14:creationId xmlns:p14="http://schemas.microsoft.com/office/powerpoint/2010/main" val="396689292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 Discovery using Big Data stack</a:t>
            </a:r>
            <a:endParaRPr lang="de-DE" dirty="0"/>
          </a:p>
        </p:txBody>
      </p:sp>
      <p:sp>
        <p:nvSpPr>
          <p:cNvPr id="3" name="Content Placeholder 2"/>
          <p:cNvSpPr>
            <a:spLocks noGrp="1"/>
          </p:cNvSpPr>
          <p:nvPr>
            <p:ph idx="1"/>
          </p:nvPr>
        </p:nvSpPr>
        <p:spPr>
          <a:xfrm>
            <a:off x="838200" y="1404851"/>
            <a:ext cx="10515600" cy="5552902"/>
          </a:xfrm>
        </p:spPr>
        <p:txBody>
          <a:bodyPr>
            <a:normAutofit lnSpcReduction="10000"/>
          </a:bodyPr>
          <a:lstStyle/>
          <a:p>
            <a:pPr marL="0" indent="0">
              <a:buNone/>
            </a:pPr>
            <a:r>
              <a:rPr lang="en-US" sz="1600" dirty="0"/>
              <a:t>The aim of this assignment is to configure the Hadoop system and read event logs from the Hadoop system and enable those to run the regular process mining algorithms.</a:t>
            </a:r>
          </a:p>
          <a:p>
            <a:pPr marL="0" indent="0">
              <a:buNone/>
            </a:pPr>
            <a:r>
              <a:rPr lang="en-US" sz="1600" dirty="0"/>
              <a:t>In this assignment we can consider reading the log from Hadoop system and displaying the summary of the </a:t>
            </a:r>
            <a:r>
              <a:rPr lang="en-US" sz="1600" dirty="0" smtClean="0"/>
              <a:t>log. The </a:t>
            </a:r>
            <a:r>
              <a:rPr lang="en-US" sz="1600" dirty="0"/>
              <a:t>log summary contains information like total number of traces, number of activities, total activities, case explorer, start activities, end activities, most frequent path </a:t>
            </a:r>
            <a:r>
              <a:rPr lang="en-US" sz="1600" dirty="0" smtClean="0"/>
              <a:t>identification. This </a:t>
            </a:r>
            <a:r>
              <a:rPr lang="en-US" sz="1600" dirty="0"/>
              <a:t>should also consider enabling the log for running the existing discovery algorithms.</a:t>
            </a:r>
          </a:p>
          <a:p>
            <a:pPr marL="0" indent="0">
              <a:lnSpc>
                <a:spcPct val="100000"/>
              </a:lnSpc>
              <a:buFont typeface="Arial" panose="020B0604020202020204" pitchFamily="34" charset="0"/>
              <a:buNone/>
            </a:pPr>
            <a:r>
              <a:rPr lang="en-US" sz="1400" dirty="0"/>
              <a:t>The implementation should consist</a:t>
            </a:r>
          </a:p>
          <a:p>
            <a:pPr marL="0" indent="0">
              <a:lnSpc>
                <a:spcPct val="100000"/>
              </a:lnSpc>
              <a:buFont typeface="Arial" panose="020B0604020202020204" pitchFamily="34" charset="0"/>
              <a:buNone/>
            </a:pPr>
            <a:r>
              <a:rPr lang="en-US" sz="1400" dirty="0"/>
              <a:t>BACK-END</a:t>
            </a:r>
            <a:endParaRPr lang="de-DE" sz="1400" dirty="0"/>
          </a:p>
          <a:p>
            <a:pPr lvl="0">
              <a:lnSpc>
                <a:spcPct val="100000"/>
              </a:lnSpc>
            </a:pPr>
            <a:r>
              <a:rPr lang="en-US" sz="1400" dirty="0"/>
              <a:t>Read the CSV/XES file from HDFS</a:t>
            </a:r>
          </a:p>
          <a:p>
            <a:pPr lvl="0">
              <a:lnSpc>
                <a:spcPct val="100000"/>
              </a:lnSpc>
            </a:pPr>
            <a:r>
              <a:rPr lang="en-US" sz="1400" dirty="0"/>
              <a:t>Generate summary information</a:t>
            </a:r>
          </a:p>
          <a:p>
            <a:pPr lvl="0">
              <a:lnSpc>
                <a:spcPct val="100000"/>
              </a:lnSpc>
            </a:pPr>
            <a:r>
              <a:rPr lang="en-US" sz="1400" dirty="0"/>
              <a:t>Convert CSV and store into HDFS as XES</a:t>
            </a:r>
          </a:p>
          <a:p>
            <a:pPr lvl="0">
              <a:lnSpc>
                <a:spcPct val="100000"/>
              </a:lnSpc>
            </a:pPr>
            <a:endParaRPr lang="de-DE" sz="1400" dirty="0"/>
          </a:p>
          <a:p>
            <a:pPr marL="0" indent="0">
              <a:lnSpc>
                <a:spcPct val="100000"/>
              </a:lnSpc>
              <a:buFont typeface="Arial" panose="020B0604020202020204" pitchFamily="34" charset="0"/>
              <a:buNone/>
            </a:pPr>
            <a:r>
              <a:rPr lang="en-US" sz="1400" dirty="0"/>
              <a:t>FRONT-END</a:t>
            </a:r>
            <a:endParaRPr lang="de-DE" sz="1400" dirty="0"/>
          </a:p>
          <a:p>
            <a:pPr lvl="0">
              <a:lnSpc>
                <a:spcPct val="100000"/>
              </a:lnSpc>
            </a:pPr>
            <a:r>
              <a:rPr lang="en-US" sz="1400" dirty="0"/>
              <a:t>Reading a CSV File or a XES file and upload into Hadoop File system. </a:t>
            </a:r>
          </a:p>
          <a:p>
            <a:pPr lvl="0">
              <a:lnSpc>
                <a:spcPct val="100000"/>
              </a:lnSpc>
            </a:pPr>
            <a:r>
              <a:rPr lang="en-US" sz="1400" dirty="0"/>
              <a:t>Download the files onto local system</a:t>
            </a:r>
          </a:p>
          <a:p>
            <a:pPr lvl="0">
              <a:lnSpc>
                <a:spcPct val="100000"/>
              </a:lnSpc>
            </a:pPr>
            <a:r>
              <a:rPr lang="en-US" sz="1400" dirty="0"/>
              <a:t>Front end links to existing algorithms for further </a:t>
            </a:r>
            <a:r>
              <a:rPr lang="en-US" sz="1400" dirty="0" smtClean="0"/>
              <a:t>processing</a:t>
            </a:r>
          </a:p>
          <a:p>
            <a:pPr lvl="0">
              <a:lnSpc>
                <a:spcPct val="100000"/>
              </a:lnSpc>
            </a:pPr>
            <a:endParaRPr lang="en-US" sz="1400" dirty="0"/>
          </a:p>
          <a:p>
            <a:pPr marL="0" lvl="0" indent="0">
              <a:buNone/>
            </a:pPr>
            <a:r>
              <a:rPr lang="en-US" sz="1400" dirty="0"/>
              <a:t>It is expected that both the back-end and the front-end part are deployable on a production-grade server (e.g. UWSGI with Docker).</a:t>
            </a:r>
            <a:endParaRPr lang="de-DE" sz="1400" dirty="0"/>
          </a:p>
          <a:p>
            <a:pPr marL="0" lvl="0" indent="0">
              <a:lnSpc>
                <a:spcPct val="100000"/>
              </a:lnSpc>
              <a:buNone/>
            </a:pPr>
            <a:endParaRPr lang="en-US" sz="1400" dirty="0"/>
          </a:p>
          <a:p>
            <a:pPr marL="0" indent="0">
              <a:buNone/>
            </a:pPr>
            <a:endParaRPr lang="en-US" dirty="0" smtClean="0"/>
          </a:p>
        </p:txBody>
      </p:sp>
    </p:spTree>
    <p:extLst>
      <p:ext uri="{BB962C8B-B14F-4D97-AF65-F5344CB8AC3E}">
        <p14:creationId xmlns:p14="http://schemas.microsoft.com/office/powerpoint/2010/main" val="376567875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Plan the next meetings</a:t>
            </a:r>
            <a:endParaRPr lang="en-US" dirty="0"/>
          </a:p>
        </p:txBody>
      </p:sp>
      <p:sp>
        <p:nvSpPr>
          <p:cNvPr id="4" name="Content Placeholder 2"/>
          <p:cNvSpPr>
            <a:spLocks noGrp="1"/>
          </p:cNvSpPr>
          <p:nvPr>
            <p:ph idx="1"/>
          </p:nvPr>
        </p:nvSpPr>
        <p:spPr>
          <a:xfrm>
            <a:off x="684527" y="1487593"/>
            <a:ext cx="11091958" cy="4667229"/>
          </a:xfrm>
        </p:spPr>
        <p:txBody>
          <a:bodyPr>
            <a:noAutofit/>
          </a:bodyPr>
          <a:lstStyle/>
          <a:p>
            <a:pPr marL="0" indent="0">
              <a:buNone/>
            </a:pPr>
            <a:r>
              <a:rPr lang="en-IN" sz="2400" dirty="0" smtClean="0"/>
              <a:t>Suggested time slots</a:t>
            </a:r>
            <a:endParaRPr lang="en-IN" sz="2400" dirty="0"/>
          </a:p>
          <a:p>
            <a:pPr marL="0" indent="0">
              <a:buNone/>
            </a:pPr>
            <a:r>
              <a:rPr lang="en-IN" sz="2400" dirty="0"/>
              <a:t>Thursdays 14:30 :16:00 or 14:00 to </a:t>
            </a:r>
            <a:r>
              <a:rPr lang="en-IN" sz="2400" dirty="0" smtClean="0"/>
              <a:t>15:30 or Friday 10:30 to 12:00</a:t>
            </a:r>
            <a:endParaRPr lang="en-IN" sz="2400" dirty="0"/>
          </a:p>
          <a:p>
            <a:r>
              <a:rPr lang="en-US" sz="2400" dirty="0" smtClean="0"/>
              <a:t>Thursday </a:t>
            </a:r>
            <a:r>
              <a:rPr lang="en-US" sz="2400" dirty="0"/>
              <a:t>11/04/2019     </a:t>
            </a:r>
            <a:endParaRPr lang="de-DE" sz="2400" dirty="0"/>
          </a:p>
          <a:p>
            <a:r>
              <a:rPr lang="en-US" sz="2400" dirty="0"/>
              <a:t>Thursday 02/05/2019     </a:t>
            </a:r>
            <a:endParaRPr lang="en-US" sz="2400" dirty="0" smtClean="0"/>
          </a:p>
          <a:p>
            <a:r>
              <a:rPr lang="en-US" sz="2400" dirty="0" smtClean="0"/>
              <a:t>Thursday </a:t>
            </a:r>
            <a:r>
              <a:rPr lang="en-US" sz="2400" dirty="0"/>
              <a:t>09/05/2019           </a:t>
            </a:r>
            <a:endParaRPr lang="en-US" sz="2400" dirty="0" smtClean="0"/>
          </a:p>
          <a:p>
            <a:r>
              <a:rPr lang="en-US" sz="2400" dirty="0" smtClean="0"/>
              <a:t>Thursday </a:t>
            </a:r>
            <a:r>
              <a:rPr lang="en-US" sz="2400" dirty="0"/>
              <a:t>16/05/2019 </a:t>
            </a:r>
            <a:endParaRPr lang="en-US" sz="2400" dirty="0" smtClean="0"/>
          </a:p>
          <a:p>
            <a:r>
              <a:rPr lang="en-US" sz="2400" dirty="0" smtClean="0"/>
              <a:t>Thursday 06/06/2019</a:t>
            </a:r>
            <a:endParaRPr lang="de-DE" sz="2400" dirty="0"/>
          </a:p>
          <a:p>
            <a:r>
              <a:rPr lang="en-US" sz="2400" dirty="0"/>
              <a:t>Thursday </a:t>
            </a:r>
            <a:r>
              <a:rPr lang="en-US" sz="2400" dirty="0" smtClean="0"/>
              <a:t>13/06/2019</a:t>
            </a:r>
            <a:endParaRPr lang="de-DE" sz="2400" dirty="0"/>
          </a:p>
          <a:p>
            <a:r>
              <a:rPr lang="en-US" sz="2400" dirty="0"/>
              <a:t>Thursday </a:t>
            </a:r>
            <a:r>
              <a:rPr lang="en-US" sz="2400" dirty="0" smtClean="0"/>
              <a:t>04/07/2019</a:t>
            </a:r>
            <a:endParaRPr lang="de-DE" sz="2400" dirty="0"/>
          </a:p>
          <a:p>
            <a:pPr marL="0" indent="0">
              <a:buNone/>
            </a:pPr>
            <a:endParaRPr lang="de-DE" sz="1400" dirty="0"/>
          </a:p>
        </p:txBody>
      </p:sp>
    </p:spTree>
    <p:extLst>
      <p:ext uri="{BB962C8B-B14F-4D97-AF65-F5344CB8AC3E}">
        <p14:creationId xmlns:p14="http://schemas.microsoft.com/office/powerpoint/2010/main" val="37632461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44376"/>
            <a:ext cx="10515600" cy="5532587"/>
          </a:xfrm>
        </p:spPr>
        <p:txBody>
          <a:bodyPr/>
          <a:lstStyle/>
          <a:p>
            <a:pPr marL="0" indent="0">
              <a:buNone/>
            </a:pPr>
            <a:r>
              <a:rPr lang="en-US" b="1" dirty="0" smtClean="0"/>
              <a:t>PROCESS DISCOVERY USING PYTHON: </a:t>
            </a:r>
            <a:r>
              <a:rPr lang="en-US" b="1" dirty="0" smtClean="0"/>
              <a:t>IMPORTANT</a:t>
            </a:r>
            <a:r>
              <a:rPr lang="en-US" b="1" dirty="0" smtClean="0"/>
              <a:t> </a:t>
            </a:r>
            <a:r>
              <a:rPr lang="en-US" b="1" dirty="0" smtClean="0"/>
              <a:t>INFORMATION</a:t>
            </a:r>
          </a:p>
          <a:p>
            <a:pPr marL="0" indent="0">
              <a:buNone/>
            </a:pPr>
            <a:endParaRPr lang="en-US" dirty="0" smtClean="0"/>
          </a:p>
          <a:p>
            <a:r>
              <a:rPr lang="en-US" dirty="0" smtClean="0"/>
              <a:t>Partnered course:</a:t>
            </a:r>
          </a:p>
          <a:p>
            <a:pPr lvl="1"/>
            <a:r>
              <a:rPr lang="en-US" dirty="0" err="1" smtClean="0"/>
              <a:t>SoftwareProjectPraktikum</a:t>
            </a:r>
            <a:r>
              <a:rPr lang="en-US" dirty="0" smtClean="0"/>
              <a:t> for Bachelor’s -&gt; 6 ETCS</a:t>
            </a:r>
          </a:p>
          <a:p>
            <a:pPr lvl="1"/>
            <a:r>
              <a:rPr lang="en-US" dirty="0" err="1" smtClean="0"/>
              <a:t>Praktikum</a:t>
            </a:r>
            <a:r>
              <a:rPr lang="en-US" dirty="0" smtClean="0"/>
              <a:t> for Master’s -&gt; 7 ECTS</a:t>
            </a:r>
          </a:p>
          <a:p>
            <a:r>
              <a:rPr lang="en-US" dirty="0"/>
              <a:t>Contact hours: </a:t>
            </a:r>
            <a:r>
              <a:rPr lang="en-US" b="1" dirty="0"/>
              <a:t>54</a:t>
            </a:r>
            <a:r>
              <a:rPr lang="en-US" dirty="0"/>
              <a:t> </a:t>
            </a:r>
            <a:r>
              <a:rPr lang="en-US" dirty="0" smtClean="0"/>
              <a:t>(meeting with a prior appointment</a:t>
            </a:r>
            <a:r>
              <a:rPr lang="en-US" dirty="0"/>
              <a:t>)</a:t>
            </a:r>
          </a:p>
          <a:p>
            <a:r>
              <a:rPr lang="en-US" dirty="0" smtClean="0"/>
              <a:t>Meetings:</a:t>
            </a:r>
          </a:p>
          <a:p>
            <a:pPr lvl="1"/>
            <a:r>
              <a:rPr lang="en-US" dirty="0" smtClean="0"/>
              <a:t>For Bachelor’s </a:t>
            </a:r>
            <a:r>
              <a:rPr lang="en-US" b="1" dirty="0"/>
              <a:t>6</a:t>
            </a:r>
            <a:r>
              <a:rPr lang="en-US" dirty="0" smtClean="0"/>
              <a:t> of </a:t>
            </a:r>
            <a:r>
              <a:rPr lang="en-US" dirty="0"/>
              <a:t>the duration of </a:t>
            </a:r>
            <a:r>
              <a:rPr lang="en-US" b="1" dirty="0"/>
              <a:t>90</a:t>
            </a:r>
            <a:r>
              <a:rPr lang="en-US" dirty="0"/>
              <a:t> minutes </a:t>
            </a:r>
            <a:r>
              <a:rPr lang="en-US" dirty="0" smtClean="0"/>
              <a:t>each.</a:t>
            </a:r>
          </a:p>
          <a:p>
            <a:pPr lvl="1"/>
            <a:r>
              <a:rPr lang="en-US" dirty="0" smtClean="0"/>
              <a:t>For Master’s </a:t>
            </a:r>
            <a:r>
              <a:rPr lang="en-US" b="1" dirty="0" smtClean="0"/>
              <a:t>7</a:t>
            </a:r>
            <a:r>
              <a:rPr lang="en-US" dirty="0" smtClean="0"/>
              <a:t> of the duration of </a:t>
            </a:r>
            <a:r>
              <a:rPr lang="en-US" b="1" dirty="0" smtClean="0"/>
              <a:t>90</a:t>
            </a:r>
            <a:r>
              <a:rPr lang="en-US" dirty="0" smtClean="0"/>
              <a:t> minutes each.</a:t>
            </a:r>
          </a:p>
          <a:p>
            <a:r>
              <a:rPr lang="en-US" dirty="0"/>
              <a:t>Attendance to the Meetings is mandatory; it is possible to skip </a:t>
            </a:r>
            <a:r>
              <a:rPr lang="en-US" b="1" dirty="0" smtClean="0"/>
              <a:t>1</a:t>
            </a:r>
            <a:r>
              <a:rPr lang="en-US" dirty="0" smtClean="0"/>
              <a:t> </a:t>
            </a:r>
            <a:r>
              <a:rPr lang="en-US" dirty="0"/>
              <a:t>(excluding this) </a:t>
            </a:r>
            <a:r>
              <a:rPr lang="en-US" dirty="0" smtClean="0"/>
              <a:t>of the meetings with prior information.(medical </a:t>
            </a:r>
            <a:r>
              <a:rPr lang="en-US" dirty="0"/>
              <a:t>certification not required)</a:t>
            </a:r>
          </a:p>
          <a:p>
            <a:endParaRPr lang="en-US" dirty="0"/>
          </a:p>
          <a:p>
            <a:endParaRPr lang="de-DE" dirty="0"/>
          </a:p>
        </p:txBody>
      </p:sp>
    </p:spTree>
    <p:extLst>
      <p:ext uri="{BB962C8B-B14F-4D97-AF65-F5344CB8AC3E}">
        <p14:creationId xmlns:p14="http://schemas.microsoft.com/office/powerpoint/2010/main" val="244627913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44376"/>
            <a:ext cx="10515600" cy="5532587"/>
          </a:xfrm>
        </p:spPr>
        <p:txBody>
          <a:bodyPr/>
          <a:lstStyle/>
          <a:p>
            <a:pPr marL="0" indent="0">
              <a:buNone/>
            </a:pPr>
            <a:r>
              <a:rPr lang="en-US" b="1" dirty="0"/>
              <a:t>PROCESS DISCOVERY USING </a:t>
            </a:r>
            <a:r>
              <a:rPr lang="en-US" b="1" dirty="0" smtClean="0"/>
              <a:t>PYTHON: ESSENTIAL INFORMATION</a:t>
            </a:r>
          </a:p>
          <a:p>
            <a:pPr marL="0" indent="0">
              <a:buNone/>
            </a:pPr>
            <a:endParaRPr lang="en-US" dirty="0" smtClean="0"/>
          </a:p>
          <a:p>
            <a:r>
              <a:rPr lang="en-US" dirty="0" smtClean="0"/>
              <a:t>Follow the software development Lifecycle.</a:t>
            </a:r>
          </a:p>
          <a:p>
            <a:r>
              <a:rPr lang="en-US" dirty="0" smtClean="0"/>
              <a:t>During the course high emphasis on different SDLC models</a:t>
            </a:r>
          </a:p>
          <a:p>
            <a:r>
              <a:rPr lang="en-US" dirty="0" smtClean="0"/>
              <a:t>Course clubs both traditional and Scrum </a:t>
            </a:r>
            <a:r>
              <a:rPr lang="en-US" dirty="0" err="1" smtClean="0"/>
              <a:t>methodolody</a:t>
            </a:r>
            <a:endParaRPr lang="en-US" dirty="0" smtClean="0"/>
          </a:p>
          <a:p>
            <a:r>
              <a:rPr lang="en-US" dirty="0" smtClean="0"/>
              <a:t>Use of Trello Dashboards to track status</a:t>
            </a:r>
          </a:p>
          <a:p>
            <a:r>
              <a:rPr lang="en-US" dirty="0" smtClean="0"/>
              <a:t>Use of </a:t>
            </a:r>
            <a:r>
              <a:rPr lang="en-US" dirty="0" err="1" smtClean="0"/>
              <a:t>Github</a:t>
            </a:r>
            <a:r>
              <a:rPr lang="en-US" dirty="0" smtClean="0"/>
              <a:t> as code and document repository</a:t>
            </a:r>
          </a:p>
          <a:p>
            <a:r>
              <a:rPr lang="en-US" dirty="0" smtClean="0"/>
              <a:t>Please create projects and provide access to Frank and me</a:t>
            </a:r>
            <a:endParaRPr lang="en-US" dirty="0" smtClean="0"/>
          </a:p>
          <a:p>
            <a:endParaRPr lang="en-US" dirty="0" smtClean="0"/>
          </a:p>
          <a:p>
            <a:endParaRPr lang="en-US" dirty="0"/>
          </a:p>
          <a:p>
            <a:endParaRPr lang="en-US" dirty="0"/>
          </a:p>
          <a:p>
            <a:endParaRPr lang="de-DE" dirty="0"/>
          </a:p>
        </p:txBody>
      </p:sp>
    </p:spTree>
    <p:extLst>
      <p:ext uri="{BB962C8B-B14F-4D97-AF65-F5344CB8AC3E}">
        <p14:creationId xmlns:p14="http://schemas.microsoft.com/office/powerpoint/2010/main" val="285345627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44376"/>
            <a:ext cx="10515600" cy="5532587"/>
          </a:xfrm>
        </p:spPr>
        <p:txBody>
          <a:bodyPr/>
          <a:lstStyle/>
          <a:p>
            <a:pPr marL="0" indent="0">
              <a:buNone/>
            </a:pPr>
            <a:r>
              <a:rPr lang="en-US" b="1" dirty="0"/>
              <a:t>PROCESS DISCOVERY USING </a:t>
            </a:r>
            <a:r>
              <a:rPr lang="en-US" b="1" dirty="0" smtClean="0"/>
              <a:t>PYTHON: ESSENTIAL INFORMATION</a:t>
            </a:r>
          </a:p>
          <a:p>
            <a:pPr marL="0" indent="0">
              <a:buNone/>
            </a:pPr>
            <a:endParaRPr lang="en-US" dirty="0" smtClean="0"/>
          </a:p>
          <a:p>
            <a:r>
              <a:rPr lang="en-US" dirty="0" smtClean="0"/>
              <a:t>Grading:</a:t>
            </a:r>
          </a:p>
          <a:p>
            <a:pPr lvl="1"/>
            <a:r>
              <a:rPr lang="en-US" dirty="0" smtClean="0"/>
              <a:t>For the Bachelor’s: Grading based on the assignments and milestones.</a:t>
            </a:r>
          </a:p>
          <a:p>
            <a:pPr lvl="1"/>
            <a:r>
              <a:rPr lang="en-US" dirty="0" smtClean="0"/>
              <a:t>For the Master’s: </a:t>
            </a:r>
            <a:r>
              <a:rPr lang="en-US" b="1" dirty="0" smtClean="0"/>
              <a:t>28%</a:t>
            </a:r>
            <a:r>
              <a:rPr lang="en-US" dirty="0" smtClean="0"/>
              <a:t> on the assignments, </a:t>
            </a:r>
            <a:r>
              <a:rPr lang="en-US" b="1" dirty="0" smtClean="0"/>
              <a:t>72%</a:t>
            </a:r>
            <a:r>
              <a:rPr lang="en-US" dirty="0" smtClean="0"/>
              <a:t> on a final oral examination that shall be conducted between </a:t>
            </a:r>
            <a:r>
              <a:rPr lang="en-US" b="1" dirty="0" smtClean="0"/>
              <a:t>08/07/2019</a:t>
            </a:r>
            <a:r>
              <a:rPr lang="en-US" dirty="0" smtClean="0"/>
              <a:t> and </a:t>
            </a:r>
            <a:r>
              <a:rPr lang="en-US" b="1" dirty="0" smtClean="0"/>
              <a:t>17/07/2019</a:t>
            </a:r>
            <a:r>
              <a:rPr lang="en-US" dirty="0" smtClean="0"/>
              <a:t>.</a:t>
            </a:r>
          </a:p>
          <a:p>
            <a:endParaRPr lang="en-US" dirty="0"/>
          </a:p>
          <a:p>
            <a:endParaRPr lang="en-US" dirty="0"/>
          </a:p>
          <a:p>
            <a:endParaRPr lang="de-DE" dirty="0"/>
          </a:p>
        </p:txBody>
      </p:sp>
    </p:spTree>
    <p:extLst>
      <p:ext uri="{BB962C8B-B14F-4D97-AF65-F5344CB8AC3E}">
        <p14:creationId xmlns:p14="http://schemas.microsoft.com/office/powerpoint/2010/main" val="269464238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Contact hours (1/2)</a:t>
            </a:r>
            <a:endParaRPr lang="de-DE" dirty="0"/>
          </a:p>
        </p:txBody>
      </p:sp>
      <p:sp>
        <p:nvSpPr>
          <p:cNvPr id="3" name="Content Placeholder 2"/>
          <p:cNvSpPr>
            <a:spLocks noGrp="1"/>
          </p:cNvSpPr>
          <p:nvPr>
            <p:ph idx="1"/>
          </p:nvPr>
        </p:nvSpPr>
        <p:spPr/>
        <p:txBody>
          <a:bodyPr/>
          <a:lstStyle/>
          <a:p>
            <a:r>
              <a:rPr lang="en-US" dirty="0" smtClean="0"/>
              <a:t>It is highly advised to ask for an appointment in the proposed dates and hours.</a:t>
            </a:r>
          </a:p>
          <a:p>
            <a:r>
              <a:rPr lang="en-US" dirty="0" smtClean="0"/>
              <a:t>Modification to the contact hours will be communicated to students through e-mail and promptly reported on the course website.</a:t>
            </a:r>
          </a:p>
        </p:txBody>
      </p:sp>
    </p:spTree>
    <p:extLst>
      <p:ext uri="{BB962C8B-B14F-4D97-AF65-F5344CB8AC3E}">
        <p14:creationId xmlns:p14="http://schemas.microsoft.com/office/powerpoint/2010/main" val="256291251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11172" y="1564912"/>
            <a:ext cx="11052580" cy="13501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cxnSp>
        <p:nvCxnSpPr>
          <p:cNvPr id="6" name="Straight Arrow Connector 5"/>
          <p:cNvCxnSpPr/>
          <p:nvPr/>
        </p:nvCxnSpPr>
        <p:spPr>
          <a:xfrm>
            <a:off x="411172" y="748703"/>
            <a:ext cx="0" cy="7609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104328" y="317816"/>
            <a:ext cx="957313" cy="430887"/>
          </a:xfrm>
          <a:prstGeom prst="rect">
            <a:avLst/>
          </a:prstGeom>
          <a:noFill/>
        </p:spPr>
        <p:txBody>
          <a:bodyPr wrap="none" rtlCol="0">
            <a:spAutoFit/>
          </a:bodyPr>
          <a:lstStyle/>
          <a:p>
            <a:r>
              <a:rPr lang="en-US" sz="1100" dirty="0" smtClean="0"/>
              <a:t>Kick-off</a:t>
            </a:r>
          </a:p>
          <a:p>
            <a:r>
              <a:rPr lang="en-US" sz="1100" dirty="0" smtClean="0"/>
              <a:t>(09/04/2019)</a:t>
            </a:r>
            <a:endParaRPr lang="de-DE" sz="1100" dirty="0"/>
          </a:p>
        </p:txBody>
      </p:sp>
      <p:cxnSp>
        <p:nvCxnSpPr>
          <p:cNvPr id="9" name="Straight Arrow Connector 8"/>
          <p:cNvCxnSpPr/>
          <p:nvPr/>
        </p:nvCxnSpPr>
        <p:spPr>
          <a:xfrm>
            <a:off x="1485133" y="693471"/>
            <a:ext cx="6137" cy="8162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990446" y="317815"/>
            <a:ext cx="1021433" cy="600164"/>
          </a:xfrm>
          <a:prstGeom prst="rect">
            <a:avLst/>
          </a:prstGeom>
          <a:noFill/>
        </p:spPr>
        <p:txBody>
          <a:bodyPr wrap="none" rtlCol="0">
            <a:spAutoFit/>
          </a:bodyPr>
          <a:lstStyle/>
          <a:p>
            <a:r>
              <a:rPr lang="en-US" sz="1100" dirty="0" smtClean="0"/>
              <a:t>Discuss on </a:t>
            </a:r>
          </a:p>
          <a:p>
            <a:r>
              <a:rPr lang="en-US" sz="1100" dirty="0" smtClean="0"/>
              <a:t>Requirements </a:t>
            </a:r>
            <a:br>
              <a:rPr lang="en-US" sz="1100" dirty="0" smtClean="0"/>
            </a:br>
            <a:r>
              <a:rPr lang="en-US" sz="1100" dirty="0" smtClean="0"/>
              <a:t>specification</a:t>
            </a:r>
          </a:p>
        </p:txBody>
      </p:sp>
      <p:cxnSp>
        <p:nvCxnSpPr>
          <p:cNvPr id="12" name="Straight Arrow Connector 11"/>
          <p:cNvCxnSpPr/>
          <p:nvPr/>
        </p:nvCxnSpPr>
        <p:spPr>
          <a:xfrm flipH="1" flipV="1">
            <a:off x="1979819" y="1699924"/>
            <a:ext cx="6137" cy="11230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337846" y="2822980"/>
            <a:ext cx="1135247" cy="938719"/>
          </a:xfrm>
          <a:prstGeom prst="rect">
            <a:avLst/>
          </a:prstGeom>
          <a:noFill/>
        </p:spPr>
        <p:txBody>
          <a:bodyPr wrap="none" rtlCol="0">
            <a:spAutoFit/>
          </a:bodyPr>
          <a:lstStyle/>
          <a:p>
            <a:r>
              <a:rPr lang="en-US" sz="1100" dirty="0" smtClean="0"/>
              <a:t>MILESTONE 1</a:t>
            </a:r>
          </a:p>
          <a:p>
            <a:r>
              <a:rPr lang="en-US" sz="1100" dirty="0" smtClean="0"/>
              <a:t>Project Initiation</a:t>
            </a:r>
          </a:p>
          <a:p>
            <a:r>
              <a:rPr lang="en-US" sz="1100" dirty="0" smtClean="0"/>
              <a:t>(22/04/2019</a:t>
            </a:r>
          </a:p>
          <a:p>
            <a:r>
              <a:rPr lang="en-US" sz="1100" dirty="0" smtClean="0"/>
              <a:t>23:59:59 CET)</a:t>
            </a:r>
          </a:p>
          <a:p>
            <a:r>
              <a:rPr lang="en-US" sz="1100" dirty="0" smtClean="0"/>
              <a:t>10 POINTS</a:t>
            </a:r>
            <a:endParaRPr lang="de-DE" sz="1100" dirty="0"/>
          </a:p>
        </p:txBody>
      </p:sp>
      <p:cxnSp>
        <p:nvCxnSpPr>
          <p:cNvPr id="14" name="Straight Arrow Connector 13"/>
          <p:cNvCxnSpPr/>
          <p:nvPr/>
        </p:nvCxnSpPr>
        <p:spPr>
          <a:xfrm>
            <a:off x="2705355" y="693471"/>
            <a:ext cx="6137" cy="8162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2298313" y="281643"/>
            <a:ext cx="1173719" cy="430887"/>
          </a:xfrm>
          <a:prstGeom prst="rect">
            <a:avLst/>
          </a:prstGeom>
          <a:noFill/>
        </p:spPr>
        <p:txBody>
          <a:bodyPr wrap="none" rtlCol="0">
            <a:spAutoFit/>
          </a:bodyPr>
          <a:lstStyle/>
          <a:p>
            <a:r>
              <a:rPr lang="en-US" sz="1100" dirty="0" smtClean="0"/>
              <a:t>Discuss on </a:t>
            </a:r>
          </a:p>
          <a:p>
            <a:r>
              <a:rPr lang="en-US" sz="1100" dirty="0" smtClean="0"/>
              <a:t>Design and </a:t>
            </a:r>
            <a:r>
              <a:rPr lang="en-US" sz="1100" dirty="0" err="1" smtClean="0"/>
              <a:t>P.o.C</a:t>
            </a:r>
            <a:r>
              <a:rPr lang="en-US" sz="1100" dirty="0" smtClean="0"/>
              <a:t>.</a:t>
            </a:r>
          </a:p>
        </p:txBody>
      </p:sp>
      <p:cxnSp>
        <p:nvCxnSpPr>
          <p:cNvPr id="16" name="Straight Arrow Connector 15"/>
          <p:cNvCxnSpPr/>
          <p:nvPr/>
        </p:nvCxnSpPr>
        <p:spPr>
          <a:xfrm flipH="1" flipV="1">
            <a:off x="2713593" y="1699924"/>
            <a:ext cx="6137" cy="11230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2359724" y="2822980"/>
            <a:ext cx="989373" cy="1107996"/>
          </a:xfrm>
          <a:prstGeom prst="rect">
            <a:avLst/>
          </a:prstGeom>
          <a:noFill/>
        </p:spPr>
        <p:txBody>
          <a:bodyPr wrap="none" rtlCol="0">
            <a:spAutoFit/>
          </a:bodyPr>
          <a:lstStyle/>
          <a:p>
            <a:r>
              <a:rPr lang="en-US" sz="1100" dirty="0" smtClean="0"/>
              <a:t>MILESTONE 2</a:t>
            </a:r>
          </a:p>
          <a:p>
            <a:r>
              <a:rPr lang="en-US" sz="1100" dirty="0" smtClean="0"/>
              <a:t>Requirements</a:t>
            </a:r>
          </a:p>
          <a:p>
            <a:r>
              <a:rPr lang="en-US" sz="1100" dirty="0" smtClean="0"/>
              <a:t>Specification</a:t>
            </a:r>
          </a:p>
          <a:p>
            <a:r>
              <a:rPr lang="en-US" sz="1100" dirty="0" smtClean="0"/>
              <a:t>(29/04/2019</a:t>
            </a:r>
          </a:p>
          <a:p>
            <a:r>
              <a:rPr lang="en-US" sz="1100" dirty="0" smtClean="0"/>
              <a:t>23:59:59 CET)</a:t>
            </a:r>
          </a:p>
          <a:p>
            <a:r>
              <a:rPr lang="en-US" sz="1100" dirty="0" smtClean="0"/>
              <a:t>10 POINTS</a:t>
            </a:r>
            <a:endParaRPr lang="de-DE" sz="1100" dirty="0"/>
          </a:p>
        </p:txBody>
      </p:sp>
      <p:cxnSp>
        <p:nvCxnSpPr>
          <p:cNvPr id="19" name="Straight Arrow Connector 18"/>
          <p:cNvCxnSpPr/>
          <p:nvPr/>
        </p:nvCxnSpPr>
        <p:spPr>
          <a:xfrm flipH="1" flipV="1">
            <a:off x="4076734" y="1699924"/>
            <a:ext cx="6137" cy="11230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3576424" y="2835254"/>
            <a:ext cx="1173719" cy="938719"/>
          </a:xfrm>
          <a:prstGeom prst="rect">
            <a:avLst/>
          </a:prstGeom>
          <a:noFill/>
        </p:spPr>
        <p:txBody>
          <a:bodyPr wrap="none" rtlCol="0">
            <a:spAutoFit/>
          </a:bodyPr>
          <a:lstStyle/>
          <a:p>
            <a:r>
              <a:rPr lang="en-US" sz="1100" dirty="0" smtClean="0"/>
              <a:t>MILESTONE 3</a:t>
            </a:r>
          </a:p>
          <a:p>
            <a:r>
              <a:rPr lang="en-US" sz="1100" dirty="0" smtClean="0"/>
              <a:t>Design and </a:t>
            </a:r>
            <a:r>
              <a:rPr lang="en-US" sz="1100" dirty="0" err="1" smtClean="0"/>
              <a:t>P.o.C</a:t>
            </a:r>
            <a:r>
              <a:rPr lang="en-US" sz="1100" dirty="0" smtClean="0"/>
              <a:t>.</a:t>
            </a:r>
          </a:p>
          <a:p>
            <a:r>
              <a:rPr lang="en-US" sz="1100" dirty="0" smtClean="0"/>
              <a:t>(13/05/2019</a:t>
            </a:r>
          </a:p>
          <a:p>
            <a:r>
              <a:rPr lang="en-US" sz="1100" dirty="0" smtClean="0"/>
              <a:t>23:59:59 CET)</a:t>
            </a:r>
          </a:p>
          <a:p>
            <a:r>
              <a:rPr lang="en-US" sz="1100" dirty="0" smtClean="0"/>
              <a:t>10 POINTS</a:t>
            </a:r>
            <a:endParaRPr lang="de-DE" sz="1100" dirty="0"/>
          </a:p>
        </p:txBody>
      </p:sp>
      <p:cxnSp>
        <p:nvCxnSpPr>
          <p:cNvPr id="21" name="Straight Arrow Connector 20"/>
          <p:cNvCxnSpPr/>
          <p:nvPr/>
        </p:nvCxnSpPr>
        <p:spPr>
          <a:xfrm>
            <a:off x="4479494" y="774125"/>
            <a:ext cx="6137" cy="8162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3706266" y="281641"/>
            <a:ext cx="825867" cy="600164"/>
          </a:xfrm>
          <a:prstGeom prst="rect">
            <a:avLst/>
          </a:prstGeom>
          <a:noFill/>
        </p:spPr>
        <p:txBody>
          <a:bodyPr wrap="none" rtlCol="0">
            <a:spAutoFit/>
          </a:bodyPr>
          <a:lstStyle/>
          <a:p>
            <a:r>
              <a:rPr lang="en-US" sz="1100" dirty="0"/>
              <a:t>Discussion </a:t>
            </a:r>
            <a:endParaRPr lang="en-US" sz="1100" dirty="0" smtClean="0"/>
          </a:p>
          <a:p>
            <a:r>
              <a:rPr lang="en-US" sz="1100" dirty="0" smtClean="0"/>
              <a:t>On Scrum </a:t>
            </a:r>
          </a:p>
          <a:p>
            <a:r>
              <a:rPr lang="en-US" sz="1100" dirty="0" smtClean="0"/>
              <a:t>and Sprints</a:t>
            </a:r>
          </a:p>
        </p:txBody>
      </p:sp>
      <p:cxnSp>
        <p:nvCxnSpPr>
          <p:cNvPr id="25" name="Straight Arrow Connector 24"/>
          <p:cNvCxnSpPr/>
          <p:nvPr/>
        </p:nvCxnSpPr>
        <p:spPr>
          <a:xfrm>
            <a:off x="6058796" y="761533"/>
            <a:ext cx="6137" cy="8162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4726097" y="233177"/>
            <a:ext cx="811441" cy="430887"/>
          </a:xfrm>
          <a:prstGeom prst="rect">
            <a:avLst/>
          </a:prstGeom>
          <a:noFill/>
        </p:spPr>
        <p:txBody>
          <a:bodyPr wrap="none" rtlCol="0">
            <a:spAutoFit/>
          </a:bodyPr>
          <a:lstStyle/>
          <a:p>
            <a:r>
              <a:rPr lang="en-US" sz="1100" dirty="0"/>
              <a:t>Discussion </a:t>
            </a:r>
            <a:endParaRPr lang="en-US" sz="1100" dirty="0" smtClean="0"/>
          </a:p>
          <a:p>
            <a:r>
              <a:rPr lang="en-US" sz="1100" dirty="0" smtClean="0"/>
              <a:t>Sprint 1</a:t>
            </a:r>
          </a:p>
        </p:txBody>
      </p:sp>
      <p:cxnSp>
        <p:nvCxnSpPr>
          <p:cNvPr id="27" name="Straight Arrow Connector 26"/>
          <p:cNvCxnSpPr/>
          <p:nvPr/>
        </p:nvCxnSpPr>
        <p:spPr>
          <a:xfrm flipH="1" flipV="1">
            <a:off x="5827102" y="1678444"/>
            <a:ext cx="6137" cy="11230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5124186" y="2801500"/>
            <a:ext cx="982961" cy="938719"/>
          </a:xfrm>
          <a:prstGeom prst="rect">
            <a:avLst/>
          </a:prstGeom>
          <a:noFill/>
        </p:spPr>
        <p:txBody>
          <a:bodyPr wrap="none" rtlCol="0">
            <a:spAutoFit/>
          </a:bodyPr>
          <a:lstStyle/>
          <a:p>
            <a:r>
              <a:rPr lang="en-US" sz="1100" dirty="0" smtClean="0"/>
              <a:t>MILESTONE 4</a:t>
            </a:r>
          </a:p>
          <a:p>
            <a:r>
              <a:rPr lang="en-US" sz="1100" dirty="0" smtClean="0"/>
              <a:t>Sprint 1</a:t>
            </a:r>
          </a:p>
          <a:p>
            <a:r>
              <a:rPr lang="en-US" sz="1100" dirty="0" smtClean="0"/>
              <a:t>(24/05/2019</a:t>
            </a:r>
          </a:p>
          <a:p>
            <a:r>
              <a:rPr lang="en-US" sz="1100" dirty="0" smtClean="0"/>
              <a:t>23:59:59 CET)</a:t>
            </a:r>
          </a:p>
          <a:p>
            <a:r>
              <a:rPr lang="en-US" sz="1100" dirty="0" smtClean="0"/>
              <a:t>15 POINTS</a:t>
            </a:r>
            <a:endParaRPr lang="de-DE" sz="1100" dirty="0"/>
          </a:p>
        </p:txBody>
      </p:sp>
      <p:cxnSp>
        <p:nvCxnSpPr>
          <p:cNvPr id="29" name="Straight Arrow Connector 28"/>
          <p:cNvCxnSpPr/>
          <p:nvPr/>
        </p:nvCxnSpPr>
        <p:spPr>
          <a:xfrm flipH="1" flipV="1">
            <a:off x="6636152" y="1678444"/>
            <a:ext cx="6137" cy="11230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6107147" y="2801499"/>
            <a:ext cx="982961" cy="938719"/>
          </a:xfrm>
          <a:prstGeom prst="rect">
            <a:avLst/>
          </a:prstGeom>
          <a:noFill/>
        </p:spPr>
        <p:txBody>
          <a:bodyPr wrap="none" rtlCol="0">
            <a:spAutoFit/>
          </a:bodyPr>
          <a:lstStyle/>
          <a:p>
            <a:r>
              <a:rPr lang="en-US" sz="1100" dirty="0" smtClean="0"/>
              <a:t>MILESTONE 5</a:t>
            </a:r>
          </a:p>
          <a:p>
            <a:r>
              <a:rPr lang="en-US" sz="1100" dirty="0" smtClean="0"/>
              <a:t>Sprint 2</a:t>
            </a:r>
          </a:p>
          <a:p>
            <a:r>
              <a:rPr lang="en-US" sz="1100" dirty="0" smtClean="0"/>
              <a:t>(07/06/2019</a:t>
            </a:r>
          </a:p>
          <a:p>
            <a:r>
              <a:rPr lang="en-US" sz="1100" dirty="0" smtClean="0"/>
              <a:t>23:59:59 CET)</a:t>
            </a:r>
          </a:p>
          <a:p>
            <a:r>
              <a:rPr lang="en-US" sz="1100" dirty="0" smtClean="0"/>
              <a:t>15 POINTS</a:t>
            </a:r>
            <a:endParaRPr lang="de-DE" sz="1100" dirty="0"/>
          </a:p>
        </p:txBody>
      </p:sp>
      <p:cxnSp>
        <p:nvCxnSpPr>
          <p:cNvPr id="31" name="Straight Arrow Connector 30"/>
          <p:cNvCxnSpPr/>
          <p:nvPr/>
        </p:nvCxnSpPr>
        <p:spPr>
          <a:xfrm>
            <a:off x="7392957" y="685945"/>
            <a:ext cx="6137" cy="8162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6892949" y="255158"/>
            <a:ext cx="1082997" cy="430887"/>
          </a:xfrm>
          <a:prstGeom prst="rect">
            <a:avLst/>
          </a:prstGeom>
          <a:noFill/>
        </p:spPr>
        <p:txBody>
          <a:bodyPr wrap="square" rtlCol="0">
            <a:spAutoFit/>
          </a:bodyPr>
          <a:lstStyle/>
          <a:p>
            <a:r>
              <a:rPr lang="en-US" sz="1100" dirty="0" smtClean="0"/>
              <a:t>UWSGI Docker and Sprint 3 </a:t>
            </a:r>
          </a:p>
        </p:txBody>
      </p:sp>
      <p:cxnSp>
        <p:nvCxnSpPr>
          <p:cNvPr id="33" name="Straight Arrow Connector 32"/>
          <p:cNvCxnSpPr/>
          <p:nvPr/>
        </p:nvCxnSpPr>
        <p:spPr>
          <a:xfrm>
            <a:off x="8772319" y="730431"/>
            <a:ext cx="6137" cy="8162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8283520" y="172028"/>
            <a:ext cx="933269" cy="430887"/>
          </a:xfrm>
          <a:prstGeom prst="rect">
            <a:avLst/>
          </a:prstGeom>
          <a:noFill/>
        </p:spPr>
        <p:txBody>
          <a:bodyPr wrap="none" rtlCol="0">
            <a:spAutoFit/>
          </a:bodyPr>
          <a:lstStyle/>
          <a:p>
            <a:r>
              <a:rPr lang="en-US" sz="1100" dirty="0" smtClean="0"/>
              <a:t>Evaluation of</a:t>
            </a:r>
          </a:p>
          <a:p>
            <a:r>
              <a:rPr lang="en-US" sz="1100" dirty="0" smtClean="0"/>
              <a:t>results</a:t>
            </a:r>
          </a:p>
        </p:txBody>
      </p:sp>
      <p:cxnSp>
        <p:nvCxnSpPr>
          <p:cNvPr id="35" name="Straight Arrow Connector 34"/>
          <p:cNvCxnSpPr/>
          <p:nvPr/>
        </p:nvCxnSpPr>
        <p:spPr>
          <a:xfrm flipH="1" flipV="1">
            <a:off x="8508673" y="1712198"/>
            <a:ext cx="6137" cy="11230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7779009" y="2801496"/>
            <a:ext cx="982961" cy="938719"/>
          </a:xfrm>
          <a:prstGeom prst="rect">
            <a:avLst/>
          </a:prstGeom>
          <a:noFill/>
        </p:spPr>
        <p:txBody>
          <a:bodyPr wrap="none" rtlCol="0">
            <a:spAutoFit/>
          </a:bodyPr>
          <a:lstStyle/>
          <a:p>
            <a:r>
              <a:rPr lang="en-US" sz="1100" dirty="0" smtClean="0"/>
              <a:t>MILESTONE 6</a:t>
            </a:r>
          </a:p>
          <a:p>
            <a:r>
              <a:rPr lang="en-US" sz="1100" dirty="0" smtClean="0"/>
              <a:t>Sprint 3</a:t>
            </a:r>
          </a:p>
          <a:p>
            <a:r>
              <a:rPr lang="en-US" sz="1100" dirty="0" smtClean="0"/>
              <a:t>(21/06/2019</a:t>
            </a:r>
          </a:p>
          <a:p>
            <a:r>
              <a:rPr lang="en-US" sz="1100" dirty="0" smtClean="0"/>
              <a:t>23:59:59 CET)</a:t>
            </a:r>
          </a:p>
          <a:p>
            <a:r>
              <a:rPr lang="en-US" sz="1100" dirty="0" smtClean="0"/>
              <a:t>15 POINTS</a:t>
            </a:r>
            <a:endParaRPr lang="de-DE" sz="1100" dirty="0"/>
          </a:p>
        </p:txBody>
      </p:sp>
      <p:cxnSp>
        <p:nvCxnSpPr>
          <p:cNvPr id="37" name="Straight Arrow Connector 36"/>
          <p:cNvCxnSpPr/>
          <p:nvPr/>
        </p:nvCxnSpPr>
        <p:spPr>
          <a:xfrm>
            <a:off x="10543196" y="712160"/>
            <a:ext cx="6137" cy="8162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10129654" y="148652"/>
            <a:ext cx="1231427" cy="430887"/>
          </a:xfrm>
          <a:prstGeom prst="rect">
            <a:avLst/>
          </a:prstGeom>
          <a:noFill/>
        </p:spPr>
        <p:txBody>
          <a:bodyPr wrap="none" rtlCol="0">
            <a:spAutoFit/>
          </a:bodyPr>
          <a:lstStyle/>
          <a:p>
            <a:r>
              <a:rPr lang="en-US" sz="1100" dirty="0" smtClean="0"/>
              <a:t>(ONLY FOR 7ETCS)</a:t>
            </a:r>
          </a:p>
          <a:p>
            <a:r>
              <a:rPr lang="en-US" sz="1100" dirty="0" smtClean="0"/>
              <a:t>Design Patterns</a:t>
            </a:r>
          </a:p>
        </p:txBody>
      </p:sp>
      <p:cxnSp>
        <p:nvCxnSpPr>
          <p:cNvPr id="39" name="Straight Arrow Connector 38"/>
          <p:cNvCxnSpPr/>
          <p:nvPr/>
        </p:nvCxnSpPr>
        <p:spPr>
          <a:xfrm flipH="1" flipV="1">
            <a:off x="10543196" y="1698413"/>
            <a:ext cx="6137" cy="11230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9946400" y="2801497"/>
            <a:ext cx="1124026" cy="938719"/>
          </a:xfrm>
          <a:prstGeom prst="rect">
            <a:avLst/>
          </a:prstGeom>
          <a:noFill/>
        </p:spPr>
        <p:txBody>
          <a:bodyPr wrap="none" rtlCol="0">
            <a:spAutoFit/>
          </a:bodyPr>
          <a:lstStyle/>
          <a:p>
            <a:r>
              <a:rPr lang="en-US" sz="1100" dirty="0" smtClean="0"/>
              <a:t>MILESTONE 8</a:t>
            </a:r>
          </a:p>
          <a:p>
            <a:r>
              <a:rPr lang="en-US" sz="1100" dirty="0" smtClean="0"/>
              <a:t>Final documents</a:t>
            </a:r>
          </a:p>
          <a:p>
            <a:r>
              <a:rPr lang="en-US" sz="1100" dirty="0" smtClean="0"/>
              <a:t>(08/07/2019</a:t>
            </a:r>
          </a:p>
          <a:p>
            <a:r>
              <a:rPr lang="en-US" sz="1100" dirty="0" smtClean="0"/>
              <a:t>23:59:59 CET)</a:t>
            </a:r>
          </a:p>
          <a:p>
            <a:r>
              <a:rPr lang="en-US" sz="1100" dirty="0" smtClean="0"/>
              <a:t>15 POINTS</a:t>
            </a:r>
            <a:endParaRPr lang="de-DE" sz="1100" dirty="0"/>
          </a:p>
        </p:txBody>
      </p:sp>
      <p:cxnSp>
        <p:nvCxnSpPr>
          <p:cNvPr id="41" name="Straight Arrow Connector 40"/>
          <p:cNvCxnSpPr/>
          <p:nvPr/>
        </p:nvCxnSpPr>
        <p:spPr>
          <a:xfrm flipH="1" flipV="1">
            <a:off x="9358766" y="1716545"/>
            <a:ext cx="6137" cy="11230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8859008" y="2793182"/>
            <a:ext cx="982961" cy="938719"/>
          </a:xfrm>
          <a:prstGeom prst="rect">
            <a:avLst/>
          </a:prstGeom>
          <a:noFill/>
        </p:spPr>
        <p:txBody>
          <a:bodyPr wrap="none" rtlCol="0">
            <a:spAutoFit/>
          </a:bodyPr>
          <a:lstStyle/>
          <a:p>
            <a:r>
              <a:rPr lang="en-US" sz="1100" dirty="0" smtClean="0"/>
              <a:t>MILESTONE 7</a:t>
            </a:r>
          </a:p>
          <a:p>
            <a:r>
              <a:rPr lang="en-US" sz="1100" dirty="0" smtClean="0"/>
              <a:t>Assessment</a:t>
            </a:r>
          </a:p>
          <a:p>
            <a:r>
              <a:rPr lang="en-US" sz="1100" dirty="0" smtClean="0"/>
              <a:t>(01/07/2019</a:t>
            </a:r>
          </a:p>
          <a:p>
            <a:r>
              <a:rPr lang="en-US" sz="1100" dirty="0" smtClean="0"/>
              <a:t>23:59:59 CET)</a:t>
            </a:r>
          </a:p>
          <a:p>
            <a:r>
              <a:rPr lang="en-US" sz="1100" dirty="0" smtClean="0"/>
              <a:t>10 POINTS</a:t>
            </a:r>
            <a:endParaRPr lang="de-DE" sz="1100" dirty="0"/>
          </a:p>
        </p:txBody>
      </p:sp>
      <p:sp>
        <p:nvSpPr>
          <p:cNvPr id="43" name="TextBox 42"/>
          <p:cNvSpPr txBox="1"/>
          <p:nvPr/>
        </p:nvSpPr>
        <p:spPr>
          <a:xfrm>
            <a:off x="460268" y="4639506"/>
            <a:ext cx="4028219" cy="369332"/>
          </a:xfrm>
          <a:prstGeom prst="rect">
            <a:avLst/>
          </a:prstGeom>
          <a:noFill/>
        </p:spPr>
        <p:txBody>
          <a:bodyPr wrap="none" rtlCol="0">
            <a:spAutoFit/>
          </a:bodyPr>
          <a:lstStyle/>
          <a:p>
            <a:r>
              <a:rPr lang="en-US" dirty="0" smtClean="0"/>
              <a:t>Total points to pick-up in milestones: </a:t>
            </a:r>
            <a:r>
              <a:rPr lang="en-US" b="1" dirty="0" smtClean="0"/>
              <a:t>100</a:t>
            </a:r>
            <a:endParaRPr lang="de-DE" b="1" dirty="0"/>
          </a:p>
        </p:txBody>
      </p:sp>
      <p:sp>
        <p:nvSpPr>
          <p:cNvPr id="44" name="TextBox 43"/>
          <p:cNvSpPr txBox="1"/>
          <p:nvPr/>
        </p:nvSpPr>
        <p:spPr>
          <a:xfrm>
            <a:off x="460268" y="5240314"/>
            <a:ext cx="9352497" cy="646331"/>
          </a:xfrm>
          <a:prstGeom prst="rect">
            <a:avLst/>
          </a:prstGeom>
          <a:noFill/>
        </p:spPr>
        <p:txBody>
          <a:bodyPr wrap="none" rtlCol="0">
            <a:spAutoFit/>
          </a:bodyPr>
          <a:lstStyle/>
          <a:p>
            <a:r>
              <a:rPr lang="en-US" dirty="0" smtClean="0"/>
              <a:t>Score (in 100) for Bachelor’s: </a:t>
            </a:r>
            <a:r>
              <a:rPr lang="en-US" b="1" dirty="0" smtClean="0"/>
              <a:t>1.0</a:t>
            </a:r>
            <a:r>
              <a:rPr lang="en-US" dirty="0" smtClean="0"/>
              <a:t> * POINTS MILESTONE</a:t>
            </a:r>
          </a:p>
          <a:p>
            <a:r>
              <a:rPr lang="en-US" dirty="0" smtClean="0"/>
              <a:t>Score (in 100) for Master’s: </a:t>
            </a:r>
            <a:r>
              <a:rPr lang="en-US" b="1" dirty="0" smtClean="0"/>
              <a:t>0.28</a:t>
            </a:r>
            <a:r>
              <a:rPr lang="en-US" dirty="0" smtClean="0"/>
              <a:t> * POINTS MILESTONE + </a:t>
            </a:r>
            <a:r>
              <a:rPr lang="en-US" b="1" dirty="0" smtClean="0"/>
              <a:t>0.72</a:t>
            </a:r>
            <a:r>
              <a:rPr lang="en-US" dirty="0" smtClean="0"/>
              <a:t> * POINTS FINAL ORAL EXAMINATION</a:t>
            </a:r>
            <a:endParaRPr lang="de-DE" dirty="0"/>
          </a:p>
        </p:txBody>
      </p:sp>
      <p:cxnSp>
        <p:nvCxnSpPr>
          <p:cNvPr id="45" name="Straight Arrow Connector 44"/>
          <p:cNvCxnSpPr/>
          <p:nvPr/>
        </p:nvCxnSpPr>
        <p:spPr>
          <a:xfrm>
            <a:off x="5117406" y="739532"/>
            <a:ext cx="6137" cy="8162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5634958" y="219317"/>
            <a:ext cx="811441" cy="430887"/>
          </a:xfrm>
          <a:prstGeom prst="rect">
            <a:avLst/>
          </a:prstGeom>
          <a:noFill/>
        </p:spPr>
        <p:txBody>
          <a:bodyPr wrap="none" rtlCol="0">
            <a:spAutoFit/>
          </a:bodyPr>
          <a:lstStyle/>
          <a:p>
            <a:r>
              <a:rPr lang="en-US" sz="1100" dirty="0"/>
              <a:t>Discussion </a:t>
            </a:r>
            <a:endParaRPr lang="en-US" sz="1100" dirty="0" smtClean="0"/>
          </a:p>
          <a:p>
            <a:r>
              <a:rPr lang="en-US" sz="1100" dirty="0" smtClean="0"/>
              <a:t>Sprint </a:t>
            </a:r>
            <a:r>
              <a:rPr lang="en-US" sz="1100" dirty="0"/>
              <a:t>2</a:t>
            </a:r>
            <a:endParaRPr lang="en-US" sz="1100" dirty="0" smtClean="0"/>
          </a:p>
        </p:txBody>
      </p:sp>
    </p:spTree>
    <p:extLst>
      <p:ext uri="{BB962C8B-B14F-4D97-AF65-F5344CB8AC3E}">
        <p14:creationId xmlns:p14="http://schemas.microsoft.com/office/powerpoint/2010/main" val="246742670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Milestones</a:t>
            </a:r>
            <a:endParaRPr lang="de-DE" dirty="0"/>
          </a:p>
        </p:txBody>
      </p:sp>
      <p:sp>
        <p:nvSpPr>
          <p:cNvPr id="3" name="Content Placeholder 2"/>
          <p:cNvSpPr>
            <a:spLocks noGrp="1"/>
          </p:cNvSpPr>
          <p:nvPr>
            <p:ph idx="1"/>
          </p:nvPr>
        </p:nvSpPr>
        <p:spPr/>
        <p:txBody>
          <a:bodyPr>
            <a:normAutofit fontScale="77500" lnSpcReduction="20000"/>
          </a:bodyPr>
          <a:lstStyle/>
          <a:p>
            <a:pPr lvl="0"/>
            <a:r>
              <a:rPr lang="en-IN" b="1" dirty="0"/>
              <a:t>Milestone 1 </a:t>
            </a:r>
            <a:r>
              <a:rPr lang="en-IN" dirty="0"/>
              <a:t>- Project Initiation document (deadline Monday 22/04/2019 23:59:59 CET)</a:t>
            </a:r>
            <a:endParaRPr lang="de-DE" dirty="0"/>
          </a:p>
          <a:p>
            <a:pPr lvl="0"/>
            <a:r>
              <a:rPr lang="en-IN" b="1" dirty="0"/>
              <a:t>Milestone 2 </a:t>
            </a:r>
            <a:r>
              <a:rPr lang="en-IN" dirty="0"/>
              <a:t>- Requirements Specification document (deadline Monday 29/04/2019 23:59:59 CET)</a:t>
            </a:r>
            <a:endParaRPr lang="de-DE" dirty="0"/>
          </a:p>
          <a:p>
            <a:pPr lvl="0"/>
            <a:r>
              <a:rPr lang="en-IN" b="1" dirty="0"/>
              <a:t>Milestone 3</a:t>
            </a:r>
            <a:r>
              <a:rPr lang="en-IN" dirty="0"/>
              <a:t> - Design Analysis &amp; dummy </a:t>
            </a:r>
            <a:r>
              <a:rPr lang="en-IN" dirty="0" err="1"/>
              <a:t>P.o.C</a:t>
            </a:r>
            <a:r>
              <a:rPr lang="en-IN" dirty="0"/>
              <a:t>. (deadline Monday 13/05/2019 23:59:59 CET)</a:t>
            </a:r>
            <a:endParaRPr lang="de-DE" dirty="0"/>
          </a:p>
          <a:p>
            <a:pPr lvl="0"/>
            <a:r>
              <a:rPr lang="en-IN" b="1" dirty="0"/>
              <a:t>Milestone 4</a:t>
            </a:r>
            <a:r>
              <a:rPr lang="en-IN" dirty="0"/>
              <a:t> - Sprint 1 code &amp; documentation (from 13/05/2019 to 24/05/2019 (10 days); deadline Friday 24/05/2019 23:59:59 CET)</a:t>
            </a:r>
            <a:endParaRPr lang="de-DE" dirty="0"/>
          </a:p>
          <a:p>
            <a:pPr lvl="0"/>
            <a:r>
              <a:rPr lang="en-IN" b="1" dirty="0"/>
              <a:t>Milestone 5</a:t>
            </a:r>
            <a:r>
              <a:rPr lang="en-IN" dirty="0"/>
              <a:t> - Sprint 2 code &amp; documentation (from 24/05/2019 to 07/06/2019 (10 days); deadline Friday 07/06/2019 23:59:59 CET)</a:t>
            </a:r>
            <a:endParaRPr lang="de-DE" dirty="0"/>
          </a:p>
          <a:p>
            <a:pPr lvl="0"/>
            <a:r>
              <a:rPr lang="en-IN" b="1" dirty="0"/>
              <a:t>Milestone 6 </a:t>
            </a:r>
            <a:r>
              <a:rPr lang="en-IN" dirty="0"/>
              <a:t>- Sprint 3 code &amp; documentation (from 10/06/2019 to 21/06/2019 (10 days); deadline Friday 21/06/2019 23:59:59 CET)</a:t>
            </a:r>
            <a:endParaRPr lang="de-DE" dirty="0"/>
          </a:p>
          <a:p>
            <a:pPr lvl="0"/>
            <a:r>
              <a:rPr lang="en-IN" b="1" dirty="0"/>
              <a:t>Milestone 7</a:t>
            </a:r>
            <a:r>
              <a:rPr lang="en-IN" dirty="0"/>
              <a:t> - Testing, assessment and deployment (deadline Monday 01/07/2019 23:59:59 CET)</a:t>
            </a:r>
            <a:endParaRPr lang="de-DE" dirty="0"/>
          </a:p>
          <a:p>
            <a:pPr lvl="0"/>
            <a:r>
              <a:rPr lang="en-IN" b="1" dirty="0"/>
              <a:t>Milestone 8</a:t>
            </a:r>
            <a:r>
              <a:rPr lang="en-IN" dirty="0"/>
              <a:t> - Final report on the project (deadline Monday 08/07/2019 23:59:59 CET)</a:t>
            </a:r>
            <a:endParaRPr lang="de-DE" dirty="0"/>
          </a:p>
        </p:txBody>
      </p:sp>
    </p:spTree>
    <p:extLst>
      <p:ext uri="{BB962C8B-B14F-4D97-AF65-F5344CB8AC3E}">
        <p14:creationId xmlns:p14="http://schemas.microsoft.com/office/powerpoint/2010/main" val="207078693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Retirement from the course</a:t>
            </a:r>
            <a:endParaRPr lang="de-DE" dirty="0"/>
          </a:p>
        </p:txBody>
      </p:sp>
      <p:sp>
        <p:nvSpPr>
          <p:cNvPr id="3" name="Content Placeholder 2"/>
          <p:cNvSpPr>
            <a:spLocks noGrp="1"/>
          </p:cNvSpPr>
          <p:nvPr>
            <p:ph idx="1"/>
          </p:nvPr>
        </p:nvSpPr>
        <p:spPr/>
        <p:txBody>
          <a:bodyPr>
            <a:normAutofit lnSpcReduction="10000"/>
          </a:bodyPr>
          <a:lstStyle/>
          <a:p>
            <a:r>
              <a:rPr lang="en-US" dirty="0" smtClean="0"/>
              <a:t>Possible “without penalties” until </a:t>
            </a:r>
            <a:r>
              <a:rPr lang="en-US" b="1" dirty="0" smtClean="0"/>
              <a:t>Wednesday 01 May 2019, 23:59:59 CET</a:t>
            </a:r>
          </a:p>
          <a:p>
            <a:r>
              <a:rPr lang="en-US" dirty="0" smtClean="0"/>
              <a:t>In this case, a grade will not be assigned to you</a:t>
            </a:r>
          </a:p>
          <a:p>
            <a:r>
              <a:rPr lang="en-US" dirty="0" smtClean="0"/>
              <a:t>If the retirement occurs after </a:t>
            </a:r>
            <a:r>
              <a:rPr lang="en-US" dirty="0"/>
              <a:t>the </a:t>
            </a:r>
            <a:r>
              <a:rPr lang="en-US" dirty="0" smtClean="0"/>
              <a:t>Wednesday 01 May 2019</a:t>
            </a:r>
            <a:r>
              <a:rPr lang="en-US" dirty="0"/>
              <a:t>, </a:t>
            </a:r>
            <a:r>
              <a:rPr lang="en-US" dirty="0" smtClean="0"/>
              <a:t>then a </a:t>
            </a:r>
            <a:r>
              <a:rPr lang="en-US" b="1" dirty="0" smtClean="0"/>
              <a:t>5</a:t>
            </a:r>
            <a:r>
              <a:rPr lang="en-US" dirty="0" smtClean="0"/>
              <a:t> will be added to your grades (this is because we shall communicate the list of students to the central administration)</a:t>
            </a:r>
          </a:p>
          <a:p>
            <a:r>
              <a:rPr lang="en-US" dirty="0" smtClean="0"/>
              <a:t>If you skip more than one encounter, then you are out of the course and a </a:t>
            </a:r>
            <a:r>
              <a:rPr lang="en-US" b="1" dirty="0" smtClean="0"/>
              <a:t>5</a:t>
            </a:r>
            <a:r>
              <a:rPr lang="en-US" dirty="0" smtClean="0"/>
              <a:t> will be added to your grades</a:t>
            </a:r>
          </a:p>
          <a:p>
            <a:r>
              <a:rPr lang="en-US" dirty="0"/>
              <a:t>If you intend to retire before the deadline, then </a:t>
            </a:r>
            <a:r>
              <a:rPr lang="en-US" dirty="0" smtClean="0"/>
              <a:t>please communicate the same over email and I shall consider the same.</a:t>
            </a:r>
            <a:endParaRPr lang="en-US" dirty="0"/>
          </a:p>
        </p:txBody>
      </p:sp>
    </p:spTree>
    <p:extLst>
      <p:ext uri="{BB962C8B-B14F-4D97-AF65-F5344CB8AC3E}">
        <p14:creationId xmlns:p14="http://schemas.microsoft.com/office/powerpoint/2010/main" val="220819635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Official Grading</a:t>
            </a:r>
            <a:endParaRPr lang="de-DE" dirty="0"/>
          </a:p>
        </p:txBody>
      </p:sp>
      <p:sp>
        <p:nvSpPr>
          <p:cNvPr id="3" name="Content Placeholder 2"/>
          <p:cNvSpPr>
            <a:spLocks noGrp="1"/>
          </p:cNvSpPr>
          <p:nvPr>
            <p:ph idx="1"/>
          </p:nvPr>
        </p:nvSpPr>
        <p:spPr>
          <a:xfrm>
            <a:off x="838200" y="1825624"/>
            <a:ext cx="10515600" cy="4351338"/>
          </a:xfrm>
        </p:spPr>
        <p:txBody>
          <a:bodyPr>
            <a:normAutofit fontScale="77500" lnSpcReduction="20000"/>
          </a:bodyPr>
          <a:lstStyle/>
          <a:p>
            <a:r>
              <a:rPr lang="en-US" dirty="0" smtClean="0"/>
              <a:t>Given the score in /100, grade will be assigned with the following conversion:</a:t>
            </a:r>
          </a:p>
          <a:p>
            <a:r>
              <a:rPr lang="en-US" dirty="0" smtClean="0"/>
              <a:t>00/100-59.9/100: </a:t>
            </a:r>
            <a:r>
              <a:rPr lang="en-US" b="1" dirty="0" smtClean="0"/>
              <a:t>5</a:t>
            </a:r>
          </a:p>
          <a:p>
            <a:r>
              <a:rPr lang="en-US" dirty="0" smtClean="0"/>
              <a:t>60/100-63.9/100: </a:t>
            </a:r>
            <a:r>
              <a:rPr lang="en-US" b="1" dirty="0" smtClean="0"/>
              <a:t>4</a:t>
            </a:r>
          </a:p>
          <a:p>
            <a:r>
              <a:rPr lang="en-US" dirty="0" smtClean="0"/>
              <a:t>64/100-67.9/100: </a:t>
            </a:r>
            <a:r>
              <a:rPr lang="en-US" b="1" dirty="0" smtClean="0"/>
              <a:t>3.7</a:t>
            </a:r>
          </a:p>
          <a:p>
            <a:r>
              <a:rPr lang="en-US" dirty="0" smtClean="0"/>
              <a:t>68/100-71.9/100: </a:t>
            </a:r>
            <a:r>
              <a:rPr lang="en-US" b="1" dirty="0" smtClean="0"/>
              <a:t>3.3</a:t>
            </a:r>
          </a:p>
          <a:p>
            <a:r>
              <a:rPr lang="en-US" dirty="0" smtClean="0"/>
              <a:t>72/100-76.9/100: </a:t>
            </a:r>
            <a:r>
              <a:rPr lang="en-US" b="1" dirty="0" smtClean="0"/>
              <a:t>3</a:t>
            </a:r>
          </a:p>
          <a:p>
            <a:r>
              <a:rPr lang="en-US" dirty="0" smtClean="0"/>
              <a:t>77/100-80.9/100: </a:t>
            </a:r>
            <a:r>
              <a:rPr lang="en-US" b="1" dirty="0" smtClean="0"/>
              <a:t>2.7</a:t>
            </a:r>
          </a:p>
          <a:p>
            <a:r>
              <a:rPr lang="en-US" dirty="0" smtClean="0"/>
              <a:t>81/100-84.9/100: </a:t>
            </a:r>
            <a:r>
              <a:rPr lang="en-US" b="1" dirty="0" smtClean="0"/>
              <a:t>2.3</a:t>
            </a:r>
          </a:p>
          <a:p>
            <a:r>
              <a:rPr lang="en-US" dirty="0" smtClean="0"/>
              <a:t>85/100-88.9/100: </a:t>
            </a:r>
            <a:r>
              <a:rPr lang="en-US" b="1" dirty="0" smtClean="0"/>
              <a:t>2</a:t>
            </a:r>
          </a:p>
          <a:p>
            <a:r>
              <a:rPr lang="en-US" dirty="0" smtClean="0"/>
              <a:t>89/100-92.9/100: </a:t>
            </a:r>
            <a:r>
              <a:rPr lang="en-US" b="1" dirty="0" smtClean="0"/>
              <a:t>1.7</a:t>
            </a:r>
          </a:p>
          <a:p>
            <a:r>
              <a:rPr lang="en-US" dirty="0" smtClean="0"/>
              <a:t>93/100-96.9/100: </a:t>
            </a:r>
            <a:r>
              <a:rPr lang="en-US" b="1" dirty="0" smtClean="0"/>
              <a:t>1.3</a:t>
            </a:r>
          </a:p>
          <a:p>
            <a:r>
              <a:rPr lang="en-US" dirty="0" smtClean="0"/>
              <a:t>97/100-100/100: </a:t>
            </a:r>
            <a:r>
              <a:rPr lang="en-US" b="1" dirty="0" smtClean="0"/>
              <a:t>1</a:t>
            </a:r>
            <a:endParaRPr lang="de-DE" b="1" dirty="0"/>
          </a:p>
        </p:txBody>
      </p:sp>
    </p:spTree>
    <p:extLst>
      <p:ext uri="{BB962C8B-B14F-4D97-AF65-F5344CB8AC3E}">
        <p14:creationId xmlns:p14="http://schemas.microsoft.com/office/powerpoint/2010/main" val="13463647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1646</Words>
  <Application>Microsoft Office PowerPoint</Application>
  <PresentationFormat>Widescreen</PresentationFormat>
  <Paragraphs>194</Paragraphs>
  <Slides>16</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ＭＳ Ｐゴシック</vt:lpstr>
      <vt:lpstr>Arial</vt:lpstr>
      <vt:lpstr>Calibri</vt:lpstr>
      <vt:lpstr>Calibri Light</vt:lpstr>
      <vt:lpstr>等线 Light</vt:lpstr>
      <vt:lpstr>Office Theme</vt:lpstr>
      <vt:lpstr>Process Discovery Using Python - Praktikum</vt:lpstr>
      <vt:lpstr>PowerPoint Presentation</vt:lpstr>
      <vt:lpstr>PowerPoint Presentation</vt:lpstr>
      <vt:lpstr>PowerPoint Presentation</vt:lpstr>
      <vt:lpstr>Contact hours (1/2)</vt:lpstr>
      <vt:lpstr>PowerPoint Presentation</vt:lpstr>
      <vt:lpstr>Milestones</vt:lpstr>
      <vt:lpstr>Retirement from the course</vt:lpstr>
      <vt:lpstr>Official Grading</vt:lpstr>
      <vt:lpstr>How points are assigned in milestones</vt:lpstr>
      <vt:lpstr>How points are assigned in oral exam (for Master’s)</vt:lpstr>
      <vt:lpstr>Discovery using Process Cubes</vt:lpstr>
      <vt:lpstr>Label Refinement by Behavioral Similarity</vt:lpstr>
      <vt:lpstr>CSM Miner</vt:lpstr>
      <vt:lpstr>Process Discovery using Big Data stack</vt:lpstr>
      <vt:lpstr>Plan the next meetings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berti;madhavi.shankar@pads.rwth-aachen.de</dc:creator>
  <cp:lastModifiedBy>shankar</cp:lastModifiedBy>
  <cp:revision>57</cp:revision>
  <cp:lastPrinted>2019-03-01T12:27:35Z</cp:lastPrinted>
  <dcterms:created xsi:type="dcterms:W3CDTF">2019-03-01T12:07:30Z</dcterms:created>
  <dcterms:modified xsi:type="dcterms:W3CDTF">2019-04-09T12:15:32Z</dcterms:modified>
</cp:coreProperties>
</file>