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6" r:id="rId3"/>
    <p:sldId id="283" r:id="rId4"/>
    <p:sldId id="275" r:id="rId5"/>
    <p:sldId id="276" r:id="rId6"/>
    <p:sldId id="277" r:id="rId7"/>
    <p:sldId id="278" r:id="rId8"/>
    <p:sldId id="279" r:id="rId9"/>
    <p:sldId id="273" r:id="rId10"/>
    <p:sldId id="274" r:id="rId11"/>
    <p:sldId id="280" r:id="rId12"/>
    <p:sldId id="265" r:id="rId13"/>
    <p:sldId id="284" r:id="rId14"/>
    <p:sldId id="285" r:id="rId15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083AFAA-6BD6-42B5-AA35-5CC1F948E996}" type="datetimeFigureOut">
              <a:rPr lang="de-DE" altLang="de-DE"/>
              <a:pPr>
                <a:defRPr/>
              </a:pPr>
              <a:t>09.04.2019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4C3B3DAF-57CA-4BD8-BFB1-D0D805C859F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B26F077B-1852-4133-8170-C14A8CEE1A1E}" type="datetimeFigureOut">
              <a:rPr lang="de-DE" altLang="de-DE"/>
              <a:pPr>
                <a:defRPr/>
              </a:pPr>
              <a:t>09.04.2019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Textmasterformat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365600E-656C-49E9-8564-9830DF933A5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125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1102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644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873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3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216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914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43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97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7685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228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Textfeld 9"/>
          <p:cNvSpPr txBox="1"/>
          <p:nvPr/>
        </p:nvSpPr>
        <p:spPr>
          <a:xfrm>
            <a:off x="-1776413" y="479425"/>
            <a:ext cx="1576388" cy="1323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000" b="1" smtClean="0"/>
              <a:t>Institutslogo:</a:t>
            </a:r>
          </a:p>
          <a:p>
            <a:pPr eaLnBrk="1" hangingPunct="1">
              <a:buFontTx/>
              <a:buChar char="-"/>
              <a:defRPr/>
            </a:pPr>
            <a:r>
              <a:rPr lang="de-DE" altLang="de-DE" sz="1000" smtClean="0"/>
              <a:t>Dateiformat: PNG in RGB</a:t>
            </a:r>
          </a:p>
          <a:p>
            <a:pPr eaLnBrk="1" hangingPunct="1">
              <a:buFontTx/>
              <a:buChar char="-"/>
              <a:defRPr/>
            </a:pPr>
            <a:r>
              <a:rPr lang="de-DE" altLang="de-DE" sz="1000" smtClean="0"/>
              <a:t>Skalieren auf</a:t>
            </a:r>
          </a:p>
          <a:p>
            <a:pPr eaLnBrk="1" hangingPunct="1">
              <a:defRPr/>
            </a:pPr>
            <a:r>
              <a:rPr lang="de-DE" altLang="de-DE" sz="1000" smtClean="0"/>
              <a:t>     Höhe: 2,26 cm</a:t>
            </a:r>
          </a:p>
          <a:p>
            <a:pPr eaLnBrk="1" hangingPunct="1">
              <a:defRPr/>
            </a:pPr>
            <a:r>
              <a:rPr lang="de-DE" altLang="de-DE" sz="1000" smtClean="0"/>
              <a:t>     (Breite variiert je nach   </a:t>
            </a:r>
          </a:p>
          <a:p>
            <a:pPr eaLnBrk="1" hangingPunct="1">
              <a:defRPr/>
            </a:pPr>
            <a:r>
              <a:rPr lang="de-DE" altLang="de-DE" sz="1000" smtClean="0"/>
              <a:t>     Schutzraum)</a:t>
            </a:r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88" y="6040438"/>
            <a:ext cx="3527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6413" y="6623050"/>
            <a:ext cx="7002462" cy="23495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DE" altLang="de-DE" sz="900" dirty="0" smtClean="0">
                <a:solidFill>
                  <a:schemeClr val="bg1">
                    <a:lumMod val="65000"/>
                  </a:schemeClr>
                </a:solidFill>
              </a:rPr>
              <a:t>©</a:t>
            </a:r>
            <a:r>
              <a:rPr lang="en-US" altLang="de-DE" sz="900" dirty="0" smtClean="0">
                <a:solidFill>
                  <a:schemeClr val="bg1">
                    <a:lumMod val="65000"/>
                  </a:schemeClr>
                </a:solidFill>
              </a:rPr>
              <a:t> Wil van der Aalst (RWTH Aachen University) </a:t>
            </a:r>
            <a:endParaRPr lang="de-DE" altLang="de-DE" sz="9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endParaRPr lang="de-DE" altLang="de-DE" sz="9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17" y="1684800"/>
            <a:ext cx="11484000" cy="3632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noProof="0" smtClean="0"/>
              <a:t>Click icon to add chart</a:t>
            </a:r>
            <a:endParaRPr lang="de-DE" noProof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3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smtClean="0">
                <a:solidFill>
                  <a:schemeClr val="tx2"/>
                </a:solidFill>
              </a:rPr>
              <a:t>Vielen Dank</a:t>
            </a:r>
            <a:br>
              <a:rPr lang="de-DE" altLang="de-DE" sz="3200" b="1" smtClean="0">
                <a:solidFill>
                  <a:schemeClr val="tx2"/>
                </a:solidFill>
              </a:rPr>
            </a:br>
            <a:r>
              <a:rPr lang="de-DE" altLang="de-DE" sz="3200" b="1" smtClean="0">
                <a:solidFill>
                  <a:schemeClr val="tx2"/>
                </a:solidFill>
              </a:rPr>
              <a:t>für Ihre Aufmerksamkeit</a:t>
            </a:r>
            <a:endParaRPr lang="en-US" altLang="de-DE" sz="3200" b="1" smtClean="0">
              <a:solidFill>
                <a:schemeClr val="tx2"/>
              </a:solidFill>
            </a:endParaRPr>
          </a:p>
        </p:txBody>
      </p:sp>
      <p:cxnSp>
        <p:nvCxnSpPr>
          <p:cNvPr id="4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88" y="6040438"/>
            <a:ext cx="3527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444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12"/>
          <p:cNvSpPr txBox="1"/>
          <p:nvPr/>
        </p:nvSpPr>
        <p:spPr>
          <a:xfrm>
            <a:off x="-1703388" y="495300"/>
            <a:ext cx="1439863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err="1">
                <a:latin typeface="+mn-lt"/>
                <a:ea typeface="+mn-ea"/>
              </a:rPr>
              <a:t>Zuschneidewerkzeug</a:t>
            </a:r>
            <a:r>
              <a:rPr lang="de-DE" sz="1000" dirty="0">
                <a:latin typeface="+mn-lt"/>
                <a:ea typeface="+mn-ea"/>
              </a:rPr>
              <a:t> horizontal bis zur ersten oder zweiten Linie ziehen</a:t>
            </a:r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88" y="6040438"/>
            <a:ext cx="3527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7559" y="6623050"/>
            <a:ext cx="7002462" cy="23495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DE" altLang="de-DE" sz="900" dirty="0" smtClean="0">
                <a:solidFill>
                  <a:schemeClr val="bg1">
                    <a:lumMod val="65000"/>
                  </a:schemeClr>
                </a:solidFill>
              </a:rPr>
              <a:t>©</a:t>
            </a:r>
            <a:r>
              <a:rPr lang="en-US" altLang="de-DE" sz="900" dirty="0" smtClean="0">
                <a:solidFill>
                  <a:schemeClr val="bg1">
                    <a:lumMod val="65000"/>
                  </a:schemeClr>
                </a:solidFill>
              </a:rPr>
              <a:t> Wil van der Aalst (RWTH Aachen University) </a:t>
            </a:r>
            <a:endParaRPr lang="de-DE" altLang="de-DE" sz="9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endParaRPr lang="de-DE" altLang="de-DE" sz="9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5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7"/>
          <p:cNvSpPr txBox="1"/>
          <p:nvPr/>
        </p:nvSpPr>
        <p:spPr>
          <a:xfrm>
            <a:off x="-1703388" y="495300"/>
            <a:ext cx="1439863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err="1">
                <a:latin typeface="+mn-lt"/>
                <a:ea typeface="+mn-ea"/>
              </a:rPr>
              <a:t>Zuschneidewerkzeug</a:t>
            </a:r>
            <a:r>
              <a:rPr lang="de-DE" sz="1000" dirty="0">
                <a:latin typeface="+mn-lt"/>
                <a:ea typeface="+mn-ea"/>
              </a:rPr>
              <a:t> horizontal bis zur ersten oder zweiten Linie ziehen</a:t>
            </a:r>
          </a:p>
        </p:txBody>
      </p:sp>
      <p:pic>
        <p:nvPicPr>
          <p:cNvPr id="5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88" y="6040438"/>
            <a:ext cx="3527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4000" y="5230801"/>
            <a:ext cx="1148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8133" y="6623050"/>
            <a:ext cx="7002462" cy="23495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DE" altLang="de-DE" sz="900" dirty="0" smtClean="0">
                <a:solidFill>
                  <a:schemeClr val="bg1">
                    <a:lumMod val="65000"/>
                  </a:schemeClr>
                </a:solidFill>
              </a:rPr>
              <a:t>©</a:t>
            </a:r>
            <a:r>
              <a:rPr lang="en-US" altLang="de-DE" sz="900" dirty="0" smtClean="0">
                <a:solidFill>
                  <a:schemeClr val="bg1">
                    <a:lumMod val="65000"/>
                  </a:schemeClr>
                </a:solidFill>
              </a:rPr>
              <a:t> Wil van der Aalst (RWTH Aachen University) </a:t>
            </a:r>
            <a:endParaRPr lang="de-DE" altLang="de-DE" sz="9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endParaRPr lang="de-DE" altLang="de-DE" sz="9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8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7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88" y="6040438"/>
            <a:ext cx="3527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2509" y="6623050"/>
            <a:ext cx="7002462" cy="23495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DE" altLang="de-DE" sz="900" dirty="0" smtClean="0">
                <a:solidFill>
                  <a:schemeClr val="bg1">
                    <a:lumMod val="65000"/>
                  </a:schemeClr>
                </a:solidFill>
              </a:rPr>
              <a:t>©</a:t>
            </a:r>
            <a:r>
              <a:rPr lang="en-US" altLang="de-DE" sz="900" dirty="0" smtClean="0">
                <a:solidFill>
                  <a:schemeClr val="bg1">
                    <a:lumMod val="65000"/>
                  </a:schemeClr>
                </a:solidFill>
              </a:rPr>
              <a:t> Wil van der Aalst (RWTH Aachen University) </a:t>
            </a:r>
            <a:endParaRPr lang="de-DE" altLang="de-DE" sz="9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endParaRPr lang="de-DE" altLang="de-DE" sz="9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2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7"/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88" y="6040438"/>
            <a:ext cx="3527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2509" y="6623050"/>
            <a:ext cx="7002462" cy="23495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DE" altLang="de-DE" sz="900" dirty="0" smtClean="0">
                <a:solidFill>
                  <a:schemeClr val="bg1">
                    <a:lumMod val="65000"/>
                  </a:schemeClr>
                </a:solidFill>
              </a:rPr>
              <a:t>©</a:t>
            </a:r>
            <a:r>
              <a:rPr lang="en-US" altLang="de-DE" sz="900" dirty="0" smtClean="0">
                <a:solidFill>
                  <a:schemeClr val="bg1">
                    <a:lumMod val="65000"/>
                  </a:schemeClr>
                </a:solidFill>
              </a:rPr>
              <a:t> Wil van der Aalst (RWTH Aachen University) </a:t>
            </a:r>
            <a:endParaRPr lang="de-DE" altLang="de-DE" sz="9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endParaRPr lang="de-DE" altLang="de-DE" sz="9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1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11484000" cy="3193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220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83117" y="1684801"/>
            <a:ext cx="11484000" cy="3751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 smtClean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25405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1684338"/>
            <a:ext cx="3635375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83117" y="1684800"/>
            <a:ext cx="7560000" cy="398595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506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152525"/>
            <a:ext cx="114808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83117" y="5359401"/>
            <a:ext cx="1148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 baseline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1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360363" y="6645275"/>
            <a:ext cx="7002462" cy="23495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DE" altLang="de-DE" sz="900" dirty="0" smtClean="0">
                <a:solidFill>
                  <a:schemeClr val="bg1">
                    <a:lumMod val="65000"/>
                  </a:schemeClr>
                </a:solidFill>
              </a:rPr>
              <a:t>©</a:t>
            </a:r>
            <a:r>
              <a:rPr lang="en-US" altLang="de-DE" sz="900" dirty="0" smtClean="0">
                <a:solidFill>
                  <a:schemeClr val="bg1">
                    <a:lumMod val="65000"/>
                  </a:schemeClr>
                </a:solidFill>
              </a:rPr>
              <a:t> Wil van der Aalst (RWTH Aachen University) </a:t>
            </a:r>
            <a:endParaRPr lang="de-DE" altLang="de-DE" sz="9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endParaRPr lang="de-DE" altLang="de-DE" sz="900" dirty="0" smtClean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60363" y="8143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feld 6"/>
          <p:cNvSpPr txBox="1">
            <a:spLocks noChangeArrowheads="1"/>
          </p:cNvSpPr>
          <p:nvPr/>
        </p:nvSpPr>
        <p:spPr bwMode="auto">
          <a:xfrm>
            <a:off x="-1784350" y="5073650"/>
            <a:ext cx="166846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000" b="1" smtClean="0"/>
              <a:t>Fußzeile anpassen:</a:t>
            </a:r>
            <a:endParaRPr lang="de-DE" altLang="de-DE" sz="1000" smtClean="0"/>
          </a:p>
          <a:p>
            <a:pPr eaLnBrk="1" hangingPunct="1">
              <a:defRPr/>
            </a:pPr>
            <a:r>
              <a:rPr lang="de-DE" altLang="de-DE" sz="1000" smtClean="0"/>
              <a:t>Zum Anpassen der Fußzeile unter Karteireiter Ansicht &gt; auf Folienmaster klicken. Links in der Übersicht auf die oberste Folie scrollen und dort in die Fußzeile klicken. So wird der Text automatisch auf allen Seiten angepasst.</a:t>
            </a:r>
            <a:endParaRPr lang="de-DE" altLang="de-DE" sz="1000" b="1" smtClean="0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fld id="{FD14B7D3-FA0C-4F91-8648-A6D5FD604A24}" type="slidenum">
              <a:rPr lang="de-DE" altLang="de-DE" sz="900" smtClean="0">
                <a:solidFill>
                  <a:schemeClr val="tx2"/>
                </a:solidFill>
              </a:rPr>
              <a:pPr eaLnBrk="1" hangingPunct="1">
                <a:defRPr/>
              </a:pPr>
              <a:t>‹#›</a:t>
            </a:fld>
            <a:endParaRPr lang="de-DE" altLang="de-DE" sz="900" smtClean="0">
              <a:solidFill>
                <a:schemeClr val="tx2"/>
              </a:solidFill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88" y="6040438"/>
            <a:ext cx="3527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76" r:id="rId6"/>
    <p:sldLayoutId id="2147483877" r:id="rId7"/>
    <p:sldLayoutId id="2147483884" r:id="rId8"/>
    <p:sldLayoutId id="2147483885" r:id="rId9"/>
    <p:sldLayoutId id="2147483878" r:id="rId10"/>
    <p:sldLayoutId id="214748388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dhavi.shankar@pads.rwth-aachen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x.gao@pads.rwth-aachen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m4py.org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lwiki.org/index.php/Workflow_Soundness" TargetMode="External"/><Relationship Id="rId2" Type="http://schemas.openxmlformats.org/officeDocument/2006/relationships/hyperlink" Target="https://en.wikipedia.org/wiki/Petri_ne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m4py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es-standard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385763" y="2487613"/>
            <a:ext cx="1148397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de-DE" altLang="de-DE" dirty="0" smtClean="0">
                <a:ea typeface="ＭＳ Ｐゴシック" panose="020B0600070205080204" pitchFamily="34" charset="-128"/>
              </a:rPr>
              <a:t>Process Discovery Using Python - Praktikum</a:t>
            </a:r>
          </a:p>
        </p:txBody>
      </p:sp>
      <p:sp>
        <p:nvSpPr>
          <p:cNvPr id="1229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385762" y="3293052"/>
            <a:ext cx="11483975" cy="165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b="1" dirty="0" smtClean="0">
                <a:ea typeface="ＭＳ Ｐゴシック" panose="020B0600070205080204" pitchFamily="34" charset="-128"/>
              </a:rPr>
              <a:t>Madhavi Shankar																										</a:t>
            </a:r>
            <a:r>
              <a:rPr lang="de-DE" dirty="0"/>
              <a:t>Junxiong Gao(Frank</a:t>
            </a:r>
            <a:r>
              <a:rPr lang="de-DE" dirty="0" smtClean="0"/>
              <a:t>)</a:t>
            </a:r>
            <a:endParaRPr lang="de-DE" altLang="de-DE" b="1" dirty="0" smtClean="0">
              <a:ea typeface="ＭＳ Ｐゴシック" panose="020B0600070205080204" pitchFamily="34" charset="-128"/>
            </a:endParaRPr>
          </a:p>
          <a:p>
            <a:r>
              <a:rPr lang="de-DE" dirty="0"/>
              <a:t>RWTH Aachen University																</a:t>
            </a:r>
            <a:r>
              <a:rPr lang="de-DE" dirty="0" smtClean="0"/>
              <a:t>						RWTH </a:t>
            </a:r>
            <a:r>
              <a:rPr lang="de-DE" dirty="0"/>
              <a:t>Aachen </a:t>
            </a:r>
            <a:r>
              <a:rPr lang="de-DE" dirty="0" smtClean="0"/>
              <a:t>University</a:t>
            </a:r>
          </a:p>
          <a:p>
            <a:r>
              <a:rPr lang="en-IN" dirty="0">
                <a:hlinkClick r:id="rId3"/>
              </a:rPr>
              <a:t>m</a:t>
            </a:r>
            <a:r>
              <a:rPr lang="en-IN" smtClean="0">
                <a:hlinkClick r:id="rId3"/>
              </a:rPr>
              <a:t>adhavi.shankar@pads.rwth-aachen.de</a:t>
            </a:r>
            <a:r>
              <a:rPr lang="en-IN" dirty="0"/>
              <a:t>												</a:t>
            </a: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dirty="0" smtClean="0">
                <a:hlinkClick r:id="rId4"/>
              </a:rPr>
              <a:t>jx.gao@pads.rwth-aachen.de</a:t>
            </a:r>
            <a:r>
              <a:rPr lang="en-IN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de-DE" altLang="de-DE" dirty="0">
                <a:ea typeface="ＭＳ Ｐゴシック" panose="020B0600070205080204" pitchFamily="34" charset="-128"/>
              </a:rPr>
              <a:t/>
            </a:r>
            <a:br>
              <a:rPr lang="de-DE" altLang="de-DE" dirty="0">
                <a:ea typeface="ＭＳ Ｐゴシック" panose="020B0600070205080204" pitchFamily="34" charset="-128"/>
              </a:rPr>
            </a:br>
            <a:r>
              <a:rPr lang="en-IN" altLang="de-DE" dirty="0" smtClean="0">
                <a:ea typeface="ＭＳ Ｐゴシック" panose="020B0600070205080204" pitchFamily="34" charset="-128"/>
              </a:rPr>
              <a:t>Process Discovery</a:t>
            </a:r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6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84174" y="1079286"/>
            <a:ext cx="11483975" cy="46118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sz="2000" dirty="0"/>
              <a:t>Based on </a:t>
            </a:r>
            <a:r>
              <a:rPr lang="de-DE" sz="2000" dirty="0" smtClean="0"/>
              <a:t>an </a:t>
            </a:r>
            <a:r>
              <a:rPr lang="en-US" sz="2000" dirty="0" smtClean="0"/>
              <a:t>event </a:t>
            </a:r>
            <a:r>
              <a:rPr lang="en-US" sz="2000" dirty="0"/>
              <a:t>log a process model is constructed thus capturing the behavior seen in the log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Process </a:t>
            </a:r>
            <a:r>
              <a:rPr lang="en-US" sz="2000" dirty="0"/>
              <a:t>Discovery techniques consider the order in which events </a:t>
            </a:r>
            <a:r>
              <a:rPr lang="en-US" sz="2000" dirty="0" smtClean="0"/>
              <a:t>occurred  </a:t>
            </a:r>
            <a:r>
              <a:rPr lang="en-US" sz="2000" dirty="0"/>
              <a:t>inside a trace of an event log. Each event is mapped to a step potentially represented in the process </a:t>
            </a:r>
            <a:r>
              <a:rPr lang="en-US" sz="2000" dirty="0" smtClean="0"/>
              <a:t>model.</a:t>
            </a:r>
          </a:p>
          <a:p>
            <a:endParaRPr lang="de-DE" sz="2000" dirty="0"/>
          </a:p>
          <a:p>
            <a:pPr lvl="0"/>
            <a:r>
              <a:rPr lang="en-US" sz="2000" dirty="0"/>
              <a:t>A concatenation between the activity attribute value and the transition attribute value (Standard Classifier) </a:t>
            </a:r>
            <a:endParaRPr lang="en-US" sz="2000" dirty="0" smtClean="0"/>
          </a:p>
          <a:p>
            <a:pPr lvl="0"/>
            <a:r>
              <a:rPr lang="en-US" sz="2000" dirty="0" smtClean="0"/>
              <a:t>Some of the notations used for process models are:</a:t>
            </a:r>
          </a:p>
          <a:p>
            <a:pPr marL="342900" lvl="0" indent="-342900">
              <a:buAutoNum type="arabicPeriod"/>
            </a:pPr>
            <a:r>
              <a:rPr lang="en-US" sz="2000" dirty="0" smtClean="0"/>
              <a:t>Petri-nets</a:t>
            </a:r>
          </a:p>
          <a:p>
            <a:pPr marL="342900" lvl="0" indent="-342900">
              <a:buAutoNum type="arabicPeriod"/>
            </a:pPr>
            <a:r>
              <a:rPr lang="en-US" sz="2000" dirty="0" smtClean="0"/>
              <a:t>BPMN</a:t>
            </a:r>
          </a:p>
          <a:p>
            <a:pPr marL="342900" lvl="0" indent="-342900">
              <a:buAutoNum type="arabicPeriod"/>
            </a:pPr>
            <a:r>
              <a:rPr lang="en-US" sz="2000" dirty="0" smtClean="0"/>
              <a:t>UML</a:t>
            </a:r>
          </a:p>
          <a:p>
            <a:pPr marL="342900" lvl="0" indent="-342900">
              <a:buAutoNum type="arabicPeriod"/>
            </a:pPr>
            <a:endParaRPr lang="de-DE" sz="2000" dirty="0"/>
          </a:p>
          <a:p>
            <a:pPr lvl="0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312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77" y="3087329"/>
            <a:ext cx="8086725" cy="2846746"/>
          </a:xfrm>
          <a:prstGeom prst="rect">
            <a:avLst/>
          </a:prstGeom>
        </p:spPr>
      </p:pic>
      <p:sp>
        <p:nvSpPr>
          <p:cNvPr id="19458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IN" altLang="de-DE" dirty="0" smtClean="0">
                <a:ea typeface="ＭＳ Ｐゴシック" panose="020B0600070205080204" pitchFamily="34" charset="-128"/>
              </a:rPr>
              <a:t>Petri Nets</a:t>
            </a:r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6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74342" y="1079286"/>
            <a:ext cx="11483975" cy="23620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Petri nets are the oldest and best investigated process modeling language </a:t>
            </a:r>
            <a:r>
              <a:rPr lang="en-US" dirty="0" smtClean="0"/>
              <a:t>allowing for </a:t>
            </a:r>
            <a:r>
              <a:rPr lang="en-US" dirty="0"/>
              <a:t>the modeling of concurrency</a:t>
            </a:r>
            <a:r>
              <a:rPr lang="en-US" dirty="0" smtClean="0"/>
              <a:t>. It is a bipartite </a:t>
            </a:r>
            <a:r>
              <a:rPr lang="en-US" dirty="0"/>
              <a:t>graph consisting of </a:t>
            </a:r>
            <a:r>
              <a:rPr lang="en-US" i="1" dirty="0"/>
              <a:t>places </a:t>
            </a:r>
            <a:r>
              <a:rPr lang="en-US" dirty="0"/>
              <a:t>and </a:t>
            </a:r>
            <a:r>
              <a:rPr lang="en-US" i="1" dirty="0"/>
              <a:t>transitions</a:t>
            </a:r>
            <a:endParaRPr lang="en-US" dirty="0" smtClean="0"/>
          </a:p>
          <a:p>
            <a:endParaRPr lang="en-US" dirty="0"/>
          </a:p>
          <a:p>
            <a:r>
              <a:rPr lang="en-IN" dirty="0" smtClean="0"/>
              <a:t>Petri Net process model consists of</a:t>
            </a:r>
          </a:p>
          <a:p>
            <a:pPr lvl="0"/>
            <a:r>
              <a:rPr lang="en-US" b="1" dirty="0" smtClean="0"/>
              <a:t>	Transitions</a:t>
            </a:r>
            <a:r>
              <a:rPr lang="en-US" dirty="0"/>
              <a:t>: related to visible or invisible steps of the process</a:t>
            </a:r>
            <a:endParaRPr lang="de-DE" dirty="0"/>
          </a:p>
          <a:p>
            <a:pPr lvl="0"/>
            <a:r>
              <a:rPr lang="en-US" b="1" dirty="0" smtClean="0"/>
              <a:t>	Places</a:t>
            </a:r>
            <a:r>
              <a:rPr lang="en-US" dirty="0"/>
              <a:t>: they represent constraints of execution of the process model. They may contain </a:t>
            </a:r>
            <a:r>
              <a:rPr lang="en-US" b="1" dirty="0"/>
              <a:t>tokens</a:t>
            </a:r>
            <a:r>
              <a:rPr lang="en-US" dirty="0"/>
              <a:t>.</a:t>
            </a:r>
            <a:endParaRPr lang="de-DE" dirty="0"/>
          </a:p>
          <a:p>
            <a:pPr lvl="0"/>
            <a:r>
              <a:rPr lang="en-US" b="1" dirty="0" smtClean="0"/>
              <a:t>	Arcs</a:t>
            </a:r>
            <a:r>
              <a:rPr lang="en-US" dirty="0"/>
              <a:t>: they connect a transition to a place or a place to a transition. They may be annotated with a number that represent the </a:t>
            </a:r>
            <a:r>
              <a:rPr lang="en-US" b="1" dirty="0"/>
              <a:t>weight</a:t>
            </a:r>
            <a:r>
              <a:rPr lang="en-US" dirty="0"/>
              <a:t> of the </a:t>
            </a:r>
            <a:r>
              <a:rPr lang="en-US" dirty="0" smtClean="0"/>
              <a:t>arc.</a:t>
            </a:r>
            <a:endParaRPr lang="de-DE" dirty="0"/>
          </a:p>
          <a:p>
            <a:endParaRPr lang="en-US" dirty="0" smtClean="0"/>
          </a:p>
          <a:p>
            <a:pPr marL="342900" lvl="0" indent="-342900">
              <a:buAutoNum type="arabicPeriod"/>
            </a:pPr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23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IN" altLang="de-DE" dirty="0" smtClean="0">
                <a:ea typeface="ＭＳ Ｐゴシック" panose="020B0600070205080204" pitchFamily="34" charset="-128"/>
              </a:rPr>
              <a:t>Introduction to Process Mining Framework (</a:t>
            </a:r>
            <a:r>
              <a:rPr lang="en-IN" altLang="de-DE" dirty="0" err="1" smtClean="0">
                <a:ea typeface="ＭＳ Ｐゴシック" panose="020B0600070205080204" pitchFamily="34" charset="-128"/>
              </a:rPr>
              <a:t>ProM</a:t>
            </a:r>
            <a:r>
              <a:rPr lang="en-IN" altLang="de-DE" dirty="0" smtClean="0">
                <a:ea typeface="ＭＳ Ｐゴシック" panose="020B0600070205080204" pitchFamily="34" charset="-128"/>
              </a:rPr>
              <a:t>)</a:t>
            </a:r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6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84174" y="1079286"/>
            <a:ext cx="11483975" cy="46118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ProM</a:t>
            </a:r>
            <a:r>
              <a:rPr lang="en-US" sz="2800" dirty="0"/>
              <a:t> (which is short for Process Mining framework) is an Open Source framework for process mining algorithms. 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ProM</a:t>
            </a:r>
            <a:r>
              <a:rPr lang="en-US" sz="2800" dirty="0"/>
              <a:t> offers a variety of plug-ins that enable you to apply the latest developments in process mining research on your own data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Unfortunately, the use of these plug-ins is not always straightforward for new users</a:t>
            </a:r>
            <a:r>
              <a:rPr lang="en-US" sz="2800" dirty="0" smtClean="0"/>
              <a:t>.</a:t>
            </a:r>
            <a:endParaRPr lang="en-US" altLang="de-DE" sz="2800" dirty="0">
              <a:ea typeface="ＭＳ Ｐゴシック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de-DE" sz="2800" dirty="0" smtClean="0">
                <a:ea typeface="ＭＳ Ｐゴシック" panose="020B0600070205080204" pitchFamily="34" charset="-128"/>
              </a:rPr>
              <a:t>It contains over 1500 Plugins </a:t>
            </a:r>
            <a:r>
              <a:rPr lang="de-DE" altLang="de-DE" sz="2800" dirty="0" smtClean="0">
                <a:ea typeface="ＭＳ Ｐゴシック" panose="020B0600070205080204" pitchFamily="34" charset="-128"/>
              </a:rPr>
              <a:t>catering to mutiple types of inputs/outputs and algorithms.</a:t>
            </a:r>
            <a:endParaRPr lang="en-US" altLang="de-DE" sz="28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3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IN" altLang="de-DE" dirty="0" smtClean="0">
                <a:ea typeface="ＭＳ Ｐゴシック" panose="020B0600070205080204" pitchFamily="34" charset="-128"/>
              </a:rPr>
              <a:t>Python overview</a:t>
            </a:r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6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84174" y="1079286"/>
            <a:ext cx="11483975" cy="46118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Python is a fully-functional programming language that can do </a:t>
            </a:r>
            <a:r>
              <a:rPr lang="en-US" i="1" dirty="0"/>
              <a:t>anything</a:t>
            </a:r>
            <a:r>
              <a:rPr lang="en-US" dirty="0"/>
              <a:t> almost any other language can do, at comparable speeds.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Python </a:t>
            </a:r>
            <a:r>
              <a:rPr lang="en-US" dirty="0"/>
              <a:t>is an interpreted language, which can save you considerable time during program development because no compilation and linking is necessary.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Capable of Threading and GPU processing</a:t>
            </a:r>
          </a:p>
          <a:p>
            <a:endParaRPr lang="en-US" altLang="de-DE" dirty="0">
              <a:ea typeface="ＭＳ Ｐゴシック" panose="020B0600070205080204" pitchFamily="34" charset="-128"/>
            </a:endParaRPr>
          </a:p>
          <a:p>
            <a:r>
              <a:rPr lang="en-US" altLang="de-DE" dirty="0" smtClean="0">
                <a:ea typeface="ＭＳ Ｐゴシック" panose="020B0600070205080204" pitchFamily="34" charset="-128"/>
              </a:rPr>
              <a:t>Has lot of inbuilt modules and packages for data mining</a:t>
            </a:r>
          </a:p>
          <a:p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5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Environment to be used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3117" y="1209369"/>
            <a:ext cx="11484000" cy="2163096"/>
          </a:xfrm>
        </p:spPr>
        <p:txBody>
          <a:bodyPr/>
          <a:lstStyle/>
          <a:p>
            <a:r>
              <a:rPr lang="en-IN" dirty="0" smtClean="0"/>
              <a:t>Refer to the PM4PY documentation.</a:t>
            </a:r>
          </a:p>
          <a:p>
            <a:r>
              <a:rPr lang="de-DE" dirty="0">
                <a:hlinkClick r:id="rId2"/>
              </a:rPr>
              <a:t>http://pm4py.org/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It has specific instructions based on the OS on which the installation needs to be done.</a:t>
            </a:r>
          </a:p>
          <a:p>
            <a:r>
              <a:rPr lang="en-IN" dirty="0" smtClean="0"/>
              <a:t>Contains detailed steps on usage of existing algorithms.</a:t>
            </a:r>
          </a:p>
          <a:p>
            <a:endParaRPr lang="en-IN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IN" altLang="de-DE" dirty="0" smtClean="0">
                <a:ea typeface="ＭＳ Ｐゴシック" panose="020B0600070205080204" pitchFamily="34" charset="-128"/>
              </a:rPr>
              <a:t>Process Mining overview</a:t>
            </a:r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6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84174" y="1079286"/>
            <a:ext cx="11483975" cy="46118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Process mining is the missing link between model-based process analysis and data-oriented analysis techniques. Through concrete data sets and easy to use software the course provides data science knowledge that can be applied directly to analyze and improve processes in a variety of domains</a:t>
            </a:r>
            <a:r>
              <a:rPr lang="en-US" dirty="0" smtClean="0"/>
              <a:t>.</a:t>
            </a:r>
          </a:p>
          <a:p>
            <a:endParaRPr lang="en-US" altLang="de-DE" dirty="0">
              <a:ea typeface="ＭＳ Ｐゴシック" panose="020B0600070205080204" pitchFamily="34" charset="-128"/>
            </a:endParaRPr>
          </a:p>
          <a:p>
            <a:endParaRPr lang="en-US" altLang="de-DE" dirty="0" smtClean="0">
              <a:ea typeface="ＭＳ Ｐゴシック" panose="020B0600070205080204" pitchFamily="34" charset="-128"/>
            </a:endParaRPr>
          </a:p>
          <a:p>
            <a:r>
              <a:rPr lang="en-US" dirty="0"/>
              <a:t>The idea of process mining is to discover, monitor and improve </a:t>
            </a:r>
            <a:r>
              <a:rPr lang="en-US" dirty="0" smtClean="0"/>
              <a:t>real processes </a:t>
            </a:r>
            <a:r>
              <a:rPr lang="en-US" dirty="0"/>
              <a:t>(i.e., not assumed processes) by extracting knowledge from event </a:t>
            </a:r>
            <a:r>
              <a:rPr lang="en-US" dirty="0" smtClean="0"/>
              <a:t>logs readily </a:t>
            </a:r>
            <a:r>
              <a:rPr lang="en-US" dirty="0"/>
              <a:t>available in today’s systems</a:t>
            </a:r>
            <a:r>
              <a:rPr lang="en-US" dirty="0" smtClean="0"/>
              <a:t>.</a:t>
            </a:r>
          </a:p>
          <a:p>
            <a:endParaRPr lang="en-US" altLang="de-DE" dirty="0">
              <a:ea typeface="ＭＳ Ｐゴシック" panose="020B0600070205080204" pitchFamily="34" charset="-128"/>
            </a:endParaRPr>
          </a:p>
          <a:p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mining establishes links between the actual processes</a:t>
            </a:r>
          </a:p>
          <a:p>
            <a:r>
              <a:rPr lang="en-US" dirty="0"/>
              <a:t>and their data on the one hand and process models on the other hand.</a:t>
            </a:r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9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Generic References 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3117" y="1002891"/>
            <a:ext cx="11484000" cy="4433174"/>
          </a:xfrm>
        </p:spPr>
        <p:txBody>
          <a:bodyPr/>
          <a:lstStyle/>
          <a:p>
            <a:r>
              <a:rPr lang="en-US" dirty="0"/>
              <a:t>(Book) Van der Aalst, Wil MP. Process mining: data science in action. Springer, 2016.</a:t>
            </a:r>
            <a:endParaRPr lang="de-DE" dirty="0"/>
          </a:p>
          <a:p>
            <a:endParaRPr lang="en-IN" dirty="0" smtClean="0"/>
          </a:p>
          <a:p>
            <a:r>
              <a:rPr lang="en-US" dirty="0"/>
              <a:t>(Article) Petri net </a:t>
            </a:r>
            <a:r>
              <a:rPr lang="en-US" u="sng" dirty="0">
                <a:hlinkClick r:id="rId2"/>
              </a:rPr>
              <a:t>https://en.wikipedia.org/wiki/Petri_net</a:t>
            </a:r>
            <a:r>
              <a:rPr lang="en-US" dirty="0"/>
              <a:t> </a:t>
            </a:r>
            <a:endParaRPr lang="en-US" dirty="0" smtClean="0"/>
          </a:p>
          <a:p>
            <a:endParaRPr lang="de-DE" dirty="0"/>
          </a:p>
          <a:p>
            <a:r>
              <a:rPr lang="en-US" dirty="0"/>
              <a:t>(Article) Workflow net soundness </a:t>
            </a:r>
            <a:r>
              <a:rPr lang="en-US" u="sng" dirty="0">
                <a:hlinkClick r:id="rId3"/>
              </a:rPr>
              <a:t>http://mlwiki.org/index.php/Workflow_Soundness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PM4Py </a:t>
            </a:r>
            <a:r>
              <a:rPr lang="en-US" dirty="0"/>
              <a:t>documentation </a:t>
            </a:r>
            <a:r>
              <a:rPr lang="de-DE" dirty="0">
                <a:hlinkClick r:id="rId4"/>
              </a:rPr>
              <a:t>http://pm4py.org/</a:t>
            </a: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endParaRPr lang="de-DE" dirty="0"/>
          </a:p>
          <a:p>
            <a:endParaRPr lang="en-IN" dirty="0" smtClean="0"/>
          </a:p>
          <a:p>
            <a:endParaRPr lang="en-IN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7137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IN" altLang="de-DE" dirty="0" smtClean="0">
                <a:ea typeface="ＭＳ Ｐゴシック" panose="020B0600070205080204" pitchFamily="34" charset="-128"/>
              </a:rPr>
              <a:t>Event Data</a:t>
            </a:r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6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84174" y="1079286"/>
            <a:ext cx="11483975" cy="24701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/>
              <a:t>Event data </a:t>
            </a:r>
            <a:r>
              <a:rPr lang="de-DE" dirty="0" smtClean="0"/>
              <a:t>are </a:t>
            </a:r>
            <a:r>
              <a:rPr lang="en-US" dirty="0" smtClean="0"/>
              <a:t>generated </a:t>
            </a:r>
            <a:r>
              <a:rPr lang="en-US" dirty="0"/>
              <a:t>from a variety </a:t>
            </a:r>
            <a:r>
              <a:rPr lang="en-US" dirty="0" smtClean="0"/>
              <a:t>of </a:t>
            </a:r>
            <a:r>
              <a:rPr lang="de-DE" dirty="0" smtClean="0"/>
              <a:t>sources </a:t>
            </a:r>
            <a:r>
              <a:rPr lang="de-DE" dirty="0"/>
              <a:t>connected to </a:t>
            </a:r>
            <a:r>
              <a:rPr lang="de-DE" dirty="0" smtClean="0"/>
              <a:t>the Internet</a:t>
            </a:r>
          </a:p>
          <a:p>
            <a:r>
              <a:rPr lang="en-IN" altLang="de-DE" dirty="0" smtClean="0">
                <a:ea typeface="ＭＳ Ｐゴシック" panose="020B0600070205080204" pitchFamily="34" charset="-128"/>
              </a:rPr>
              <a:t>Sources broadly classified into 4 categories</a:t>
            </a:r>
          </a:p>
          <a:p>
            <a:r>
              <a:rPr lang="en-IN" altLang="de-DE" dirty="0" smtClean="0">
                <a:ea typeface="ＭＳ Ｐゴシック" panose="020B0600070205080204" pitchFamily="34" charset="-128"/>
              </a:rPr>
              <a:t>1. </a:t>
            </a:r>
            <a:r>
              <a:rPr lang="de-DE" dirty="0"/>
              <a:t>The </a:t>
            </a:r>
            <a:r>
              <a:rPr lang="de-DE" i="1" dirty="0"/>
              <a:t>Internet of </a:t>
            </a:r>
            <a:r>
              <a:rPr lang="de-DE" i="1" dirty="0" smtClean="0"/>
              <a:t>Content</a:t>
            </a:r>
          </a:p>
          <a:p>
            <a:r>
              <a:rPr lang="en-IN" altLang="de-DE" dirty="0" smtClean="0">
                <a:ea typeface="ＭＳ Ｐゴシック" panose="020B0600070205080204" pitchFamily="34" charset="-128"/>
              </a:rPr>
              <a:t>2. </a:t>
            </a:r>
            <a:r>
              <a:rPr lang="de-DE" dirty="0"/>
              <a:t>The </a:t>
            </a:r>
            <a:r>
              <a:rPr lang="de-DE" i="1" dirty="0"/>
              <a:t>Internet of </a:t>
            </a:r>
            <a:r>
              <a:rPr lang="de-DE" i="1" dirty="0" smtClean="0"/>
              <a:t>People</a:t>
            </a:r>
            <a:endParaRPr lang="de-DE" dirty="0" smtClean="0"/>
          </a:p>
          <a:p>
            <a:r>
              <a:rPr lang="en-IN" altLang="de-DE" dirty="0" smtClean="0">
                <a:ea typeface="ＭＳ Ｐゴシック" panose="020B0600070205080204" pitchFamily="34" charset="-128"/>
              </a:rPr>
              <a:t>3. </a:t>
            </a:r>
            <a:r>
              <a:rPr lang="de-DE" dirty="0"/>
              <a:t>The </a:t>
            </a:r>
            <a:r>
              <a:rPr lang="de-DE" i="1" dirty="0"/>
              <a:t>Internet of </a:t>
            </a:r>
            <a:r>
              <a:rPr lang="de-DE" i="1" dirty="0" smtClean="0"/>
              <a:t>Things</a:t>
            </a:r>
          </a:p>
          <a:p>
            <a:r>
              <a:rPr lang="en-IN" altLang="de-DE" i="1" dirty="0" smtClean="0">
                <a:ea typeface="ＭＳ Ｐゴシック" panose="020B0600070205080204" pitchFamily="34" charset="-128"/>
              </a:rPr>
              <a:t>4. </a:t>
            </a:r>
            <a:r>
              <a:rPr lang="de-DE" dirty="0"/>
              <a:t>The </a:t>
            </a:r>
            <a:r>
              <a:rPr lang="de-DE" i="1" dirty="0"/>
              <a:t>Internet of Locations</a:t>
            </a:r>
            <a:endParaRPr lang="en-IN" altLang="de-DE" dirty="0" smtClean="0">
              <a:ea typeface="ＭＳ Ｐゴシック" panose="020B0600070205080204" pitchFamily="34" charset="-128"/>
            </a:endParaRPr>
          </a:p>
          <a:p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303" y="2015613"/>
            <a:ext cx="5716350" cy="32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IN" altLang="de-DE" dirty="0" smtClean="0">
                <a:ea typeface="ＭＳ Ｐゴシック" panose="020B0600070205080204" pitchFamily="34" charset="-128"/>
              </a:rPr>
              <a:t>Event Log</a:t>
            </a:r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6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84174" y="1079286"/>
            <a:ext cx="11483975" cy="46118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Event log can be seen as a collection of cases</a:t>
            </a:r>
          </a:p>
          <a:p>
            <a:r>
              <a:rPr lang="en-US" altLang="de-DE" dirty="0" smtClean="0">
                <a:ea typeface="ＭＳ Ｐゴシック" panose="020B0600070205080204" pitchFamily="34" charset="-128"/>
              </a:rPr>
              <a:t>A case can be seen as a trace/Sequence of events</a:t>
            </a:r>
          </a:p>
          <a:p>
            <a:r>
              <a:rPr lang="en-US" altLang="de-DE" dirty="0" smtClean="0">
                <a:ea typeface="ＭＳ Ｐゴシック" panose="020B0600070205080204" pitchFamily="34" charset="-128"/>
              </a:rPr>
              <a:t>Each event refers to a case, activity and an associated time stamp</a:t>
            </a:r>
          </a:p>
          <a:p>
            <a:r>
              <a:rPr lang="en-US" altLang="de-DE" dirty="0" smtClean="0">
                <a:ea typeface="ＭＳ Ｐゴシック" panose="020B0600070205080204" pitchFamily="34" charset="-128"/>
              </a:rPr>
              <a:t>Additional information can also be present like:</a:t>
            </a:r>
          </a:p>
          <a:p>
            <a:r>
              <a:rPr lang="en-US" altLang="de-DE" dirty="0">
                <a:ea typeface="ＭＳ Ｐゴシック" panose="020B0600070205080204" pitchFamily="34" charset="-128"/>
              </a:rPr>
              <a:t>	</a:t>
            </a:r>
            <a:r>
              <a:rPr lang="en-US" altLang="de-DE" dirty="0" smtClean="0">
                <a:ea typeface="ＭＳ Ｐゴシック" panose="020B0600070205080204" pitchFamily="34" charset="-128"/>
              </a:rPr>
              <a:t>organizational group</a:t>
            </a:r>
          </a:p>
          <a:p>
            <a:r>
              <a:rPr lang="en-US" altLang="de-DE" dirty="0">
                <a:ea typeface="ＭＳ Ｐゴシック" panose="020B0600070205080204" pitchFamily="34" charset="-128"/>
              </a:rPr>
              <a:t>	</a:t>
            </a:r>
            <a:r>
              <a:rPr lang="en-US" altLang="de-DE" dirty="0" smtClean="0">
                <a:ea typeface="ＭＳ Ｐゴシック" panose="020B0600070205080204" pitchFamily="34" charset="-128"/>
              </a:rPr>
              <a:t>cost</a:t>
            </a:r>
          </a:p>
          <a:p>
            <a:r>
              <a:rPr lang="en-US" altLang="de-DE" dirty="0">
                <a:ea typeface="ＭＳ Ｐゴシック" panose="020B0600070205080204" pitchFamily="34" charset="-128"/>
              </a:rPr>
              <a:t>	</a:t>
            </a:r>
            <a:r>
              <a:rPr lang="en-US" altLang="de-DE" dirty="0" smtClean="0">
                <a:ea typeface="ＭＳ Ｐゴシック" panose="020B0600070205080204" pitchFamily="34" charset="-128"/>
              </a:rPr>
              <a:t>user who triggered the event</a:t>
            </a:r>
          </a:p>
          <a:p>
            <a:r>
              <a:rPr lang="en-US" altLang="de-DE" dirty="0">
                <a:ea typeface="ＭＳ Ｐゴシック" panose="020B0600070205080204" pitchFamily="34" charset="-128"/>
              </a:rPr>
              <a:t>	</a:t>
            </a:r>
            <a:r>
              <a:rPr lang="en-US" altLang="de-DE" dirty="0" smtClean="0">
                <a:ea typeface="ＭＳ Ｐゴシック" panose="020B0600070205080204" pitchFamily="34" charset="-128"/>
              </a:rPr>
              <a:t>duration for which the event lasted</a:t>
            </a:r>
          </a:p>
          <a:p>
            <a:r>
              <a:rPr lang="en-US" altLang="de-DE" dirty="0">
                <a:ea typeface="ＭＳ Ｐゴシック" panose="020B0600070205080204" pitchFamily="34" charset="-128"/>
              </a:rPr>
              <a:t>	</a:t>
            </a:r>
            <a:endParaRPr lang="en-US" altLang="de-DE" dirty="0" smtClean="0">
              <a:ea typeface="ＭＳ Ｐゴシック" panose="020B0600070205080204" pitchFamily="34" charset="-128"/>
            </a:endParaRPr>
          </a:p>
          <a:p>
            <a:r>
              <a:rPr lang="en-US" altLang="de-DE" smtClean="0">
                <a:ea typeface="ＭＳ Ｐゴシック" panose="020B0600070205080204" pitchFamily="34" charset="-128"/>
              </a:rPr>
              <a:t>Sources </a:t>
            </a:r>
            <a:r>
              <a:rPr lang="en-US" altLang="de-DE" dirty="0" smtClean="0">
                <a:ea typeface="ＭＳ Ｐゴシック" panose="020B0600070205080204" pitchFamily="34" charset="-128"/>
              </a:rPr>
              <a:t>for this can be:</a:t>
            </a:r>
          </a:p>
          <a:p>
            <a:pPr marL="342900" indent="-342900">
              <a:buAutoNum type="arabicPeriod"/>
            </a:pPr>
            <a:r>
              <a:rPr lang="en-US" altLang="de-DE" dirty="0" smtClean="0">
                <a:ea typeface="ＭＳ Ｐゴシック" panose="020B0600070205080204" pitchFamily="34" charset="-128"/>
              </a:rPr>
              <a:t>Database</a:t>
            </a:r>
          </a:p>
          <a:p>
            <a:pPr marL="342900" indent="-342900">
              <a:buAutoNum type="arabicPeriod"/>
            </a:pPr>
            <a:r>
              <a:rPr lang="en-US" altLang="de-DE" dirty="0" smtClean="0">
                <a:ea typeface="ＭＳ Ｐゴシック" panose="020B0600070205080204" pitchFamily="34" charset="-128"/>
              </a:rPr>
              <a:t>CSV File</a:t>
            </a:r>
          </a:p>
          <a:p>
            <a:pPr marL="342900" indent="-342900">
              <a:buAutoNum type="arabicPeriod"/>
            </a:pPr>
            <a:r>
              <a:rPr lang="en-US" altLang="de-DE" dirty="0" smtClean="0">
                <a:ea typeface="ＭＳ Ｐゴシック" panose="020B0600070205080204" pitchFamily="34" charset="-128"/>
              </a:rPr>
              <a:t>Transaction Logs</a:t>
            </a:r>
          </a:p>
          <a:p>
            <a:pPr marL="342900" indent="-342900">
              <a:buAutoNum type="arabicPeriod"/>
            </a:pPr>
            <a:r>
              <a:rPr lang="en-US" altLang="de-DE" dirty="0" smtClean="0">
                <a:ea typeface="ＭＳ Ｐゴシック" panose="020B0600070205080204" pitchFamily="34" charset="-128"/>
              </a:rPr>
              <a:t>ERP </a:t>
            </a:r>
            <a:r>
              <a:rPr lang="en-US" altLang="de-DE" dirty="0" err="1" smtClean="0">
                <a:ea typeface="ＭＳ Ｐゴシック" panose="020B0600070205080204" pitchFamily="34" charset="-128"/>
              </a:rPr>
              <a:t>sytems</a:t>
            </a:r>
            <a:endParaRPr lang="en-US" altLang="de-DE" dirty="0" smtClean="0">
              <a:ea typeface="ＭＳ Ｐゴシック" panose="020B0600070205080204" pitchFamily="34" charset="-128"/>
            </a:endParaRPr>
          </a:p>
          <a:p>
            <a:pPr marL="342900" indent="-342900">
              <a:buAutoNum type="arabicPeriod"/>
            </a:pPr>
            <a:r>
              <a:rPr lang="en-US" altLang="de-DE" dirty="0" smtClean="0">
                <a:ea typeface="ＭＳ Ｐゴシック" panose="020B0600070205080204" pitchFamily="34" charset="-128"/>
              </a:rPr>
              <a:t>Message log (Middleware products)</a:t>
            </a:r>
          </a:p>
          <a:p>
            <a:pPr marL="342900" indent="-342900">
              <a:buAutoNum type="arabicPeriod"/>
            </a:pPr>
            <a:r>
              <a:rPr lang="en-US" altLang="de-DE" dirty="0" smtClean="0">
                <a:ea typeface="ＭＳ Ｐゴシック" panose="020B0600070205080204" pitchFamily="34" charset="-128"/>
              </a:rPr>
              <a:t>And other data providing open API systems</a:t>
            </a:r>
          </a:p>
          <a:p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82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IN" altLang="de-DE" dirty="0" smtClean="0">
                <a:ea typeface="ＭＳ Ｐゴシック" panose="020B0600070205080204" pitchFamily="34" charset="-128"/>
              </a:rPr>
              <a:t>Event Log – Example</a:t>
            </a:r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2" y="1022555"/>
            <a:ext cx="11035999" cy="457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IN" altLang="de-DE" dirty="0" smtClean="0">
                <a:ea typeface="ＭＳ Ｐゴシック" panose="020B0600070205080204" pitchFamily="34" charset="-128"/>
              </a:rPr>
              <a:t>Event Log </a:t>
            </a:r>
            <a:r>
              <a:rPr lang="en-IN" altLang="de-DE" dirty="0">
                <a:ea typeface="ＭＳ Ｐゴシック" panose="020B0600070205080204" pitchFamily="34" charset="-128"/>
              </a:rPr>
              <a:t>-</a:t>
            </a:r>
            <a:r>
              <a:rPr lang="en-IN" altLang="de-DE" dirty="0" smtClean="0">
                <a:ea typeface="ＭＳ Ｐゴシック" panose="020B0600070205080204" pitchFamily="34" charset="-128"/>
              </a:rPr>
              <a:t> Standard</a:t>
            </a:r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6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84174" y="1079286"/>
            <a:ext cx="11483975" cy="46118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Typical formats to store event logs are </a:t>
            </a:r>
            <a:r>
              <a:rPr lang="en-US" i="1" dirty="0" smtClean="0"/>
              <a:t>XES as suggested by </a:t>
            </a:r>
            <a:r>
              <a:rPr lang="de-DE" dirty="0"/>
              <a:t>IEEE </a:t>
            </a:r>
            <a:r>
              <a:rPr lang="de-DE" dirty="0" smtClean="0"/>
              <a:t>Standards Organization</a:t>
            </a:r>
          </a:p>
          <a:p>
            <a:endParaRPr lang="en-IN" i="1" dirty="0"/>
          </a:p>
          <a:p>
            <a:r>
              <a:rPr lang="en-IN" i="1" dirty="0" smtClean="0"/>
              <a:t>In this format all the events are grouped by Traces</a:t>
            </a:r>
            <a:endParaRPr lang="en-US" i="1" dirty="0" smtClean="0"/>
          </a:p>
          <a:p>
            <a:endParaRPr lang="en-IN" altLang="de-DE" dirty="0" smtClean="0">
              <a:ea typeface="ＭＳ Ｐゴシック" panose="020B0600070205080204" pitchFamily="34" charset="-128"/>
            </a:endParaRPr>
          </a:p>
          <a:p>
            <a:endParaRPr lang="en-IN" dirty="0"/>
          </a:p>
          <a:p>
            <a:r>
              <a:rPr lang="en-US" dirty="0"/>
              <a:t>XES format is the actual de-facto standard in Process Mining</a:t>
            </a:r>
            <a:r>
              <a:rPr lang="en-US" dirty="0" smtClean="0"/>
              <a:t>.</a:t>
            </a:r>
          </a:p>
          <a:p>
            <a:endParaRPr lang="en-US" altLang="de-DE" dirty="0">
              <a:ea typeface="ＭＳ Ｐゴシック" panose="020B0600070205080204" pitchFamily="34" charset="-128"/>
            </a:endParaRPr>
          </a:p>
          <a:p>
            <a:r>
              <a:rPr lang="en-IN" altLang="de-DE" dirty="0" smtClean="0">
                <a:ea typeface="ＭＳ Ｐゴシック" panose="020B0600070205080204" pitchFamily="34" charset="-128"/>
              </a:rPr>
              <a:t>Please </a:t>
            </a:r>
            <a:r>
              <a:rPr lang="en-IN" altLang="de-DE" dirty="0">
                <a:ea typeface="ＭＳ Ｐゴシック" panose="020B0600070205080204" pitchFamily="34" charset="-128"/>
              </a:rPr>
              <a:t>refer to </a:t>
            </a:r>
            <a:r>
              <a:rPr lang="de-DE" dirty="0">
                <a:hlinkClick r:id="rId3"/>
              </a:rPr>
              <a:t>www.xes-standard.org</a:t>
            </a:r>
            <a:r>
              <a:rPr lang="de-DE" dirty="0"/>
              <a:t> for detailed information on the standard</a:t>
            </a:r>
          </a:p>
          <a:p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60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IN" altLang="de-DE" dirty="0" smtClean="0">
                <a:ea typeface="ＭＳ Ｐゴシック" panose="020B0600070205080204" pitchFamily="34" charset="-128"/>
              </a:rPr>
              <a:t>Process Mining Types</a:t>
            </a:r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6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84174" y="1079286"/>
            <a:ext cx="11483975" cy="46118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Discovery</a:t>
            </a:r>
          </a:p>
          <a:p>
            <a:r>
              <a:rPr lang="en-US" dirty="0"/>
              <a:t>	A discovery technique takes </a:t>
            </a:r>
            <a:r>
              <a:rPr lang="en-US" dirty="0" smtClean="0"/>
              <a:t>an event </a:t>
            </a:r>
            <a:r>
              <a:rPr lang="en-US" dirty="0"/>
              <a:t>log and produces a model without using any a-priori information. An </a:t>
            </a:r>
            <a:r>
              <a:rPr lang="en-US" dirty="0" smtClean="0"/>
              <a:t>example </a:t>
            </a:r>
            <a:r>
              <a:rPr lang="de-DE" dirty="0" smtClean="0"/>
              <a:t>is </a:t>
            </a:r>
            <a:r>
              <a:rPr lang="de-DE" dirty="0"/>
              <a:t>the </a:t>
            </a:r>
            <a:r>
              <a:rPr lang="el-GR" i="1" dirty="0"/>
              <a:t>α</a:t>
            </a:r>
            <a:r>
              <a:rPr lang="el-GR" dirty="0"/>
              <a:t>-</a:t>
            </a:r>
            <a:r>
              <a:rPr lang="de-DE" dirty="0" smtClean="0"/>
              <a:t>algorithm</a:t>
            </a:r>
          </a:p>
          <a:p>
            <a:endParaRPr lang="en-US" dirty="0" smtClean="0"/>
          </a:p>
          <a:p>
            <a:r>
              <a:rPr lang="en-US" altLang="de-DE" dirty="0" smtClean="0">
                <a:ea typeface="ＭＳ Ｐゴシック" panose="020B0600070205080204" pitchFamily="34" charset="-128"/>
              </a:rPr>
              <a:t>Conformance</a:t>
            </a:r>
          </a:p>
          <a:p>
            <a:r>
              <a:rPr lang="en-US" altLang="de-DE" dirty="0">
                <a:ea typeface="ＭＳ Ｐゴシック" panose="020B0600070205080204" pitchFamily="34" charset="-128"/>
              </a:rPr>
              <a:t>	</a:t>
            </a:r>
            <a:r>
              <a:rPr lang="de-DE" altLang="de-DE" dirty="0"/>
              <a:t>A</a:t>
            </a:r>
            <a:r>
              <a:rPr lang="de-DE" dirty="0" smtClean="0"/>
              <a:t>n </a:t>
            </a:r>
            <a:r>
              <a:rPr lang="de-DE" dirty="0"/>
              <a:t>existing </a:t>
            </a:r>
            <a:r>
              <a:rPr lang="de-DE" dirty="0" smtClean="0"/>
              <a:t>process </a:t>
            </a:r>
            <a:r>
              <a:rPr lang="en-US" dirty="0" smtClean="0"/>
              <a:t>model </a:t>
            </a:r>
            <a:r>
              <a:rPr lang="en-US" dirty="0"/>
              <a:t>is compared with an event log of the same process. Conformance checking</a:t>
            </a:r>
          </a:p>
          <a:p>
            <a:r>
              <a:rPr lang="en-US" dirty="0"/>
              <a:t>can be used to check if reality, as recorded in the log, conforms to the model and </a:t>
            </a:r>
            <a:r>
              <a:rPr lang="en-US" dirty="0" smtClean="0"/>
              <a:t>vice </a:t>
            </a:r>
            <a:r>
              <a:rPr lang="de-DE" dirty="0" smtClean="0"/>
              <a:t>versa</a:t>
            </a:r>
          </a:p>
          <a:p>
            <a:endParaRPr lang="en-US" altLang="de-DE" dirty="0" smtClean="0">
              <a:ea typeface="ＭＳ Ｐゴシック" panose="020B0600070205080204" pitchFamily="34" charset="-128"/>
            </a:endParaRPr>
          </a:p>
          <a:p>
            <a:r>
              <a:rPr lang="en-US" altLang="de-DE" dirty="0" smtClean="0">
                <a:ea typeface="ＭＳ Ｐゴシック" panose="020B0600070205080204" pitchFamily="34" charset="-128"/>
              </a:rPr>
              <a:t>Enhancements</a:t>
            </a:r>
          </a:p>
          <a:p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idea is to </a:t>
            </a:r>
            <a:r>
              <a:rPr lang="en-US" dirty="0" smtClean="0"/>
              <a:t>extend or </a:t>
            </a:r>
            <a:r>
              <a:rPr lang="en-US" dirty="0"/>
              <a:t>improve an existing process model using information about the actual process</a:t>
            </a:r>
          </a:p>
          <a:p>
            <a:r>
              <a:rPr lang="en-US" dirty="0"/>
              <a:t>recorded in some event log</a:t>
            </a:r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3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IN" altLang="de-DE" dirty="0" smtClean="0">
                <a:ea typeface="ＭＳ Ｐゴシック" panose="020B0600070205080204" pitchFamily="34" charset="-128"/>
              </a:rPr>
              <a:t>Process Mining perspectives</a:t>
            </a:r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6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84174" y="1079286"/>
            <a:ext cx="11483975" cy="46118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i="1" dirty="0"/>
              <a:t>control-flow </a:t>
            </a:r>
            <a:r>
              <a:rPr lang="de-DE" i="1" dirty="0" smtClean="0"/>
              <a:t>perspective</a:t>
            </a:r>
          </a:p>
          <a:p>
            <a:r>
              <a:rPr lang="en-IN" i="1" dirty="0"/>
              <a:t>	</a:t>
            </a:r>
            <a:r>
              <a:rPr lang="en-US" dirty="0"/>
              <a:t>focuses on the control-flow, i.e., the </a:t>
            </a:r>
            <a:r>
              <a:rPr lang="en-US" dirty="0" smtClean="0"/>
              <a:t>ordering of </a:t>
            </a:r>
            <a:r>
              <a:rPr lang="en-US" dirty="0"/>
              <a:t>activities. The goal of mining this perspective is to find a good </a:t>
            </a:r>
            <a:r>
              <a:rPr lang="en-US" dirty="0" smtClean="0"/>
              <a:t>characterization of </a:t>
            </a:r>
            <a:r>
              <a:rPr lang="en-US" dirty="0"/>
              <a:t>all possible paths, e.g., expressed in terms of a Petri net or </a:t>
            </a:r>
            <a:r>
              <a:rPr lang="en-US" dirty="0" smtClean="0"/>
              <a:t>some </a:t>
            </a:r>
            <a:r>
              <a:rPr lang="de-DE" dirty="0" smtClean="0"/>
              <a:t>other notation.</a:t>
            </a:r>
          </a:p>
          <a:p>
            <a:endParaRPr lang="de-DE" i="1" dirty="0" smtClean="0"/>
          </a:p>
          <a:p>
            <a:r>
              <a:rPr lang="de-DE" i="1" dirty="0" smtClean="0"/>
              <a:t>organizational perspective</a:t>
            </a:r>
          </a:p>
          <a:p>
            <a:r>
              <a:rPr lang="en-IN" i="1" dirty="0" smtClean="0"/>
              <a:t>	</a:t>
            </a:r>
            <a:r>
              <a:rPr lang="de-DE" dirty="0"/>
              <a:t>focuses on information about resources </a:t>
            </a:r>
            <a:r>
              <a:rPr lang="de-DE" dirty="0" smtClean="0"/>
              <a:t>hidden </a:t>
            </a:r>
            <a:r>
              <a:rPr lang="en-US" dirty="0" smtClean="0"/>
              <a:t>in </a:t>
            </a:r>
            <a:r>
              <a:rPr lang="en-US" dirty="0"/>
              <a:t>the log, i.e., which actors (e.g., people, systems, roles, and </a:t>
            </a:r>
            <a:r>
              <a:rPr lang="en-US" dirty="0" smtClean="0"/>
              <a:t>departments) are </a:t>
            </a:r>
            <a:r>
              <a:rPr lang="en-US" dirty="0"/>
              <a:t>involved and how are they </a:t>
            </a:r>
            <a:r>
              <a:rPr lang="en-US" dirty="0" smtClean="0"/>
              <a:t>related.</a:t>
            </a:r>
            <a:endParaRPr lang="en-IN" i="1" dirty="0"/>
          </a:p>
          <a:p>
            <a:endParaRPr lang="de-DE" i="1" dirty="0" smtClean="0"/>
          </a:p>
          <a:p>
            <a:r>
              <a:rPr lang="de-DE" i="1" dirty="0" smtClean="0"/>
              <a:t>case perspective</a:t>
            </a:r>
          </a:p>
          <a:p>
            <a:r>
              <a:rPr lang="en-IN" i="1" dirty="0"/>
              <a:t>	</a:t>
            </a:r>
            <a:r>
              <a:rPr lang="en-US" dirty="0"/>
              <a:t>focuses on properties of </a:t>
            </a:r>
            <a:r>
              <a:rPr lang="en-US" dirty="0" smtClean="0"/>
              <a:t>cases.</a:t>
            </a:r>
          </a:p>
          <a:p>
            <a:endParaRPr lang="de-DE" i="1" dirty="0" smtClean="0"/>
          </a:p>
          <a:p>
            <a:r>
              <a:rPr lang="de-DE" i="1" dirty="0"/>
              <a:t>time </a:t>
            </a:r>
            <a:r>
              <a:rPr lang="de-DE" i="1" dirty="0" smtClean="0"/>
              <a:t>perspective</a:t>
            </a:r>
          </a:p>
          <a:p>
            <a:r>
              <a:rPr lang="en-IN" altLang="de-DE" i="1" dirty="0">
                <a:ea typeface="ＭＳ Ｐゴシック" panose="020B0600070205080204" pitchFamily="34" charset="-128"/>
              </a:rPr>
              <a:t>	</a:t>
            </a:r>
            <a:r>
              <a:rPr lang="en-IN" altLang="de-DE" i="1" dirty="0" smtClean="0">
                <a:ea typeface="ＭＳ Ｐゴシック" panose="020B0600070205080204" pitchFamily="34" charset="-128"/>
              </a:rPr>
              <a:t>focuses on </a:t>
            </a:r>
            <a:r>
              <a:rPr lang="en-US" dirty="0"/>
              <a:t>timing and frequency of </a:t>
            </a:r>
            <a:r>
              <a:rPr lang="en-US" dirty="0" smtClean="0"/>
              <a:t>events.</a:t>
            </a:r>
            <a:endParaRPr lang="de-DE" altLang="de-DE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40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_Master_RWTH_Institute_16zu9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BCAE4B7-C133-4EA7-9FCD-07DA7DFDB357}" vid="{21D52084-97EB-467E-9145-714214AB27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Präsentation_Master_RWTH_PADS_16zu9-pot</Template>
  <TotalTime>0</TotalTime>
  <Words>507</Words>
  <Application>Microsoft Office PowerPoint</Application>
  <PresentationFormat>Widescreen</PresentationFormat>
  <Paragraphs>116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Symbol</vt:lpstr>
      <vt:lpstr>Wingdings</vt:lpstr>
      <vt:lpstr>Präsentation_Master_RWTH_Institute_16zu9</vt:lpstr>
      <vt:lpstr>Process Discovery Using Python - Praktikum</vt:lpstr>
      <vt:lpstr>Process Mining overview</vt:lpstr>
      <vt:lpstr>Course Generic References </vt:lpstr>
      <vt:lpstr>Event Data</vt:lpstr>
      <vt:lpstr>Event Log</vt:lpstr>
      <vt:lpstr>Event Log – Example</vt:lpstr>
      <vt:lpstr>Event Log - Standard</vt:lpstr>
      <vt:lpstr>Process Mining Types</vt:lpstr>
      <vt:lpstr>Process Mining perspectives</vt:lpstr>
      <vt:lpstr> Process Discovery</vt:lpstr>
      <vt:lpstr>Petri Nets</vt:lpstr>
      <vt:lpstr>Introduction to Process Mining Framework (ProM)</vt:lpstr>
      <vt:lpstr>Python overview</vt:lpstr>
      <vt:lpstr>Python Environment to be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 van der Aalst</dc:creator>
  <cp:lastModifiedBy>shankar</cp:lastModifiedBy>
  <cp:revision>62</cp:revision>
  <dcterms:created xsi:type="dcterms:W3CDTF">2018-06-07T09:47:34Z</dcterms:created>
  <dcterms:modified xsi:type="dcterms:W3CDTF">2019-04-09T12:15:43Z</dcterms:modified>
</cp:coreProperties>
</file>