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7" r:id="rId3"/>
    <p:sldId id="267" r:id="rId4"/>
    <p:sldId id="259" r:id="rId5"/>
    <p:sldId id="265" r:id="rId6"/>
    <p:sldId id="260" r:id="rId7"/>
    <p:sldId id="261" r:id="rId8"/>
    <p:sldId id="264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EFB0B-83E9-4D63-B686-8917226A8DB6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F4EB9-AF12-4436-8F20-3FF33A09A5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22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7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3B04-79A4-4223-9857-D8BBEAE9435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FF-BBCF-48BC-974E-65786C47CD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13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3B04-79A4-4223-9857-D8BBEAE9435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FF-BBCF-48BC-974E-65786C47CD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62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3B04-79A4-4223-9857-D8BBEAE9435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FF-BBCF-48BC-974E-65786C47CD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Textfeld 9"/>
          <p:cNvSpPr txBox="1"/>
          <p:nvPr/>
        </p:nvSpPr>
        <p:spPr>
          <a:xfrm>
            <a:off x="-1776413" y="479425"/>
            <a:ext cx="1576388" cy="1323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 smtClean="0"/>
              <a:t>Institutslogo:</a:t>
            </a:r>
          </a:p>
          <a:p>
            <a:pPr eaLnBrk="1" hangingPunct="1">
              <a:buFontTx/>
              <a:buChar char="-"/>
              <a:defRPr/>
            </a:pPr>
            <a:r>
              <a:rPr lang="de-DE" altLang="de-DE" sz="1000" smtClean="0"/>
              <a:t>Dateiformat: PNG in RGB</a:t>
            </a:r>
          </a:p>
          <a:p>
            <a:pPr eaLnBrk="1" hangingPunct="1">
              <a:buFontTx/>
              <a:buChar char="-"/>
              <a:defRPr/>
            </a:pPr>
            <a:r>
              <a:rPr lang="de-DE" altLang="de-DE" sz="1000" smtClean="0"/>
              <a:t>Skalieren auf</a:t>
            </a:r>
          </a:p>
          <a:p>
            <a:pPr eaLnBrk="1" hangingPunct="1">
              <a:defRPr/>
            </a:pPr>
            <a:r>
              <a:rPr lang="de-DE" altLang="de-DE" sz="1000" smtClean="0"/>
              <a:t>     Höhe: 2,26 cm</a:t>
            </a:r>
          </a:p>
          <a:p>
            <a:pPr eaLnBrk="1" hangingPunct="1">
              <a:defRPr/>
            </a:pPr>
            <a:r>
              <a:rPr lang="de-DE" altLang="de-DE" sz="1000" smtClean="0"/>
              <a:t>     (Breite variiert je nach   </a:t>
            </a:r>
          </a:p>
          <a:p>
            <a:pPr eaLnBrk="1" hangingPunct="1">
              <a:defRPr/>
            </a:pPr>
            <a:r>
              <a:rPr lang="de-DE" altLang="de-DE" sz="1000" smtClean="0"/>
              <a:t>     Schutzraum)</a:t>
            </a:r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88" y="6040438"/>
            <a:ext cx="3527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6413" y="6623050"/>
            <a:ext cx="7002462" cy="23495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DE" altLang="de-DE" sz="900" dirty="0" smtClean="0">
                <a:solidFill>
                  <a:schemeClr val="bg1">
                    <a:lumMod val="65000"/>
                  </a:schemeClr>
                </a:solidFill>
              </a:rPr>
              <a:t>©</a:t>
            </a:r>
            <a:r>
              <a:rPr lang="en-US" altLang="de-DE" sz="900" dirty="0" smtClean="0">
                <a:solidFill>
                  <a:schemeClr val="bg1">
                    <a:lumMod val="65000"/>
                  </a:schemeClr>
                </a:solidFill>
              </a:rPr>
              <a:t> Wil van der Aalst (RWTH Aachen University) </a:t>
            </a:r>
            <a:endParaRPr lang="de-DE" altLang="de-DE" sz="900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endParaRPr lang="de-DE" altLang="de-DE" sz="9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1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3B04-79A4-4223-9857-D8BBEAE9435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FF-BBCF-48BC-974E-65786C47CD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63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3B04-79A4-4223-9857-D8BBEAE9435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FF-BBCF-48BC-974E-65786C47CD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5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3B04-79A4-4223-9857-D8BBEAE9435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FF-BBCF-48BC-974E-65786C47CD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6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3B04-79A4-4223-9857-D8BBEAE9435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FF-BBCF-48BC-974E-65786C47CD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54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3B04-79A4-4223-9857-D8BBEAE9435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FF-BBCF-48BC-974E-65786C47CD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9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3B04-79A4-4223-9857-D8BBEAE9435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FF-BBCF-48BC-974E-65786C47CD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95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3B04-79A4-4223-9857-D8BBEAE9435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FF-BBCF-48BC-974E-65786C47CD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8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3B04-79A4-4223-9857-D8BBEAE9435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20FF-BBCF-48BC-974E-65786C47CD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53B04-79A4-4223-9857-D8BBEAE9435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C20FF-BBCF-48BC-974E-65786C47CD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7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dhavi.shankar@pads.rwth-aachen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jx.gao@pads.rwth-aachen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385763" y="2487613"/>
            <a:ext cx="1148397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de-DE" altLang="de-DE" dirty="0" smtClean="0">
                <a:ea typeface="ＭＳ Ｐゴシック" panose="020B0600070205080204" pitchFamily="34" charset="-128"/>
              </a:rPr>
              <a:t>Process Discovery Using Python - Praktikum</a:t>
            </a:r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85762" y="3293052"/>
            <a:ext cx="1148397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de-DE" b="1" dirty="0" smtClean="0">
                <a:ea typeface="ＭＳ Ｐゴシック" panose="020B0600070205080204" pitchFamily="34" charset="-128"/>
              </a:rPr>
              <a:t>Madhavi Shankar							</a:t>
            </a:r>
            <a:r>
              <a:rPr lang="de-DE" b="1" dirty="0"/>
              <a:t>Junxiong Gao(Frank</a:t>
            </a:r>
            <a:r>
              <a:rPr lang="de-DE" b="1" dirty="0" smtClean="0"/>
              <a:t>)</a:t>
            </a:r>
            <a:endParaRPr lang="de-DE" altLang="de-DE" b="1" dirty="0" smtClean="0">
              <a:ea typeface="ＭＳ Ｐゴシック" panose="020B0600070205080204" pitchFamily="34" charset="-128"/>
            </a:endParaRPr>
          </a:p>
          <a:p>
            <a:r>
              <a:rPr lang="de-DE" dirty="0"/>
              <a:t>RWTH Aachen </a:t>
            </a:r>
            <a:r>
              <a:rPr lang="de-DE" dirty="0" smtClean="0"/>
              <a:t>University</a:t>
            </a:r>
            <a:r>
              <a:rPr lang="de-DE" dirty="0"/>
              <a:t>	</a:t>
            </a:r>
            <a:r>
              <a:rPr lang="de-DE" dirty="0" smtClean="0"/>
              <a:t>						RWTH </a:t>
            </a:r>
            <a:r>
              <a:rPr lang="de-DE" dirty="0"/>
              <a:t>Aachen </a:t>
            </a:r>
            <a:r>
              <a:rPr lang="de-DE" dirty="0" smtClean="0"/>
              <a:t>University</a:t>
            </a:r>
          </a:p>
          <a:p>
            <a:r>
              <a:rPr lang="en-IN" dirty="0">
                <a:hlinkClick r:id="rId3"/>
              </a:rPr>
              <a:t>m</a:t>
            </a:r>
            <a:r>
              <a:rPr lang="en-IN" dirty="0" smtClean="0">
                <a:hlinkClick r:id="rId3"/>
              </a:rPr>
              <a:t>adhavi.shankar@pads.rwth-aachen.de</a:t>
            </a:r>
            <a:r>
              <a:rPr lang="en-IN" dirty="0" smtClean="0"/>
              <a:t>				</a:t>
            </a:r>
            <a:r>
              <a:rPr lang="en-IN" dirty="0"/>
              <a:t>	</a:t>
            </a:r>
            <a:r>
              <a:rPr lang="en-IN" dirty="0" smtClean="0">
                <a:hlinkClick r:id="rId4"/>
              </a:rPr>
              <a:t>jx.gao@pads.rwth-aachen.de</a:t>
            </a:r>
            <a:r>
              <a:rPr lang="en-IN" dirty="0" smtClean="0"/>
              <a:t>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64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the Project Office (2/2)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management through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Create a (private) repository in </a:t>
            </a:r>
            <a:r>
              <a:rPr lang="en-US" dirty="0" err="1" smtClean="0"/>
              <a:t>Github</a:t>
            </a:r>
            <a:r>
              <a:rPr lang="en-US" dirty="0" smtClean="0"/>
              <a:t> or </a:t>
            </a:r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Share the dashboard with all the members of your group and with me</a:t>
            </a:r>
          </a:p>
        </p:txBody>
      </p:sp>
    </p:spTree>
    <p:extLst>
      <p:ext uri="{BB962C8B-B14F-4D97-AF65-F5344CB8AC3E}">
        <p14:creationId xmlns:p14="http://schemas.microsoft.com/office/powerpoint/2010/main" val="13941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a Initiation review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Each of you has to provide some feedback on how things have worked out in this first phase</a:t>
            </a:r>
          </a:p>
          <a:p>
            <a:r>
              <a:rPr lang="en-US" dirty="0" smtClean="0"/>
              <a:t>If there are issues/discrepancies in the group it’s better to fix them now than later!</a:t>
            </a:r>
          </a:p>
          <a:p>
            <a:r>
              <a:rPr lang="en-US" dirty="0" smtClean="0"/>
              <a:t>Ability to do a proper phase review is important in project management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Generally reserved for verification that the project initiation has happened correctly and all aspects have been considered.</a:t>
            </a:r>
          </a:p>
          <a:p>
            <a:pPr marL="0" indent="0">
              <a:buNone/>
            </a:pPr>
            <a:r>
              <a:rPr lang="en-US" dirty="0" smtClean="0"/>
              <a:t>A Proper review phase ensures no steps are missed.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 Trello </a:t>
            </a:r>
            <a:r>
              <a:rPr lang="en-US" dirty="0" smtClean="0"/>
              <a:t>dashboard </a:t>
            </a:r>
            <a:r>
              <a:rPr lang="en-US" dirty="0" smtClean="0"/>
              <a:t>and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repository </a:t>
            </a:r>
            <a:r>
              <a:rPr lang="en-US" dirty="0" smtClean="0"/>
              <a:t>for </a:t>
            </a:r>
            <a:r>
              <a:rPr lang="en-US" dirty="0" smtClean="0"/>
              <a:t>Project Initiation phase before </a:t>
            </a:r>
            <a:r>
              <a:rPr lang="en-US" dirty="0" smtClean="0"/>
              <a:t>Friday 12 April 2019, </a:t>
            </a:r>
            <a:r>
              <a:rPr lang="en-US" dirty="0" smtClean="0"/>
              <a:t>23:59:59 CET </a:t>
            </a:r>
            <a:r>
              <a:rPr lang="en-US" dirty="0" smtClean="0">
                <a:sym typeface="Wingdings" panose="05000000000000000000" pitchFamily="2" charset="2"/>
              </a:rPr>
              <a:t> otherwise 0.0 points for </a:t>
            </a:r>
            <a:r>
              <a:rPr lang="en-US" dirty="0" smtClean="0">
                <a:sym typeface="Wingdings" panose="05000000000000000000" pitchFamily="2" charset="2"/>
              </a:rPr>
              <a:t>you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Submission of the Project initiation document by </a:t>
            </a:r>
            <a:r>
              <a:rPr lang="en-IN" smtClean="0">
                <a:sym typeface="Wingdings" panose="05000000000000000000" pitchFamily="2" charset="2"/>
              </a:rPr>
              <a:t>22</a:t>
            </a:r>
            <a:r>
              <a:rPr lang="en-IN" baseline="30000" smtClean="0">
                <a:sym typeface="Wingdings" panose="05000000000000000000" pitchFamily="2" charset="2"/>
              </a:rPr>
              <a:t>nd</a:t>
            </a:r>
            <a:r>
              <a:rPr lang="en-IN" smtClean="0">
                <a:sym typeface="Wingdings" panose="05000000000000000000" pitchFamily="2" charset="2"/>
              </a:rPr>
              <a:t> April 2019, 23:59:59 CET.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83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Initiation - Documentation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Phases:</a:t>
            </a:r>
          </a:p>
          <a:p>
            <a:pPr lvl="1"/>
            <a:r>
              <a:rPr lang="en-US" dirty="0" smtClean="0"/>
              <a:t>Develop a Business Case</a:t>
            </a:r>
          </a:p>
          <a:p>
            <a:pPr lvl="1"/>
            <a:r>
              <a:rPr lang="en-US" dirty="0" smtClean="0"/>
              <a:t>Undertake a Feasibility Study</a:t>
            </a:r>
          </a:p>
          <a:p>
            <a:pPr lvl="1"/>
            <a:r>
              <a:rPr lang="en-US" dirty="0" smtClean="0"/>
              <a:t>Establish the Project Charter</a:t>
            </a:r>
          </a:p>
          <a:p>
            <a:pPr lvl="1"/>
            <a:r>
              <a:rPr lang="en-US" dirty="0" smtClean="0"/>
              <a:t>Appoint the Project Team</a:t>
            </a:r>
          </a:p>
          <a:p>
            <a:pPr lvl="1"/>
            <a:r>
              <a:rPr lang="en-US" dirty="0" smtClean="0"/>
              <a:t>Set up the Project Office</a:t>
            </a:r>
          </a:p>
          <a:p>
            <a:pPr lvl="1"/>
            <a:r>
              <a:rPr lang="en-US" dirty="0"/>
              <a:t>Perform a Initiation review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3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4376"/>
            <a:ext cx="10515600" cy="553258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 DISCOVERY USING </a:t>
            </a:r>
            <a:r>
              <a:rPr lang="en-US" b="1" dirty="0" smtClean="0"/>
              <a:t>PYTHON: ESSENTIAL INFORMATION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Grading:</a:t>
            </a:r>
          </a:p>
          <a:p>
            <a:pPr lvl="1"/>
            <a:r>
              <a:rPr lang="en-US" dirty="0" smtClean="0"/>
              <a:t>For the Bachelor’s: Grading based on the assignments and milestones.</a:t>
            </a:r>
          </a:p>
          <a:p>
            <a:pPr lvl="1"/>
            <a:r>
              <a:rPr lang="en-US" dirty="0" smtClean="0"/>
              <a:t>For the Master’s: </a:t>
            </a:r>
            <a:r>
              <a:rPr lang="en-US" b="1" dirty="0" smtClean="0"/>
              <a:t>28%</a:t>
            </a:r>
            <a:r>
              <a:rPr lang="en-US" dirty="0" smtClean="0"/>
              <a:t> on the assignments, </a:t>
            </a:r>
            <a:r>
              <a:rPr lang="en-US" b="1" dirty="0" smtClean="0"/>
              <a:t>72%</a:t>
            </a:r>
            <a:r>
              <a:rPr lang="en-US" dirty="0" smtClean="0"/>
              <a:t> on a final oral examination that shall be conducted between </a:t>
            </a:r>
            <a:r>
              <a:rPr lang="en-US" b="1" dirty="0" smtClean="0"/>
              <a:t>08/07/2019</a:t>
            </a:r>
            <a:r>
              <a:rPr lang="en-US" dirty="0" smtClean="0"/>
              <a:t> and </a:t>
            </a:r>
            <a:r>
              <a:rPr lang="en-US" b="1" dirty="0" smtClean="0"/>
              <a:t>17/07/2019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19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a Business Case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benefits gained from business point of view by undertaking the project.</a:t>
            </a:r>
          </a:p>
          <a:p>
            <a:r>
              <a:rPr lang="en-US" dirty="0"/>
              <a:t>Key benefits already identified by the business (in the assignment), </a:t>
            </a:r>
            <a:r>
              <a:rPr lang="en-US" dirty="0" smtClean="0"/>
              <a:t>add points to it and also consider </a:t>
            </a:r>
            <a:r>
              <a:rPr lang="en-US" dirty="0"/>
              <a:t>how these benefits will be measured and when they will be realized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Generally includes Overview, Scope, Assumptions and a new notes(if need to be documented)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60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Undertake a Feasibility Study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theoretical point of view: refer to documentation/papers</a:t>
            </a:r>
          </a:p>
          <a:p>
            <a:r>
              <a:rPr lang="en-US" dirty="0" smtClean="0"/>
              <a:t>From technical point of view: report some real use cases (google it) of Python and Flask in providing Enterprise Level applications, also for compliance checking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Generally includes documentation of what we are trying to achieve or address. Identifies potential Risks and Issues.</a:t>
            </a:r>
          </a:p>
        </p:txBody>
      </p:sp>
    </p:spTree>
    <p:extLst>
      <p:ext uri="{BB962C8B-B14F-4D97-AF65-F5344CB8AC3E}">
        <p14:creationId xmlns:p14="http://schemas.microsoft.com/office/powerpoint/2010/main" val="24445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the Project Charter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are the milestones of the project? (refer to the dates of the course)</a:t>
            </a:r>
          </a:p>
          <a:p>
            <a:r>
              <a:rPr lang="en-US" dirty="0" smtClean="0"/>
              <a:t>Do an initial GANTT diagram of expected times for project phases, also referring to milestone dates.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Generally lists the milestones, deliverables and mitigation plan for risks and potential issues.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Appoint the Project Team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Convince the business you are competent enough to undertake the task.</a:t>
            </a:r>
          </a:p>
          <a:p>
            <a:r>
              <a:rPr lang="en-US" dirty="0" smtClean="0"/>
              <a:t>Brief description of yourself, along with a real and honest self-assessment on theoretical and programming capabilities</a:t>
            </a:r>
          </a:p>
          <a:p>
            <a:r>
              <a:rPr lang="en-US" dirty="0"/>
              <a:t>Assign ROLES inside the team. They are not strict roles (all of you for example are assumed to have a part in writing the code), but responsibilities shall be clearly identified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Generally specifies who is doing what, experience level and associated skill set and risks like working condition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the Project Office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contains information on the execution location and logistics involved. This includes the details of the core team and also the support staff like the infrastructure teams</a:t>
            </a:r>
          </a:p>
          <a:p>
            <a:r>
              <a:rPr lang="en-US" dirty="0" smtClean="0"/>
              <a:t>For assignment case, we follow an online model for project office and tracking. Let us use</a:t>
            </a:r>
          </a:p>
        </p:txBody>
      </p:sp>
    </p:spTree>
    <p:extLst>
      <p:ext uri="{BB962C8B-B14F-4D97-AF65-F5344CB8AC3E}">
        <p14:creationId xmlns:p14="http://schemas.microsoft.com/office/powerpoint/2010/main" val="32937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the Project Office (1/2)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042" y="1825625"/>
            <a:ext cx="6824758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Suggested usage of Trello for task assignation, time keeping, monitoring, status report</a:t>
            </a:r>
          </a:p>
          <a:p>
            <a:r>
              <a:rPr lang="en-US" dirty="0" smtClean="0"/>
              <a:t>Usually four columns shall be created:</a:t>
            </a:r>
          </a:p>
          <a:p>
            <a:pPr lvl="1"/>
            <a:r>
              <a:rPr lang="en-US" dirty="0" smtClean="0"/>
              <a:t>TO BE PLANNED</a:t>
            </a:r>
          </a:p>
          <a:p>
            <a:pPr lvl="1"/>
            <a:r>
              <a:rPr lang="en-US" dirty="0" smtClean="0"/>
              <a:t>RUNNING TASKS</a:t>
            </a:r>
          </a:p>
          <a:p>
            <a:pPr lvl="1"/>
            <a:r>
              <a:rPr lang="en-US" dirty="0" smtClean="0"/>
              <a:t>COMPLETED TASKS</a:t>
            </a:r>
          </a:p>
          <a:p>
            <a:pPr lvl="1"/>
            <a:r>
              <a:rPr lang="en-US" dirty="0" smtClean="0"/>
              <a:t>SUSPENDED TASKS (a planned/running task that has to be interrupted, due to changed priorities or lack of time)</a:t>
            </a:r>
          </a:p>
          <a:p>
            <a:r>
              <a:rPr lang="en-US" dirty="0" smtClean="0"/>
              <a:t>Share the dashboard with all the members of your group and with me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0" y="2203845"/>
            <a:ext cx="3939869" cy="27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Wingdings</vt:lpstr>
      <vt:lpstr>Office Theme</vt:lpstr>
      <vt:lpstr>Process Discovery Using Python - Praktikum</vt:lpstr>
      <vt:lpstr>Project Initiation - Documentation</vt:lpstr>
      <vt:lpstr>PowerPoint Presentation</vt:lpstr>
      <vt:lpstr>Develop a Business Case</vt:lpstr>
      <vt:lpstr>Undertake a Feasibility Study</vt:lpstr>
      <vt:lpstr>Establish the Project Charter</vt:lpstr>
      <vt:lpstr>Appoint the Project Team</vt:lpstr>
      <vt:lpstr>Set up the Project Office</vt:lpstr>
      <vt:lpstr>Set up the Project Office (1/2) </vt:lpstr>
      <vt:lpstr>Set up the Project Office (2/2)</vt:lpstr>
      <vt:lpstr>Perform a Initiation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berti</dc:creator>
  <cp:lastModifiedBy>shankar</cp:lastModifiedBy>
  <cp:revision>38</cp:revision>
  <dcterms:created xsi:type="dcterms:W3CDTF">2018-10-04T06:43:04Z</dcterms:created>
  <dcterms:modified xsi:type="dcterms:W3CDTF">2019-04-10T08:12:23Z</dcterms:modified>
</cp:coreProperties>
</file>