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2" r:id="rId13"/>
    <p:sldId id="283" r:id="rId14"/>
    <p:sldId id="268" r:id="rId15"/>
    <p:sldId id="277" r:id="rId16"/>
    <p:sldId id="270" r:id="rId17"/>
    <p:sldId id="271" r:id="rId18"/>
    <p:sldId id="272" r:id="rId19"/>
    <p:sldId id="273" r:id="rId20"/>
    <p:sldId id="267" r:id="rId21"/>
    <p:sldId id="278" r:id="rId22"/>
    <p:sldId id="274" r:id="rId23"/>
    <p:sldId id="275" r:id="rId24"/>
    <p:sldId id="276" r:id="rId25"/>
    <p:sldId id="279" r:id="rId26"/>
    <p:sldId id="280" r:id="rId27"/>
    <p:sldId id="281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3" autoAdjust="0"/>
  </p:normalViewPr>
  <p:slideViewPr>
    <p:cSldViewPr snapToGrid="0" snapToObjects="1">
      <p:cViewPr varScale="1">
        <p:scale>
          <a:sx n="101" d="100"/>
          <a:sy n="101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100" dirty="0" smtClean="0"/>
              <a:t>XML Stream/Replicator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245" y="2150274"/>
            <a:ext cx="511442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Belyaev </a:t>
            </a:r>
            <a:r>
              <a:rPr lang="en-US" sz="2400" dirty="0" smtClean="0"/>
              <a:t>Kirill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000" dirty="0"/>
              <a:t>Department of Computer </a:t>
            </a:r>
            <a:r>
              <a:rPr lang="en-US" sz="2000" dirty="0" smtClean="0"/>
              <a:t>Science</a:t>
            </a:r>
            <a:endParaRPr lang="en-US" sz="2000" dirty="0"/>
          </a:p>
          <a:p>
            <a:pPr algn="ctr"/>
            <a:r>
              <a:rPr lang="en-US" sz="2000" dirty="0"/>
              <a:t> Colorado State </a:t>
            </a:r>
            <a:r>
              <a:rPr lang="en-US" sz="2000" dirty="0" smtClean="0"/>
              <a:t>University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Fort </a:t>
            </a:r>
            <a:r>
              <a:rPr lang="en-US" sz="2000" dirty="0" smtClean="0"/>
              <a:t>Collins, CO, USA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1600" dirty="0" smtClean="0"/>
              <a:t>With a number of slides borrowed from </a:t>
            </a:r>
            <a:r>
              <a:rPr lang="en-US" sz="1600" dirty="0"/>
              <a:t>Roberto </a:t>
            </a:r>
            <a:r>
              <a:rPr lang="en-US" sz="1600" dirty="0" err="1" smtClean="0"/>
              <a:t>Baldoni</a:t>
            </a:r>
            <a:r>
              <a:rPr lang="en-US" sz="1600" dirty="0" smtClean="0"/>
              <a:t> (2005)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9" name="Picture 8" descr="telescope-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42" y="4767444"/>
            <a:ext cx="1495117" cy="10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Content-</a:t>
            </a:r>
            <a:r>
              <a:rPr lang="en-US" sz="4400" dirty="0" smtClean="0"/>
              <a:t>based pub-sub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publish-subscribe infrastructure</a:t>
            </a:r>
          </a:p>
          <a:p>
            <a:r>
              <a:rPr lang="en-US" dirty="0"/>
              <a:t>But rather than limiting matching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topics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goes further and allows queries against the actual content of </a:t>
            </a:r>
            <a:r>
              <a:rPr lang="en-US" dirty="0" smtClean="0"/>
              <a:t>messages (XML messages stream)</a:t>
            </a:r>
            <a:endParaRPr lang="en-US" dirty="0"/>
          </a:p>
          <a:p>
            <a:r>
              <a:rPr lang="en-US" dirty="0"/>
              <a:t>Problem becomes one of matching at high </a:t>
            </a:r>
            <a:r>
              <a:rPr lang="en-US" dirty="0" smtClean="0"/>
              <a:t>speeds with a large number of subscribers expressing 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Architecture </a:t>
            </a:r>
            <a:r>
              <a:rPr lang="it-IT" dirty="0"/>
              <a:t>Model of a pub/sub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/>
              <a:t>Network Multicasting</a:t>
            </a:r>
          </a:p>
          <a:p>
            <a:pPr lvl="1"/>
            <a:r>
              <a:rPr lang="it-IT"/>
              <a:t>Use of multicast networking facilities (also at data link level) </a:t>
            </a:r>
          </a:p>
          <a:p>
            <a:r>
              <a:rPr lang="it-IT"/>
              <a:t>Broker layer overlay</a:t>
            </a:r>
          </a:p>
          <a:p>
            <a:pPr lvl="1"/>
            <a:r>
              <a:rPr lang="it-IT"/>
              <a:t>Based on transport level connections between nodes</a:t>
            </a:r>
          </a:p>
          <a:p>
            <a:pPr lvl="1"/>
            <a:r>
              <a:rPr lang="it-IT"/>
              <a:t>Hierarchical (Decision tree from publisher to subscribers) </a:t>
            </a:r>
          </a:p>
          <a:p>
            <a:pPr lvl="1"/>
            <a:r>
              <a:rPr lang="it-IT"/>
              <a:t>Undirected Acyclic graph spanning all brokers</a:t>
            </a:r>
          </a:p>
          <a:p>
            <a:r>
              <a:rPr lang="it-IT"/>
              <a:t>Structured Overlay</a:t>
            </a:r>
          </a:p>
          <a:p>
            <a:pPr lvl="1"/>
            <a:r>
              <a:rPr lang="it-IT"/>
              <a:t>DHT (abstracting from physical nodes)</a:t>
            </a:r>
          </a:p>
        </p:txBody>
      </p:sp>
    </p:spTree>
    <p:extLst>
      <p:ext uri="{BB962C8B-B14F-4D97-AF65-F5344CB8AC3E}">
        <p14:creationId xmlns:p14="http://schemas.microsoft.com/office/powerpoint/2010/main" val="226741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Stream Processing Requirements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Pub-Sub </a:t>
            </a:r>
            <a:r>
              <a:rPr lang="it-IT" dirty="0" err="1" smtClean="0"/>
              <a:t>requires</a:t>
            </a:r>
            <a:r>
              <a:rPr lang="it-IT" dirty="0" smtClean="0"/>
              <a:t> a </a:t>
            </a:r>
            <a:r>
              <a:rPr lang="it-IT" dirty="0" err="1" smtClean="0"/>
              <a:t>stream</a:t>
            </a:r>
            <a:r>
              <a:rPr lang="it-IT" dirty="0" smtClean="0"/>
              <a:t> broker </a:t>
            </a:r>
            <a:r>
              <a:rPr lang="it-IT" dirty="0" err="1" smtClean="0"/>
              <a:t>that</a:t>
            </a:r>
            <a:r>
              <a:rPr lang="it-IT" dirty="0" smtClean="0"/>
              <a:t> can:</a:t>
            </a:r>
          </a:p>
          <a:p>
            <a:pPr lvl="1"/>
            <a:r>
              <a:rPr lang="it-IT" dirty="0" err="1" smtClean="0"/>
              <a:t>Publish</a:t>
            </a:r>
            <a:r>
              <a:rPr lang="it-IT" dirty="0" smtClean="0"/>
              <a:t> xml </a:t>
            </a:r>
            <a:r>
              <a:rPr lang="it-IT" dirty="0" err="1" smtClean="0"/>
              <a:t>messages</a:t>
            </a:r>
            <a:r>
              <a:rPr lang="it-IT" dirty="0" smtClean="0"/>
              <a:t> from data file </a:t>
            </a:r>
          </a:p>
          <a:p>
            <a:pPr lvl="1"/>
            <a:r>
              <a:rPr lang="it-IT" dirty="0" err="1" smtClean="0"/>
              <a:t>Subscribe</a:t>
            </a:r>
            <a:r>
              <a:rPr lang="it-IT" dirty="0" smtClean="0"/>
              <a:t> to xml </a:t>
            </a:r>
            <a:r>
              <a:rPr lang="it-IT" dirty="0" err="1" smtClean="0"/>
              <a:t>stream</a:t>
            </a:r>
            <a:r>
              <a:rPr lang="it-IT" dirty="0" smtClean="0"/>
              <a:t> over the network/file IO</a:t>
            </a:r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  <a:p>
            <a:pPr lvl="1"/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fair </a:t>
            </a:r>
            <a:r>
              <a:rPr lang="it-IT" dirty="0" err="1" smtClean="0"/>
              <a:t>queuing</a:t>
            </a:r>
            <a:r>
              <a:rPr lang="it-IT" dirty="0" smtClean="0"/>
              <a:t> for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Reload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endParaRPr lang="it-IT" dirty="0"/>
          </a:p>
          <a:p>
            <a:pPr lvl="1"/>
            <a:r>
              <a:rPr lang="it-IT" dirty="0" smtClean="0"/>
              <a:t>Create a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mesh</a:t>
            </a:r>
            <a:endParaRPr lang="it-IT" dirty="0" smtClean="0"/>
          </a:p>
          <a:p>
            <a:pPr lvl="1"/>
            <a:r>
              <a:rPr lang="it-IT" dirty="0" smtClean="0"/>
              <a:t>Be fast!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XML Broker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anything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out </a:t>
            </a:r>
            <a:r>
              <a:rPr lang="it-IT" dirty="0" err="1" smtClean="0"/>
              <a:t>there</a:t>
            </a:r>
            <a:r>
              <a:rPr lang="it-IT" dirty="0" smtClean="0"/>
              <a:t>?</a:t>
            </a:r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pPr marL="0" indent="0">
              <a:buNone/>
            </a:pPr>
            <a:endParaRPr lang="it-IT" dirty="0">
              <a:sym typeface="Wingdings"/>
            </a:endParaRPr>
          </a:p>
          <a:p>
            <a:pPr marL="0" indent="0" algn="ctr">
              <a:buNone/>
            </a:pPr>
            <a:r>
              <a:rPr lang="it-IT" dirty="0" err="1" smtClean="0">
                <a:sym typeface="Wingdings"/>
              </a:rPr>
              <a:t>Let’s</a:t>
            </a:r>
            <a:r>
              <a:rPr lang="it-IT" dirty="0" smtClean="0">
                <a:sym typeface="Wingdings"/>
              </a:rPr>
              <a:t> look in the </a:t>
            </a:r>
            <a:r>
              <a:rPr lang="it-IT" dirty="0" err="1" smtClean="0">
                <a:sym typeface="Wingdings"/>
              </a:rPr>
              <a:t>TeleScope</a:t>
            </a:r>
            <a:r>
              <a:rPr lang="it-IT" dirty="0" smtClean="0">
                <a:sym typeface="Wingdings"/>
              </a:rPr>
              <a:t>! </a:t>
            </a:r>
            <a:endParaRPr lang="it-IT" dirty="0"/>
          </a:p>
        </p:txBody>
      </p:sp>
      <p:pic>
        <p:nvPicPr>
          <p:cNvPr id="3" name="Picture 2" descr="SDSS_telesc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42" y="2552691"/>
            <a:ext cx="4378956" cy="3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Written in pure C (yes – it is possible </a:t>
            </a:r>
            <a:r>
              <a:rPr lang="en-US" dirty="0" smtClean="0">
                <a:sym typeface="Wingdings"/>
              </a:rPr>
              <a:t> )</a:t>
            </a:r>
            <a:endParaRPr lang="en-US" dirty="0" smtClean="0"/>
          </a:p>
          <a:p>
            <a:r>
              <a:rPr lang="en-US" dirty="0" smtClean="0"/>
              <a:t>Extremely </a:t>
            </a:r>
            <a:r>
              <a:rPr lang="en-US" dirty="0"/>
              <a:t>fast real-time XML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Content based Publish</a:t>
            </a:r>
            <a:r>
              <a:rPr lang="en-US" dirty="0"/>
              <a:t>-Subscribe </a:t>
            </a:r>
            <a:r>
              <a:rPr lang="en-US" dirty="0" smtClean="0"/>
              <a:t>architecture </a:t>
            </a:r>
          </a:p>
          <a:p>
            <a:r>
              <a:rPr lang="en-US" dirty="0" smtClean="0"/>
              <a:t>Support </a:t>
            </a:r>
            <a:r>
              <a:rPr lang="en-US" dirty="0"/>
              <a:t>for a large number of concurrent stream </a:t>
            </a:r>
            <a:r>
              <a:rPr lang="en-US" dirty="0" smtClean="0"/>
              <a:t>subscribers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Continuous Query </a:t>
            </a:r>
            <a:r>
              <a:rPr lang="en-US" dirty="0" smtClean="0"/>
              <a:t>Engine</a:t>
            </a:r>
          </a:p>
          <a:p>
            <a:r>
              <a:rPr lang="en-US" dirty="0"/>
              <a:t>Dynamic Transaction </a:t>
            </a:r>
            <a:r>
              <a:rPr lang="en-US" dirty="0" smtClean="0"/>
              <a:t>Altering/Reset </a:t>
            </a:r>
            <a:r>
              <a:rPr lang="en-US" dirty="0"/>
              <a:t>on the </a:t>
            </a:r>
            <a:r>
              <a:rPr lang="en-US" dirty="0" smtClean="0"/>
              <a:t>fly</a:t>
            </a:r>
          </a:p>
          <a:p>
            <a:r>
              <a:rPr lang="en-US" dirty="0"/>
              <a:t>Real-time query statistics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High-bandwidth load </a:t>
            </a:r>
            <a:r>
              <a:rPr lang="en-US" dirty="0" smtClean="0"/>
              <a:t>tolerance</a:t>
            </a:r>
          </a:p>
          <a:p>
            <a:r>
              <a:rPr lang="en-US" dirty="0"/>
              <a:t>Dual mode </a:t>
            </a:r>
            <a:r>
              <a:rPr lang="en-US" dirty="0" smtClean="0"/>
              <a:t>of operation – either subscriber or publisher or both modes</a:t>
            </a:r>
          </a:p>
          <a:p>
            <a:r>
              <a:rPr lang="en-US" dirty="0"/>
              <a:t>XML stream filtering and reprocessing in a nodes chain (content distribution mesh via the overlay network creation</a:t>
            </a:r>
            <a:r>
              <a:rPr lang="en-US" dirty="0" smtClean="0"/>
              <a:t>)</a:t>
            </a:r>
          </a:p>
          <a:p>
            <a:r>
              <a:rPr lang="en-US" dirty="0"/>
              <a:t>Loading of XML data from the data file for publishing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subscribers management mechanism</a:t>
            </a:r>
          </a:p>
          <a:p>
            <a:r>
              <a:rPr lang="en-US" dirty="0"/>
              <a:t>Queue based publications </a:t>
            </a:r>
            <a:r>
              <a:rPr lang="en-US" dirty="0" smtClean="0"/>
              <a:t>management</a:t>
            </a:r>
          </a:p>
          <a:p>
            <a:r>
              <a:rPr lang="en-US" dirty="0"/>
              <a:t>XML processing powered by the Gnome Libxml2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Remote command line access to the system via telnet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107920"/>
              </p:ext>
            </p:extLst>
          </p:nvPr>
        </p:nvGraphicFramePr>
        <p:xfrm>
          <a:off x="553230" y="2044950"/>
          <a:ext cx="8201394" cy="4313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3798"/>
                <a:gridCol w="2733798"/>
                <a:gridCol w="2733798"/>
              </a:tblGrid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equality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ORIGIN = EGP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!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Not-equal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SRC_AS ! 6447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 less than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&lt; 10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greater than 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&gt;</a:t>
                      </a:r>
                      <a:r>
                        <a:rPr lang="en-US" sz="1800" baseline="0" dirty="0" smtClean="0">
                          <a:ea typeface="+mn-ea"/>
                        </a:rPr>
                        <a:t> </a:t>
                      </a:r>
                      <a:r>
                        <a:rPr lang="en-US" sz="1800" dirty="0" smtClean="0">
                          <a:ea typeface="+mn-ea"/>
                        </a:rPr>
                        <a:t>100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AND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&amp; value = 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| value = 1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Parentheses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(ORIGIN = EGP &amp; 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0) | (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MESSAGE) 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Language operators – CIDR Preﬁx 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20298"/>
              </p:ext>
            </p:extLst>
          </p:nvPr>
        </p:nvGraphicFramePr>
        <p:xfrm>
          <a:off x="553230" y="2044950"/>
          <a:ext cx="8201394" cy="4081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95"/>
                <a:gridCol w="3481001"/>
                <a:gridCol w="2733798"/>
              </a:tblGrid>
              <a:tr h="4132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the exactly deﬁned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e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0188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speciﬁc preﬁx match operator - matching the networks with less speciﬁc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l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speciﬁc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more speciﬁc network preﬁx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m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Style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6391275" y="3811177"/>
            <a:ext cx="809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1275" y="4258852"/>
            <a:ext cx="8096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79588" y="4046127"/>
            <a:ext cx="7334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23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Publisher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200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Subscriber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514600" y="3277777"/>
            <a:ext cx="3962400" cy="1524001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Trebuchet MS" charset="0"/>
              </a:rPr>
              <a:t>Publish/</a:t>
            </a:r>
            <a:r>
              <a:rPr lang="en-US" sz="1800" dirty="0" smtClean="0">
                <a:latin typeface="Trebuchet MS" charset="0"/>
              </a:rPr>
              <a:t>Subscribe</a:t>
            </a:r>
          </a:p>
          <a:p>
            <a:pPr algn="ctr" eaLnBrk="0" hangingPunct="0"/>
            <a:r>
              <a:rPr lang="en-US" sz="1800" dirty="0" smtClean="0">
                <a:latin typeface="Trebuchet MS" charset="0"/>
              </a:rPr>
              <a:t> Middleware/Broker</a:t>
            </a:r>
            <a:endParaRPr lang="en-US" sz="1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Simple/complex expressions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Language provides the construction of simple and complex expressions to specify the filtering parameters in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the </a:t>
            </a:r>
            <a:r>
              <a:rPr lang="en-US" sz="1900" dirty="0" smtClean="0">
                <a:latin typeface="Book Antiqua" charset="0"/>
                <a:ea typeface="MS PGothic" charset="0"/>
              </a:rPr>
              <a:t>XML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data stream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UPDATE” 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MULTI_EXIT_DISC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= 100 &amp;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SRC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PORT = 4321”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 | type = MESSAGE | type = KEEPALIVE” -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UPDATE)” – complex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 | (type = KEEPALIVE)” – complex expression</a:t>
            </a:r>
          </a:p>
        </p:txBody>
      </p:sp>
    </p:spTree>
    <p:extLst>
      <p:ext uri="{BB962C8B-B14F-4D97-AF65-F5344CB8AC3E}">
        <p14:creationId xmlns:p14="http://schemas.microsoft.com/office/powerpoint/2010/main" val="23116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61" y="-6589120"/>
            <a:ext cx="874508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&lt;BGP_MESSAGE length="00002172" version="0.4" </a:t>
            </a:r>
            <a:r>
              <a:rPr lang="en-US" sz="1200" dirty="0" err="1"/>
              <a:t>xmlns</a:t>
            </a:r>
            <a:r>
              <a:rPr lang="en-US" sz="1200" dirty="0"/>
              <a:t>="urn:ietf:params:xml:ns:xfb-0.4" </a:t>
            </a:r>
            <a:r>
              <a:rPr lang="en-US" sz="1200" dirty="0" err="1"/>
              <a:t>type_value</a:t>
            </a:r>
            <a:r>
              <a:rPr lang="en-US" sz="1200" dirty="0"/>
              <a:t>="2" type="UPDATE"&gt;&lt;BGPMON_SEQ id="2128112124" </a:t>
            </a:r>
            <a:r>
              <a:rPr lang="en-US" sz="1200" dirty="0" err="1"/>
              <a:t>seq_num</a:t>
            </a:r>
            <a:r>
              <a:rPr lang="en-US" sz="1200" dirty="0"/>
              <a:t>="825205435"/&gt;&lt;TIME timestamp="1337745796" </a:t>
            </a:r>
            <a:r>
              <a:rPr lang="en-US" sz="1200" dirty="0" err="1"/>
              <a:t>datetime</a:t>
            </a:r>
            <a:r>
              <a:rPr lang="en-US" sz="1200" dirty="0"/>
              <a:t>="2012-05-23T04:03:16Z" </a:t>
            </a:r>
            <a:r>
              <a:rPr lang="en-US" sz="1200" dirty="0" err="1"/>
              <a:t>precision_time</a:t>
            </a:r>
            <a:r>
              <a:rPr lang="en-US" sz="1200" dirty="0"/>
              <a:t>="677"/&gt;&lt;PEERING </a:t>
            </a:r>
            <a:r>
              <a:rPr lang="en-US" sz="1200" dirty="0" err="1"/>
              <a:t>as_num_len</a:t>
            </a:r>
            <a:r>
              <a:rPr lang="en-US" sz="1200" dirty="0"/>
              <a:t>="4"&gt;&lt;SRC_ADDR&gt;&lt;ADDRESS&gt;2001:de8:6::6447:1&lt;/ADDRESS&gt;&lt;AFI value="2"&gt;IPV6&lt;/AFI&gt;&lt;/SRC_ADDR&gt;&lt;SRC_PORT&gt;179&lt;/SRC_PORT&gt;&lt;SRC_AS&gt;6447&lt;/SRC_AS&gt;&lt;DST_ADDR&gt;&lt;ADDRESS&gt;2001:de8:6::3:71:1&lt;/ADDRESS&gt;&lt;AFI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length="105"&gt;&lt;MARKER length="16"&gt;FFFFFFFFFFFFFFFFFFFFFFFFFFFFFFFF&lt;/MARKER&gt;&lt;UPDATE </a:t>
            </a:r>
            <a:r>
              <a:rPr lang="en-US" sz="1200" dirty="0" err="1"/>
              <a:t>withdrawn_len</a:t>
            </a:r>
            <a:r>
              <a:rPr lang="en-US" sz="1200" dirty="0"/>
              <a:t>="0" </a:t>
            </a:r>
            <a:r>
              <a:rPr lang="en-US" sz="1200" dirty="0" err="1"/>
              <a:t>path_attr_len</a:t>
            </a:r>
            <a:r>
              <a:rPr lang="en-US" sz="1200" dirty="0"/>
              <a:t>="82"&gt;&lt;WITHDRAWN count="0"/&gt;&lt;PATH_ATTRIBUTES count="5"&gt;&lt;ATTRIBUTE length="1"&gt;&lt;FLAGS transitive="TRUE"/&gt;&lt;TYPE value="1"&gt;ORIGIN&lt;/TYPE&gt;&lt;ORIGIN value="0"&gt;IGP&lt;/ORIGIN&gt;&lt;/ATTRIBUTE&gt;&lt;ATTRIBUTE length="14"&gt;&lt;FLAGS transitive="TRUE"/&gt;&lt;TYPE value="2"&gt;AS_PATH&lt;/TYPE&gt;&lt;AS_PATH&gt;&lt;AS_SEG type="AS_SEQUENCE" length="3"&gt;&lt;AS&gt;30071&lt;/AS&gt;&lt;AS&gt;3356&lt;/AS&gt;&lt;AS&gt;26878&lt;/AS&gt;&lt;/AS_SEG&gt;&lt;/AS_PATH&gt;&lt;/ATTRIBUTE&gt;&lt;ATTRIBUTE length="4"&gt;&lt;FLAGS optional="TRUE"/&gt;&lt;TYPE value="4"&gt;MULTI_EXIT_DISC&lt;/TYPE&gt;&lt;MULTI_EXIT_DISC&gt;2316&lt;/MULTI_EXIT_DISC&gt;&lt;/ATTRIBUTE&gt;&lt;ATTRIBUTE length="4"&gt;&lt;FLAGS optional="TRUE" transitive="TRUE"/&gt;&lt;TYPE value="8"&gt;COMMUNITIES&lt;/TYPE&gt;&lt;COMMUNITIES&gt;&lt;COMMUNITY&gt;&lt;AS&gt;30071&lt;/AS&gt;&lt;VALUE&gt;57042&lt;/VALUE&gt;&lt;/COMMUNITY&gt;&lt;/COMMUNITIES&gt;&lt;/ATTRIBUTE&gt;&lt;ATTRIBUTE length="44"&gt;&lt;FLAGS optional="TRUE"/&gt;&lt;TYPE value="14"&gt;MP_REACH_NLRI&lt;/TYPE&gt;&lt;MP_REACH_NLRI&gt;&lt;AFI value="2"&gt;IPV6&lt;/AFI&gt;&lt;SAFI value="1"&gt;UNICAST&lt;/SAFI&gt;&lt;NEXT_HOP_LEN&gt;32&lt;/NEXT_HOP_LEN&gt;&lt;NEXT_HOP&gt;&lt;ADDRESS&gt;2001:de8:6::3:71:1&lt;/ADDRESS&gt;&lt;ADDRESS&gt;fe80::20e:cff:feb1:dd92&lt;/ADDRESS&gt;&lt;/NEXT_HOP&gt;&lt;NLRI count="1"&gt;&lt;PREFIX label="DANN"&gt;&lt;ADDRESS&gt;2604:f400:1::/48&lt;/ADDRESS&gt;&lt;AFI value="2"&gt;IPV6&lt;/AFI&gt;&lt;SAFI value="1"&gt;UNICAST&lt;/SAFI&gt;&lt;/PREFIX&gt;&lt;/NLRI&gt;&lt;/MP_REACH_NLRI&gt;&lt;/ATTRIBUTE&gt;&lt;/PATH_ATTRIBUTES&gt;&lt;NLRI count="0"/&gt;&lt;/UPDATE&gt;&lt;/ASCII_MSG&gt;&lt;OCTET_MSG&gt;&lt;OCTETS length="105"&gt;FFFFFFFFFFFFFFFFFFFFFFFFFFFFFFFF006902000000524001010040020E02030000757700000D1C000068FE8004040000090CC008047577DED2800E2C0002012020010DE8000600000000000300710001FE80000000000000020E0CFFFEB1DD9200302604F4000001&lt;/OCTETS&gt;&lt;/OCTET_MSG&gt;&lt;/BGP_MESSAGE&gt;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49" y="1904583"/>
            <a:ext cx="84559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&lt;XML_MESSAGE </a:t>
            </a:r>
            <a:r>
              <a:rPr lang="en-US" sz="1600" dirty="0"/>
              <a:t>length="00001262" version="0.4" </a:t>
            </a:r>
            <a:r>
              <a:rPr lang="en-US" sz="1600" dirty="0" err="1"/>
              <a:t>xmlns</a:t>
            </a:r>
            <a:r>
              <a:rPr lang="en-US" sz="1600" dirty="0"/>
              <a:t>="urn:ietf:params:xml:ns:xfb-0.4" </a:t>
            </a:r>
            <a:r>
              <a:rPr lang="en-US" sz="1600" dirty="0" err="1"/>
              <a:t>type_value</a:t>
            </a:r>
            <a:r>
              <a:rPr lang="en-US" sz="1600" dirty="0"/>
              <a:t>="2" type="UPDATE"&gt;&lt;BGPMON_SEQ id="2128112124" </a:t>
            </a:r>
            <a:r>
              <a:rPr lang="en-US" sz="1600" dirty="0" err="1"/>
              <a:t>seq_num</a:t>
            </a:r>
            <a:r>
              <a:rPr lang="en-US" sz="1600" dirty="0"/>
              <a:t>="867076586"/&gt;&lt;TIME timestamp="1338060434" </a:t>
            </a:r>
            <a:r>
              <a:rPr lang="en-US" sz="1600" dirty="0" err="1"/>
              <a:t>datetime</a:t>
            </a:r>
            <a:r>
              <a:rPr lang="en-US" sz="1600" dirty="0"/>
              <a:t>="2012-05-26T19:27:14Z" </a:t>
            </a:r>
            <a:r>
              <a:rPr lang="en-US" sz="1600" dirty="0" err="1"/>
              <a:t>precision_time</a:t>
            </a:r>
            <a:r>
              <a:rPr lang="en-US" sz="1600" dirty="0"/>
              <a:t>="239"/&gt;&lt;PEERING </a:t>
            </a:r>
            <a:r>
              <a:rPr lang="en-US" sz="1600" dirty="0" err="1"/>
              <a:t>as_num_len</a:t>
            </a:r>
            <a:r>
              <a:rPr lang="en-US" sz="1600" dirty="0"/>
              <a:t>="4"&gt;&lt;SRC_ADDR&gt;&lt;ADDRESS&gt;2001:de8:6::6447:1&lt;/ADDRESS&gt;&lt;AFI </a:t>
            </a:r>
            <a:r>
              <a:rPr lang="en-US" sz="1600" dirty="0" smtClean="0"/>
              <a:t>value="2"&gt;IPV6&lt;/AFI&gt;&lt;/SRC_ADDR&gt;&lt;SRC_PORT</a:t>
            </a:r>
            <a:r>
              <a:rPr lang="en-US" sz="1600" dirty="0"/>
              <a:t>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length="34"&gt;&lt;MARKER length="16"&gt;FFFFFFFFFFFFFFFFFFFFFFFFFFFFFFFF&lt;/MARKER&gt;&lt;UPDATE </a:t>
            </a:r>
            <a:r>
              <a:rPr lang="en-US" sz="1600" dirty="0" err="1"/>
              <a:t>withdrawn_len</a:t>
            </a:r>
            <a:r>
              <a:rPr lang="en-US" sz="1600" dirty="0"/>
              <a:t>="0" </a:t>
            </a:r>
            <a:r>
              <a:rPr lang="en-US" sz="1600" dirty="0" err="1"/>
              <a:t>path_attr_len</a:t>
            </a:r>
            <a:r>
              <a:rPr lang="en-US" sz="1600" dirty="0"/>
              <a:t>="11"&gt;&lt;WITHDRAWN count="0"/&gt;&lt;PATH_ATTRIBUTES count="1"&gt;&lt;ATTRIBUTE length="8"&gt;&lt;FLAGS optional="TRUE"/&gt;&lt;TYPE value="15"&gt;MP_UNREACH_NLRI&lt;/TYPE&gt;&lt;MP_UNREACH_NLRI&gt;&lt;AFI value="2"&gt;IPV6&lt;/AFI&gt;&lt;SAFI value="1"&gt;UNICAST&lt;/SAFI&gt;&lt;WITHDRAWN count="1"&gt;&lt;PREFIX label="WITH"&gt;&lt;ADDRESS&gt;2404:d8::/32&lt;/ADDRESS&gt;&lt;AFI value="2"&gt;IPV6&lt;/AFI&gt;&lt;SAFI value="1"&gt;UNICAST&lt;/SAFI&gt;&lt;/PREFIX&gt;&lt;/WITHDRAWN&gt;&lt;/MP_UNREACH_NLRI&gt;&lt;/ATTRIBUTE&gt;&lt;/PATH_ATTRIBUTES&gt;&lt;NLRI count="0"/&gt;&lt;/UPDATE&gt;&lt;/ASCII_MSG&gt;&lt;OCTET_MSG&gt;&lt;OCTETS length="34"&gt;FFFFFFFFFFFFFFFFFFFFFFFFFFFFFFFF0022020000000B800F0800020120240400D8&lt;/OCTETS&gt;&lt;/OCTET_MSG&gt;&lt;</a:t>
            </a:r>
            <a:r>
              <a:rPr lang="en-US" sz="1600" dirty="0" smtClean="0"/>
              <a:t>/XML_MESSAGE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68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TeleScope</a:t>
            </a:r>
            <a:r>
              <a:rPr lang="en-US" dirty="0" smtClean="0"/>
              <a:t> is a complex </a:t>
            </a:r>
            <a:r>
              <a:rPr lang="en-US" dirty="0"/>
              <a:t>multithreaded network application </a:t>
            </a:r>
            <a:r>
              <a:rPr lang="en-US" dirty="0" smtClean="0"/>
              <a:t>that </a:t>
            </a:r>
            <a:r>
              <a:rPr lang="en-US" dirty="0"/>
              <a:t>consists of several modular </a:t>
            </a:r>
            <a:r>
              <a:rPr lang="en-US" dirty="0" smtClean="0"/>
              <a:t>parts:</a:t>
            </a:r>
          </a:p>
          <a:p>
            <a:r>
              <a:rPr lang="en-US" dirty="0"/>
              <a:t>Writer </a:t>
            </a:r>
            <a:r>
              <a:rPr lang="en-US" dirty="0" smtClean="0"/>
              <a:t>Thread -  </a:t>
            </a:r>
            <a:r>
              <a:rPr lang="en-US" dirty="0"/>
              <a:t>(main function</a:t>
            </a:r>
            <a:r>
              <a:rPr lang="en-US" dirty="0" smtClean="0"/>
              <a:t>) – inserts XML messages into the Filtered Queue Array – executes XML </a:t>
            </a:r>
            <a:r>
              <a:rPr lang="en-US" dirty="0"/>
              <a:t>parsing </a:t>
            </a:r>
            <a:r>
              <a:rPr lang="en-US" dirty="0" smtClean="0"/>
              <a:t>engine and provides network </a:t>
            </a:r>
            <a:r>
              <a:rPr lang="en-US" dirty="0"/>
              <a:t>send/receive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Filtered </a:t>
            </a:r>
            <a:r>
              <a:rPr lang="en-US" dirty="0" smtClean="0"/>
              <a:t>Queue Array  </a:t>
            </a:r>
            <a:r>
              <a:rPr lang="en-US" dirty="0"/>
              <a:t>(Queue module) for storing XML </a:t>
            </a:r>
            <a:r>
              <a:rPr lang="en-US" dirty="0" smtClean="0"/>
              <a:t>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Thread for dumping system statistics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Remote Access Thread – provides Command </a:t>
            </a:r>
            <a:r>
              <a:rPr lang="en-US" dirty="0"/>
              <a:t>Line Interface </a:t>
            </a:r>
            <a:r>
              <a:rPr lang="en-US" dirty="0" smtClean="0"/>
              <a:t>for access to the broker across the network using password authentication</a:t>
            </a:r>
          </a:p>
          <a:p>
            <a:r>
              <a:rPr lang="en-US" dirty="0" smtClean="0"/>
              <a:t>File Reader Thread - reads XML messages from the disk file and inserts them into the Filtered Queue Array – used for publishing XML data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18927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parsing engine – implements the internal language and processing of individual XML messages coming across the network</a:t>
            </a:r>
          </a:p>
          <a:p>
            <a:r>
              <a:rPr lang="en-US" dirty="0" smtClean="0"/>
              <a:t>Clients Thread Pool – implements the Readers abstraction – allocates a separate Reader Thread per each connecting subscriber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pic>
        <p:nvPicPr>
          <p:cNvPr id="8" name="Content Placeholder 7" descr="telescope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17982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distributed content filtering</a:t>
            </a:r>
            <a:endParaRPr lang="en-US" dirty="0"/>
          </a:p>
        </p:txBody>
      </p:sp>
      <p:pic>
        <p:nvPicPr>
          <p:cNvPr id="4" name="Content Placeholder 3" descr="telescopecq-n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10" r="-12644"/>
          <a:stretch/>
        </p:blipFill>
        <p:spPr>
          <a:xfrm>
            <a:off x="284163" y="2133600"/>
            <a:ext cx="8272335" cy="3992563"/>
          </a:xfrm>
        </p:spPr>
      </p:pic>
    </p:spTree>
    <p:extLst>
      <p:ext uri="{BB962C8B-B14F-4D97-AF65-F5344CB8AC3E}">
        <p14:creationId xmlns:p14="http://schemas.microsoft.com/office/powerpoint/2010/main" val="185557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content mesh topology</a:t>
            </a:r>
            <a:endParaRPr lang="en-US" dirty="0"/>
          </a:p>
        </p:txBody>
      </p:sp>
      <p:pic>
        <p:nvPicPr>
          <p:cNvPr id="4" name="Content Placeholder 3" descr="telescopecq-h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1190572" y="2133600"/>
            <a:ext cx="7076747" cy="3992563"/>
          </a:xfrm>
        </p:spPr>
      </p:pic>
    </p:spTree>
    <p:extLst>
      <p:ext uri="{BB962C8B-B14F-4D97-AF65-F5344CB8AC3E}">
        <p14:creationId xmlns:p14="http://schemas.microsoft.com/office/powerpoint/2010/main" val="1962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telescope-deployment-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773820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telescope-deployment-arch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673220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Publish/Subscribe (pub/sub): a powerful abstraction for building distributed 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Message-based, anonymous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Participants are decoupled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space: no need to be connected or even know each other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flow: no need to be synchronized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time: no need to be up at the same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solution for highly dynamic, decentralized systems (e.g., wired environments with huge numbers of publishers and </a:t>
            </a:r>
            <a:r>
              <a:rPr lang="en-US" sz="2400" dirty="0" smtClean="0"/>
              <a:t>subscribers, </a:t>
            </a:r>
            <a:r>
              <a:rPr lang="en-US" sz="2400" dirty="0"/>
              <a:t>P2P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research issues, involving several research areas (e.g., systems, software </a:t>
            </a:r>
            <a:r>
              <a:rPr lang="en-US" sz="2400" dirty="0" err="1"/>
              <a:t>eng.</a:t>
            </a:r>
            <a:r>
              <a:rPr lang="en-US" sz="2400" dirty="0"/>
              <a:t>, databases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2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telescope-deployment-arch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761245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Lots of things to improve and add new features as requirements mature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telescope-log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00" y="4567392"/>
            <a:ext cx="1990001" cy="14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/>
              <a:t>Widely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in the </a:t>
            </a:r>
            <a:r>
              <a:rPr lang="it-IT" sz="2400" dirty="0" err="1"/>
              <a:t>industry</a:t>
            </a:r>
            <a:r>
              <a:rPr lang="it-IT" sz="2400" dirty="0"/>
              <a:t> and in the </a:t>
            </a:r>
            <a:r>
              <a:rPr lang="it-IT" sz="2400" dirty="0" err="1"/>
              <a:t>research</a:t>
            </a:r>
            <a:endParaRPr lang="it-IT" sz="2400" dirty="0"/>
          </a:p>
          <a:p>
            <a:r>
              <a:rPr lang="it-IT" sz="2400" dirty="0" err="1"/>
              <a:t>Industry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r>
              <a:rPr lang="it-IT" sz="2400" dirty="0"/>
              <a:t> for pub/sub are </a:t>
            </a:r>
            <a:r>
              <a:rPr lang="it-IT" sz="2400" dirty="0" err="1"/>
              <a:t>almost</a:t>
            </a:r>
            <a:r>
              <a:rPr lang="it-IT" sz="2400" dirty="0"/>
              <a:t> </a:t>
            </a:r>
            <a:r>
              <a:rPr lang="it-IT" sz="2400" dirty="0" err="1"/>
              <a:t>centralized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Research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/>
              <a:t>to face the </a:t>
            </a:r>
            <a:r>
              <a:rPr lang="it-IT" sz="2400" dirty="0" err="1"/>
              <a:t>scalability</a:t>
            </a:r>
            <a:r>
              <a:rPr lang="it-IT" sz="2400" dirty="0"/>
              <a:t> </a:t>
            </a:r>
            <a:r>
              <a:rPr lang="it-IT" sz="2400" dirty="0" err="1"/>
              <a:t>aspect</a:t>
            </a:r>
            <a:endParaRPr lang="it-IT" sz="2400" dirty="0"/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Stock information delivery</a:t>
            </a:r>
          </a:p>
          <a:p>
            <a:pPr lvl="1"/>
            <a:r>
              <a:rPr lang="en-US" sz="2000" dirty="0"/>
              <a:t>Auction system</a:t>
            </a:r>
          </a:p>
          <a:p>
            <a:pPr lvl="1"/>
            <a:r>
              <a:rPr lang="en-US" sz="2000" dirty="0"/>
              <a:t>Air traffic control</a:t>
            </a:r>
          </a:p>
          <a:p>
            <a:pPr lvl="1"/>
            <a:r>
              <a:rPr lang="en-US" sz="2000" dirty="0" smtClean="0"/>
              <a:t>Web Services</a:t>
            </a:r>
            <a:endParaRPr lang="en-US" sz="2000" dirty="0"/>
          </a:p>
          <a:p>
            <a:r>
              <a:rPr lang="en-US" sz="2400" dirty="0"/>
              <a:t>Many names for pub/sub systems: notification service, data distribution service</a:t>
            </a:r>
          </a:p>
        </p:txBody>
      </p:sp>
    </p:spTree>
    <p:extLst>
      <p:ext uri="{BB962C8B-B14F-4D97-AF65-F5344CB8AC3E}">
        <p14:creationId xmlns:p14="http://schemas.microsoft.com/office/powerpoint/2010/main" val="281525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Basic </a:t>
            </a:r>
            <a:r>
              <a:rPr lang="it-IT" dirty="0" err="1"/>
              <a:t>Interaction</a:t>
            </a:r>
            <a:r>
              <a:rPr lang="it-IT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900113" y="2676875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758825" y="381670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814388" y="491525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7246938" y="274831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S1</a:t>
            </a:r>
            <a:endParaRPr lang="en-US" sz="2000">
              <a:latin typeface="Arial" charset="0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7386638" y="3830988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S2</a:t>
            </a:r>
            <a:endParaRPr lang="en-US" sz="2000">
              <a:latin typeface="Arial" charset="0"/>
            </a:endParaRPr>
          </a:p>
        </p:txBody>
      </p:sp>
      <p:sp>
        <p:nvSpPr>
          <p:cNvPr id="9" name="Oval 49"/>
          <p:cNvSpPr>
            <a:spLocks noChangeArrowheads="1"/>
          </p:cNvSpPr>
          <p:nvPr/>
        </p:nvSpPr>
        <p:spPr bwMode="auto">
          <a:xfrm>
            <a:off x="7358063" y="478666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S3</a:t>
            </a:r>
            <a:endParaRPr lang="en-US" sz="2000">
              <a:latin typeface="Arial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55600" y="2267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publishers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7502525" y="2016475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subscribers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521575" y="2543525"/>
            <a:ext cx="617538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7659688" y="4581875"/>
            <a:ext cx="8445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691438" y="3624613"/>
            <a:ext cx="8572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 flipV="1">
            <a:off x="8175625" y="4972400"/>
            <a:ext cx="1412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517650" y="2632425"/>
            <a:ext cx="1408113" cy="2841625"/>
            <a:chOff x="956" y="1868"/>
            <a:chExt cx="887" cy="1790"/>
          </a:xfrm>
        </p:grpSpPr>
        <p:sp>
          <p:nvSpPr>
            <p:cNvPr id="17" name="AutoShape 58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8" name="AutoShape 59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9" name="AutoShape 60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+2,51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1412875" y="5955063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event</a:t>
            </a:r>
            <a:endParaRPr lang="en-US" sz="1800" b="1">
              <a:latin typeface="Arial Narrow" charset="0"/>
            </a:endParaRPr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V="1">
            <a:off x="1757363" y="5435950"/>
            <a:ext cx="168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2965450" y="2929288"/>
            <a:ext cx="4038600" cy="2209800"/>
            <a:chOff x="1868" y="2055"/>
            <a:chExt cx="2544" cy="1392"/>
          </a:xfrm>
        </p:grpSpPr>
        <p:sp>
          <p:nvSpPr>
            <p:cNvPr id="23" name="Line 64"/>
            <p:cNvSpPr>
              <a:spLocks noChangeShapeType="1"/>
            </p:cNvSpPr>
            <p:nvPr/>
          </p:nvSpPr>
          <p:spPr bwMode="auto">
            <a:xfrm flipV="1">
              <a:off x="1868" y="2181"/>
              <a:ext cx="2498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1912" y="2775"/>
              <a:ext cx="244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1895" y="2791"/>
              <a:ext cx="2490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>
              <a:off x="1895" y="2055"/>
              <a:ext cx="251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2978150" y="2338738"/>
            <a:ext cx="3219450" cy="3263900"/>
            <a:chOff x="1876" y="1683"/>
            <a:chExt cx="2028" cy="2056"/>
          </a:xfrm>
        </p:grpSpPr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1876" y="1683"/>
              <a:ext cx="2028" cy="2056"/>
            </a:xfrm>
            <a:prstGeom prst="roundRect">
              <a:avLst>
                <a:gd name="adj" fmla="val 10602"/>
              </a:avLst>
            </a:prstGeom>
            <a:solidFill>
              <a:srgbClr val="8000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313" y="2402"/>
              <a:ext cx="1064" cy="735"/>
            </a:xfrm>
            <a:prstGeom prst="rect">
              <a:avLst/>
            </a:prstGeom>
            <a:solidFill>
              <a:srgbClr val="B337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S1: IBM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S2: ACME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S3: ACME</a:t>
              </a:r>
              <a:endParaRPr lang="en-US" sz="20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2086" y="1762"/>
              <a:ext cx="1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800" b="1">
                  <a:solidFill>
                    <a:schemeClr val="bg1"/>
                  </a:solidFill>
                  <a:latin typeface="Arial Narrow" charset="0"/>
                </a:rPr>
                <a:t>notification service</a:t>
              </a:r>
              <a:endParaRPr lang="en-US" sz="1800" b="1">
                <a:solidFill>
                  <a:schemeClr val="bg1"/>
                </a:solidFill>
                <a:latin typeface="Arial Narrow" charset="0"/>
              </a:endParaRPr>
            </a:p>
          </p:txBody>
        </p:sp>
      </p:grpSp>
      <p:grpSp>
        <p:nvGrpSpPr>
          <p:cNvPr id="31" name="Group 72"/>
          <p:cNvGrpSpPr>
            <a:grpSpLocks/>
          </p:cNvGrpSpPr>
          <p:nvPr/>
        </p:nvGrpSpPr>
        <p:grpSpPr bwMode="auto">
          <a:xfrm>
            <a:off x="5780088" y="2578450"/>
            <a:ext cx="1436687" cy="2755900"/>
            <a:chOff x="3641" y="1834"/>
            <a:chExt cx="905" cy="1736"/>
          </a:xfrm>
        </p:grpSpPr>
        <p:sp>
          <p:nvSpPr>
            <p:cNvPr id="32" name="AutoShape 73"/>
            <p:cNvSpPr>
              <a:spLocks noChangeArrowheads="1"/>
            </p:cNvSpPr>
            <p:nvPr/>
          </p:nvSpPr>
          <p:spPr bwMode="auto">
            <a:xfrm>
              <a:off x="3721" y="183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3" name="AutoShape 74"/>
            <p:cNvSpPr>
              <a:spLocks noChangeArrowheads="1"/>
            </p:cNvSpPr>
            <p:nvPr/>
          </p:nvSpPr>
          <p:spPr bwMode="auto">
            <a:xfrm>
              <a:off x="3641" y="2097"/>
              <a:ext cx="816" cy="4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12,51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4" name="AutoShape 75"/>
            <p:cNvSpPr>
              <a:spLocks noChangeArrowheads="1"/>
            </p:cNvSpPr>
            <p:nvPr/>
          </p:nvSpPr>
          <p:spPr bwMode="auto">
            <a:xfrm>
              <a:off x="3730" y="260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5" name="AutoShape 76"/>
            <p:cNvSpPr>
              <a:spLocks noChangeArrowheads="1"/>
            </p:cNvSpPr>
            <p:nvPr/>
          </p:nvSpPr>
          <p:spPr bwMode="auto">
            <a:xfrm>
              <a:off x="3730" y="3180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659563" y="6048725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notification</a:t>
            </a:r>
            <a:endParaRPr lang="en-US" sz="1800" b="1">
              <a:latin typeface="Arial Narrow" charset="0"/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588125" y="5329588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1332" y="4923475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Topic-Based [Oki et al. 93]: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events are divided in topics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subscribers subscribe for a single topic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5359845" y="4996500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Content-Based [Carzaniga et al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subscriptions are generic queries SQL-like  on the event schema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025970" y="2115188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95795" y="3083563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46595" y="4015425"/>
            <a:ext cx="506413" cy="44291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871145" y="2175513"/>
            <a:ext cx="506413" cy="44291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S1</a:t>
            </a:r>
            <a:endParaRPr lang="en-US" sz="1600">
              <a:latin typeface="Arial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999732" y="3094675"/>
            <a:ext cx="506413" cy="44291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S2</a:t>
            </a:r>
            <a:endParaRPr lang="en-US" sz="1600">
              <a:latin typeface="Arial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974332" y="3907475"/>
            <a:ext cx="506413" cy="4413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S3</a:t>
            </a:r>
            <a:endParaRPr lang="en-US" sz="16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25145" y="2050100"/>
            <a:ext cx="495300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52145" y="3732850"/>
            <a:ext cx="777875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80719" y="2920050"/>
            <a:ext cx="790576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594295" y="2077088"/>
            <a:ext cx="1296987" cy="2413000"/>
            <a:chOff x="956" y="1868"/>
            <a:chExt cx="887" cy="1790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-3,75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ACME: +0,15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+2,51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940495" y="1827850"/>
            <a:ext cx="2965450" cy="2771775"/>
          </a:xfrm>
          <a:prstGeom prst="roundRect">
            <a:avLst>
              <a:gd name="adj" fmla="val 10602"/>
            </a:avLst>
          </a:prstGeom>
          <a:solidFill>
            <a:srgbClr val="800000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578670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246882" y="1985013"/>
            <a:ext cx="151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chemeClr val="bg1"/>
                </a:solidFill>
                <a:latin typeface="Arial Narrow" charset="0"/>
              </a:rPr>
              <a:t>notification service</a:t>
            </a:r>
            <a:endParaRPr lang="en-US" sz="1400" b="1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5637657" y="2031050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-3,75</a:t>
            </a:r>
            <a:endParaRPr lang="en-US" sz="1000">
              <a:latin typeface="Arial" charset="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5536057" y="2399350"/>
            <a:ext cx="1192213" cy="550863"/>
          </a:xfrm>
          <a:prstGeom prst="rightArrow">
            <a:avLst>
              <a:gd name="adj1" fmla="val 50000"/>
              <a:gd name="adj2" fmla="val 541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+2,51</a:t>
            </a:r>
            <a:endParaRPr lang="en-US" sz="1000">
              <a:latin typeface="Arial" charset="0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5650357" y="3069275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5650357" y="3845563"/>
            <a:ext cx="1193800" cy="525462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7591870" y="2050100"/>
            <a:ext cx="827087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&amp;  v &lt; 0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3580257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IBM,v&lt;0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1332" y="6004563"/>
            <a:ext cx="2951163" cy="7397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Type-Based [Eugster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notifications are objects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type is the discriminating attribute</a:t>
            </a:r>
          </a:p>
        </p:txBody>
      </p:sp>
      <p:sp>
        <p:nvSpPr>
          <p:cNvPr id="3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Subscription </a:t>
            </a:r>
            <a:r>
              <a:rPr lang="it-IT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Pub/Sub Variants: Topic-based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space is divided in topics, corresponding to logical channels</a:t>
            </a:r>
          </a:p>
          <a:p>
            <a:r>
              <a:rPr lang="en-US"/>
              <a:t>Participants subscribe for a topic and publish on a topic</a:t>
            </a:r>
          </a:p>
          <a:p>
            <a:r>
              <a:rPr lang="en-US"/>
              <a:t>Receivers for an event are known a priori</a:t>
            </a:r>
          </a:p>
          <a:p>
            <a:r>
              <a:rPr lang="en-US"/>
              <a:t>Channel = Group </a:t>
            </a:r>
          </a:p>
          <a:p>
            <a:pPr lvl="1"/>
            <a:r>
              <a:rPr lang="en-US"/>
              <a:t>Therefore often exploit network-level multicast</a:t>
            </a:r>
          </a:p>
          <a:p>
            <a:pPr lvl="1"/>
            <a:r>
              <a:rPr lang="en-US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56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Content Based pub-sub: event schema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4763" y="3914775"/>
            <a:ext cx="88900" cy="1303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4275" y="6045200"/>
            <a:ext cx="1652588" cy="8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78100" y="6081713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78100" y="3055938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30625" y="3921125"/>
            <a:ext cx="1655763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90988" y="442595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75063" y="3643313"/>
            <a:ext cx="40798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06750" y="3392488"/>
            <a:ext cx="555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event</a:t>
            </a:r>
            <a:endParaRPr lang="fr-FR" sz="1200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67250" y="35607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502150" y="329406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subscription</a:t>
            </a:r>
            <a:endParaRPr lang="fr-FR" sz="1200">
              <a:latin typeface="Arial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107113" y="3849688"/>
            <a:ext cx="2087562" cy="936625"/>
          </a:xfrm>
          <a:prstGeom prst="wedgeRectCallout">
            <a:avLst>
              <a:gd name="adj1" fmla="val -118972"/>
              <a:gd name="adj2" fmla="val 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1" dirty="0">
                <a:latin typeface="Arial" charset="0"/>
              </a:rPr>
              <a:t>Content-based subscriptions</a:t>
            </a:r>
            <a:r>
              <a:rPr lang="en-US" sz="1400" dirty="0">
                <a:latin typeface="Arial" charset="0"/>
              </a:rPr>
              <a:t> can include range constraints</a:t>
            </a:r>
            <a:endParaRPr lang="fr-FR" sz="1400" dirty="0"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740650" y="58769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24075" y="31416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2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24275" y="5205413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389563" y="521811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584450" y="5218113"/>
            <a:ext cx="113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2571750" y="39274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24325" y="4467225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9050" y="4467225"/>
            <a:ext cx="156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52700" y="441642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084638" y="60610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Subscriptions and events defined over an </a:t>
            </a:r>
            <a:br>
              <a:rPr lang="en-US" sz="2400" dirty="0"/>
            </a:br>
            <a:r>
              <a:rPr lang="en-US" sz="2400" dirty="0"/>
              <a:t>n-dimensional </a:t>
            </a:r>
            <a:r>
              <a:rPr lang="en-US" sz="2400" i="1" dirty="0"/>
              <a:t>event space (</a:t>
            </a:r>
            <a:r>
              <a:rPr lang="en-US" sz="1600" dirty="0"/>
              <a:t>E.g. </a:t>
            </a:r>
            <a:r>
              <a:rPr lang="en-US" sz="1600" dirty="0" err="1">
                <a:latin typeface="Courier New" charset="0"/>
              </a:rPr>
              <a:t>StockName</a:t>
            </a:r>
            <a:r>
              <a:rPr lang="en-US" sz="1600" dirty="0">
                <a:latin typeface="Courier New" charset="0"/>
              </a:rPr>
              <a:t> =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Courier New" charset="0"/>
              </a:rPr>
              <a:t>ACME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Courier New" charset="0"/>
              </a:rPr>
              <a:t> and change &lt; -3</a:t>
            </a:r>
            <a:r>
              <a:rPr lang="en-US" sz="1600" dirty="0" smtClean="0">
                <a:latin typeface="Courier New" charset="0"/>
              </a:rPr>
              <a:t>)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dirty="0"/>
              <a:t>Subscription: conjunction of constraints</a:t>
            </a:r>
          </a:p>
          <a:p>
            <a:pPr>
              <a:lnSpc>
                <a:spcPct val="80000"/>
              </a:lnSpc>
            </a:pPr>
            <a:endParaRPr lang="it-IT" sz="2400" i="1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453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vs. Content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Topic-based pub/sub </a:t>
            </a:r>
          </a:p>
          <a:p>
            <a:pPr lvl="1"/>
            <a:r>
              <a:rPr lang="en-US" dirty="0"/>
              <a:t>Recipients are known a-priori </a:t>
            </a:r>
          </a:p>
          <a:p>
            <a:pPr lvl="1"/>
            <a:r>
              <a:rPr lang="en-US" dirty="0"/>
              <a:t>Many efficient implementations </a:t>
            </a:r>
            <a:r>
              <a:rPr lang="en-US" dirty="0" smtClean="0"/>
              <a:t>exist</a:t>
            </a:r>
            <a:endParaRPr lang="en-US" dirty="0"/>
          </a:p>
          <a:p>
            <a:pPr lvl="1"/>
            <a:r>
              <a:rPr lang="en-US" dirty="0"/>
              <a:t>Limited expressiveness</a:t>
            </a:r>
          </a:p>
          <a:p>
            <a:r>
              <a:rPr lang="en-US" dirty="0"/>
              <a:t>Content-based pub/sub </a:t>
            </a:r>
          </a:p>
          <a:p>
            <a:pPr lvl="1"/>
            <a:r>
              <a:rPr lang="en-US" dirty="0"/>
              <a:t>Cannot determine recipients before publication</a:t>
            </a:r>
          </a:p>
          <a:p>
            <a:pPr lvl="1"/>
            <a:r>
              <a:rPr lang="en-US" dirty="0"/>
              <a:t>More flexible </a:t>
            </a:r>
          </a:p>
          <a:p>
            <a:pPr lvl="1"/>
            <a:r>
              <a:rPr lang="en-US" dirty="0"/>
              <a:t>More general</a:t>
            </a:r>
          </a:p>
          <a:p>
            <a:pPr lvl="1"/>
            <a:r>
              <a:rPr lang="en-US" dirty="0"/>
              <a:t>Much more difficult to implement efficiently</a:t>
            </a:r>
          </a:p>
        </p:txBody>
      </p:sp>
    </p:spTree>
    <p:extLst>
      <p:ext uri="{BB962C8B-B14F-4D97-AF65-F5344CB8AC3E}">
        <p14:creationId xmlns:p14="http://schemas.microsoft.com/office/powerpoint/2010/main" val="11148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5880</TotalTime>
  <Words>2414</Words>
  <Application>Microsoft Macintosh PowerPoint</Application>
  <PresentationFormat>On-screen Show (4:3)</PresentationFormat>
  <Paragraphs>272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Spectrum</vt:lpstr>
      <vt:lpstr>TeleScope  XML Stream/Replicator Platform</vt:lpstr>
      <vt:lpstr>Introduction: The Publish/Subscribe </vt:lpstr>
      <vt:lpstr>Introduction: The Publish/Subscribe </vt:lpstr>
      <vt:lpstr>Introduction: The Publish/Subscribe </vt:lpstr>
      <vt:lpstr>Basic Interaction Model</vt:lpstr>
      <vt:lpstr>Subscription Models</vt:lpstr>
      <vt:lpstr>Pub/Sub Variants: Topic-based</vt:lpstr>
      <vt:lpstr>Content Based pub-sub: event schema</vt:lpstr>
      <vt:lpstr>Topic vs. Content</vt:lpstr>
      <vt:lpstr>Content-based pub-sub</vt:lpstr>
      <vt:lpstr>Architecture Model of a pub/sub</vt:lpstr>
      <vt:lpstr>XML Stream Processing Requirements</vt:lpstr>
      <vt:lpstr>TeleScope XML Broker</vt:lpstr>
      <vt:lpstr>TeleScope Features</vt:lpstr>
      <vt:lpstr>TeleScope Features</vt:lpstr>
      <vt:lpstr>TeleScope Features</vt:lpstr>
      <vt:lpstr>TeleScope Features</vt:lpstr>
      <vt:lpstr>Language operators</vt:lpstr>
      <vt:lpstr>Language operators – CIDR Preﬁx match </vt:lpstr>
      <vt:lpstr>Simple/complex expressions</vt:lpstr>
      <vt:lpstr>Example XML Message</vt:lpstr>
      <vt:lpstr>TeleScope Architecture</vt:lpstr>
      <vt:lpstr>TeleScope Architecture</vt:lpstr>
      <vt:lpstr>TeleScope Architecture</vt:lpstr>
      <vt:lpstr>TeleScope Architecture</vt:lpstr>
      <vt:lpstr>TeleScope distributed content filtering</vt:lpstr>
      <vt:lpstr>TeleScope content mesh topology</vt:lpstr>
      <vt:lpstr>Deployment Scenarios</vt:lpstr>
      <vt:lpstr>Deployment Scenarios</vt:lpstr>
      <vt:lpstr>Deployment Scenarios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CQ (Continuous Query) Event Processing System</dc:title>
  <dc:creator>Kirill Belyaev</dc:creator>
  <cp:lastModifiedBy>Kirill Belyaev</cp:lastModifiedBy>
  <cp:revision>138</cp:revision>
  <dcterms:created xsi:type="dcterms:W3CDTF">2012-09-21T04:24:21Z</dcterms:created>
  <dcterms:modified xsi:type="dcterms:W3CDTF">2014-06-03T21:11:19Z</dcterms:modified>
</cp:coreProperties>
</file>