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82" r:id="rId13"/>
    <p:sldId id="283" r:id="rId14"/>
    <p:sldId id="268" r:id="rId15"/>
    <p:sldId id="277" r:id="rId16"/>
    <p:sldId id="270" r:id="rId17"/>
    <p:sldId id="271" r:id="rId18"/>
    <p:sldId id="272" r:id="rId19"/>
    <p:sldId id="273" r:id="rId20"/>
    <p:sldId id="267" r:id="rId21"/>
    <p:sldId id="278" r:id="rId22"/>
    <p:sldId id="274" r:id="rId23"/>
    <p:sldId id="275" r:id="rId24"/>
    <p:sldId id="276" r:id="rId25"/>
    <p:sldId id="279" r:id="rId26"/>
    <p:sldId id="280" r:id="rId27"/>
    <p:sldId id="281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53" autoAdjust="0"/>
  </p:normalViewPr>
  <p:slideViewPr>
    <p:cSldViewPr snapToGrid="0" snapToObjects="1">
      <p:cViewPr varScale="1">
        <p:scale>
          <a:sx n="101" d="100"/>
          <a:sy n="101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CQ (Continuous Query)</a:t>
            </a:r>
            <a:br>
              <a:rPr lang="en-US" dirty="0" smtClean="0"/>
            </a:br>
            <a:r>
              <a:rPr lang="en-US" dirty="0" smtClean="0"/>
              <a:t>XML Data Stream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XML Event </a:t>
            </a:r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39245" y="2150274"/>
            <a:ext cx="5114428" cy="339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Belyaev </a:t>
            </a:r>
            <a:r>
              <a:rPr lang="en-US" sz="2400" dirty="0" smtClean="0"/>
              <a:t>Kirill</a:t>
            </a:r>
          </a:p>
          <a:p>
            <a:pPr algn="ctr"/>
            <a:r>
              <a:rPr lang="en-US" sz="2400" dirty="0" smtClean="0"/>
              <a:t> </a:t>
            </a:r>
            <a:r>
              <a:rPr lang="en-US" sz="2400" dirty="0"/>
              <a:t>Department of Computer </a:t>
            </a:r>
            <a:r>
              <a:rPr lang="en-US" sz="2400" dirty="0" smtClean="0"/>
              <a:t>Science</a:t>
            </a:r>
            <a:endParaRPr lang="en-US" sz="2400" dirty="0"/>
          </a:p>
          <a:p>
            <a:pPr algn="ctr"/>
            <a:r>
              <a:rPr lang="en-US" sz="2400" dirty="0"/>
              <a:t> Colorado State </a:t>
            </a:r>
            <a:r>
              <a:rPr lang="en-US" sz="2400" dirty="0" smtClean="0"/>
              <a:t>University</a:t>
            </a:r>
          </a:p>
          <a:p>
            <a:pPr algn="ctr"/>
            <a:r>
              <a:rPr lang="en-US" sz="2400" dirty="0" smtClean="0"/>
              <a:t> </a:t>
            </a:r>
            <a:r>
              <a:rPr lang="en-US" sz="2400" dirty="0"/>
              <a:t>Fort </a:t>
            </a:r>
            <a:r>
              <a:rPr lang="en-US" sz="2400" dirty="0" smtClean="0"/>
              <a:t>Collins, CO, USA</a:t>
            </a:r>
          </a:p>
          <a:p>
            <a:pPr algn="ctr"/>
            <a:r>
              <a:rPr lang="en-US" dirty="0" smtClean="0"/>
              <a:t>With a number of slides borrowed from </a:t>
            </a:r>
            <a:r>
              <a:rPr lang="en-US" dirty="0"/>
              <a:t>Roberto </a:t>
            </a:r>
            <a:r>
              <a:rPr lang="en-US" dirty="0" err="1" smtClean="0"/>
              <a:t>Baldoni</a:t>
            </a:r>
            <a:r>
              <a:rPr lang="en-US" dirty="0" smtClean="0"/>
              <a:t> (2005)</a:t>
            </a:r>
          </a:p>
          <a:p>
            <a:pPr algn="ctr">
              <a:lnSpc>
                <a:spcPct val="80000"/>
              </a:lnSpc>
            </a:pPr>
            <a:r>
              <a:rPr lang="en-US" i="1" dirty="0" err="1"/>
              <a:t>Dipartimento</a:t>
            </a:r>
            <a:r>
              <a:rPr lang="en-US" i="1" dirty="0"/>
              <a:t> di </a:t>
            </a:r>
            <a:r>
              <a:rPr lang="en-US" i="1" dirty="0" err="1"/>
              <a:t>Informatica</a:t>
            </a:r>
            <a:r>
              <a:rPr lang="en-US" i="1" dirty="0"/>
              <a:t> e </a:t>
            </a:r>
            <a:r>
              <a:rPr lang="en-US" i="1" dirty="0" err="1"/>
              <a:t>Sistemistica</a:t>
            </a:r>
            <a:endParaRPr lang="en-US" i="1" dirty="0"/>
          </a:p>
          <a:p>
            <a:pPr algn="ctr">
              <a:lnSpc>
                <a:spcPct val="80000"/>
              </a:lnSpc>
            </a:pPr>
            <a:r>
              <a:rPr lang="en-US" i="1" dirty="0" err="1"/>
              <a:t>Università</a:t>
            </a:r>
            <a:r>
              <a:rPr lang="en-US" i="1" dirty="0"/>
              <a:t> </a:t>
            </a:r>
            <a:r>
              <a:rPr lang="en-US" i="1" dirty="0" err="1"/>
              <a:t>degli</a:t>
            </a:r>
            <a:r>
              <a:rPr lang="en-US" i="1" dirty="0"/>
              <a:t> </a:t>
            </a:r>
            <a:r>
              <a:rPr lang="en-US" i="1" dirty="0" err="1"/>
              <a:t>Studi</a:t>
            </a:r>
            <a:r>
              <a:rPr lang="en-US" i="1" dirty="0"/>
              <a:t> di Roma </a:t>
            </a:r>
            <a:r>
              <a:rPr lang="ja-JP" altLang="en-US" i="1" dirty="0">
                <a:latin typeface="Arial"/>
              </a:rPr>
              <a:t>“</a:t>
            </a:r>
            <a:r>
              <a:rPr lang="en-US" i="1" dirty="0"/>
              <a:t>La </a:t>
            </a:r>
            <a:r>
              <a:rPr lang="en-US" i="1" dirty="0" err="1"/>
              <a:t>Sapienza</a:t>
            </a:r>
            <a:r>
              <a:rPr lang="ja-JP" altLang="en-US" i="1" dirty="0">
                <a:latin typeface="Arial"/>
              </a:rPr>
              <a:t>”</a:t>
            </a:r>
            <a:endParaRPr lang="en-US" i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95" y="1010467"/>
            <a:ext cx="737616" cy="737616"/>
          </a:xfrm>
          <a:prstGeom prst="rect">
            <a:avLst/>
          </a:prstGeom>
        </p:spPr>
      </p:pic>
      <p:pic>
        <p:nvPicPr>
          <p:cNvPr id="5" name="Picture 4" descr="Colorado_State_University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044" y="4711820"/>
            <a:ext cx="1752504" cy="173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50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Content-</a:t>
            </a:r>
            <a:r>
              <a:rPr lang="en-US" sz="4400" dirty="0" smtClean="0"/>
              <a:t>based pub-sub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Assumes publish-subscribe infrastructure</a:t>
            </a:r>
          </a:p>
          <a:p>
            <a:r>
              <a:rPr lang="en-US" dirty="0"/>
              <a:t>But rather than limiting matching to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topics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goes further and allows queries against the actual content of </a:t>
            </a:r>
            <a:r>
              <a:rPr lang="en-US" dirty="0" smtClean="0"/>
              <a:t>messages (XML messages stream)</a:t>
            </a:r>
            <a:endParaRPr lang="en-US" dirty="0"/>
          </a:p>
          <a:p>
            <a:r>
              <a:rPr lang="en-US" dirty="0"/>
              <a:t>Problem becomes one of matching at high </a:t>
            </a:r>
            <a:r>
              <a:rPr lang="en-US" dirty="0" smtClean="0"/>
              <a:t>speeds with a large number of subscribers expressing complex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38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Architecture </a:t>
            </a:r>
            <a:r>
              <a:rPr lang="it-IT" dirty="0"/>
              <a:t>Model of a pub/sub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/>
              <a:t>Network Multicasting</a:t>
            </a:r>
          </a:p>
          <a:p>
            <a:pPr lvl="1"/>
            <a:r>
              <a:rPr lang="it-IT"/>
              <a:t>Use of multicast networking facilities (also at data link level) </a:t>
            </a:r>
          </a:p>
          <a:p>
            <a:r>
              <a:rPr lang="it-IT"/>
              <a:t>Broker layer overlay</a:t>
            </a:r>
          </a:p>
          <a:p>
            <a:pPr lvl="1"/>
            <a:r>
              <a:rPr lang="it-IT"/>
              <a:t>Based on transport level connections between nodes</a:t>
            </a:r>
          </a:p>
          <a:p>
            <a:pPr lvl="1"/>
            <a:r>
              <a:rPr lang="it-IT"/>
              <a:t>Hierarchical (Decision tree from publisher to subscribers) </a:t>
            </a:r>
          </a:p>
          <a:p>
            <a:pPr lvl="1"/>
            <a:r>
              <a:rPr lang="it-IT"/>
              <a:t>Undirected Acyclic graph spanning all brokers</a:t>
            </a:r>
          </a:p>
          <a:p>
            <a:r>
              <a:rPr lang="it-IT"/>
              <a:t>Structured Overlay</a:t>
            </a:r>
          </a:p>
          <a:p>
            <a:pPr lvl="1"/>
            <a:r>
              <a:rPr lang="it-IT"/>
              <a:t>DHT (abstracting from physical nodes)</a:t>
            </a:r>
          </a:p>
        </p:txBody>
      </p:sp>
    </p:spTree>
    <p:extLst>
      <p:ext uri="{BB962C8B-B14F-4D97-AF65-F5344CB8AC3E}">
        <p14:creationId xmlns:p14="http://schemas.microsoft.com/office/powerpoint/2010/main" val="2267411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XML Stream Processing Requirements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Content-</a:t>
            </a:r>
            <a:r>
              <a:rPr lang="it-IT" dirty="0" err="1" smtClean="0"/>
              <a:t>based</a:t>
            </a:r>
            <a:r>
              <a:rPr lang="it-IT" dirty="0" smtClean="0"/>
              <a:t> Pub-Sub </a:t>
            </a:r>
            <a:r>
              <a:rPr lang="it-IT" dirty="0" err="1" smtClean="0"/>
              <a:t>requires</a:t>
            </a:r>
            <a:r>
              <a:rPr lang="it-IT" dirty="0" smtClean="0"/>
              <a:t> a </a:t>
            </a:r>
            <a:r>
              <a:rPr lang="it-IT" dirty="0" err="1" smtClean="0"/>
              <a:t>stream</a:t>
            </a:r>
            <a:r>
              <a:rPr lang="it-IT" dirty="0" smtClean="0"/>
              <a:t> broker </a:t>
            </a:r>
            <a:r>
              <a:rPr lang="it-IT" dirty="0" err="1" smtClean="0"/>
              <a:t>that</a:t>
            </a:r>
            <a:r>
              <a:rPr lang="it-IT" dirty="0" smtClean="0"/>
              <a:t> can:</a:t>
            </a:r>
          </a:p>
          <a:p>
            <a:pPr lvl="1"/>
            <a:r>
              <a:rPr lang="it-IT" dirty="0" err="1" smtClean="0"/>
              <a:t>Publish</a:t>
            </a:r>
            <a:r>
              <a:rPr lang="it-IT" dirty="0" smtClean="0"/>
              <a:t> xml </a:t>
            </a:r>
            <a:r>
              <a:rPr lang="it-IT" dirty="0" err="1" smtClean="0"/>
              <a:t>messages</a:t>
            </a:r>
            <a:r>
              <a:rPr lang="it-IT" dirty="0" smtClean="0"/>
              <a:t> from data file </a:t>
            </a:r>
          </a:p>
          <a:p>
            <a:pPr lvl="1"/>
            <a:r>
              <a:rPr lang="it-IT" dirty="0" err="1" smtClean="0"/>
              <a:t>Subscribe</a:t>
            </a:r>
            <a:r>
              <a:rPr lang="it-IT" dirty="0" smtClean="0"/>
              <a:t> to xml </a:t>
            </a:r>
            <a:r>
              <a:rPr lang="it-IT" dirty="0" err="1" smtClean="0"/>
              <a:t>stream</a:t>
            </a:r>
            <a:r>
              <a:rPr lang="it-IT" dirty="0" smtClean="0"/>
              <a:t> over the network/file IO</a:t>
            </a:r>
          </a:p>
          <a:p>
            <a:pPr lvl="1"/>
            <a:r>
              <a:rPr lang="it-IT" dirty="0" err="1" smtClean="0"/>
              <a:t>Provide</a:t>
            </a:r>
            <a:r>
              <a:rPr lang="it-IT" dirty="0" smtClean="0"/>
              <a:t> </a:t>
            </a:r>
            <a:r>
              <a:rPr lang="it-IT" dirty="0" err="1" smtClean="0"/>
              <a:t>simple</a:t>
            </a:r>
            <a:r>
              <a:rPr lang="it-IT" dirty="0" smtClean="0"/>
              <a:t> </a:t>
            </a:r>
            <a:r>
              <a:rPr lang="it-IT" dirty="0" err="1" smtClean="0"/>
              <a:t>query</a:t>
            </a:r>
            <a:r>
              <a:rPr lang="it-IT" dirty="0" smtClean="0"/>
              <a:t> </a:t>
            </a:r>
            <a:r>
              <a:rPr lang="it-IT" dirty="0" err="1" smtClean="0"/>
              <a:t>semantics</a:t>
            </a:r>
            <a:endParaRPr lang="it-IT" dirty="0"/>
          </a:p>
          <a:p>
            <a:pPr lvl="1"/>
            <a:r>
              <a:rPr lang="it-IT" dirty="0" err="1" smtClean="0"/>
              <a:t>Support</a:t>
            </a:r>
            <a:r>
              <a:rPr lang="it-IT" dirty="0" smtClean="0"/>
              <a:t> </a:t>
            </a:r>
            <a:r>
              <a:rPr lang="it-IT" dirty="0" err="1" smtClean="0"/>
              <a:t>concurrent</a:t>
            </a:r>
            <a:r>
              <a:rPr lang="it-IT" dirty="0" smtClean="0"/>
              <a:t> </a:t>
            </a:r>
            <a:r>
              <a:rPr lang="it-IT" dirty="0" err="1" smtClean="0"/>
              <a:t>subscribers</a:t>
            </a:r>
            <a:endParaRPr lang="it-IT" dirty="0" smtClean="0"/>
          </a:p>
          <a:p>
            <a:pPr lvl="1"/>
            <a:r>
              <a:rPr lang="it-IT" dirty="0" err="1" smtClean="0"/>
              <a:t>Provide</a:t>
            </a:r>
            <a:r>
              <a:rPr lang="it-IT" dirty="0" smtClean="0"/>
              <a:t> fair </a:t>
            </a:r>
            <a:r>
              <a:rPr lang="it-IT" dirty="0" err="1" smtClean="0"/>
              <a:t>queuing</a:t>
            </a:r>
            <a:r>
              <a:rPr lang="it-IT" dirty="0" smtClean="0"/>
              <a:t> for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subscribers</a:t>
            </a:r>
            <a:endParaRPr lang="it-IT" dirty="0" smtClean="0"/>
          </a:p>
          <a:p>
            <a:pPr lvl="1"/>
            <a:r>
              <a:rPr lang="it-IT" dirty="0" err="1" smtClean="0"/>
              <a:t>Reload</a:t>
            </a:r>
            <a:r>
              <a:rPr lang="it-IT" dirty="0" smtClean="0"/>
              <a:t> </a:t>
            </a:r>
            <a:r>
              <a:rPr lang="it-IT" dirty="0" err="1" smtClean="0"/>
              <a:t>query</a:t>
            </a:r>
            <a:r>
              <a:rPr lang="it-IT" dirty="0" smtClean="0"/>
              <a:t> </a:t>
            </a:r>
            <a:r>
              <a:rPr lang="it-IT" dirty="0" err="1" smtClean="0"/>
              <a:t>transaction</a:t>
            </a:r>
            <a:r>
              <a:rPr lang="it-IT" dirty="0" smtClean="0"/>
              <a:t> on the </a:t>
            </a:r>
            <a:r>
              <a:rPr lang="it-IT" dirty="0" err="1" smtClean="0"/>
              <a:t>fly</a:t>
            </a:r>
            <a:endParaRPr lang="it-IT" dirty="0"/>
          </a:p>
          <a:p>
            <a:pPr lvl="1"/>
            <a:r>
              <a:rPr lang="it-IT" dirty="0" smtClean="0"/>
              <a:t>Create a </a:t>
            </a:r>
            <a:r>
              <a:rPr lang="it-IT" dirty="0" err="1" smtClean="0"/>
              <a:t>content</a:t>
            </a:r>
            <a:r>
              <a:rPr lang="it-IT" dirty="0" smtClean="0"/>
              <a:t> </a:t>
            </a:r>
            <a:r>
              <a:rPr lang="it-IT" dirty="0" err="1" smtClean="0"/>
              <a:t>distribution</a:t>
            </a:r>
            <a:r>
              <a:rPr lang="it-IT" dirty="0" smtClean="0"/>
              <a:t> </a:t>
            </a:r>
            <a:r>
              <a:rPr lang="it-IT" dirty="0" err="1" smtClean="0"/>
              <a:t>mesh</a:t>
            </a:r>
            <a:endParaRPr lang="it-IT" dirty="0" smtClean="0"/>
          </a:p>
          <a:p>
            <a:pPr lvl="1"/>
            <a:r>
              <a:rPr lang="it-IT" dirty="0" smtClean="0"/>
              <a:t>Be fast!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867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XML Broker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anything</a:t>
            </a:r>
            <a:r>
              <a:rPr lang="it-IT" dirty="0" smtClean="0"/>
              <a:t> </a:t>
            </a:r>
            <a:r>
              <a:rPr lang="it-IT" dirty="0" err="1" smtClean="0"/>
              <a:t>like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out </a:t>
            </a:r>
            <a:r>
              <a:rPr lang="it-IT" dirty="0" err="1" smtClean="0"/>
              <a:t>there</a:t>
            </a:r>
            <a:r>
              <a:rPr lang="it-IT" dirty="0" smtClean="0"/>
              <a:t>? </a:t>
            </a:r>
            <a:r>
              <a:rPr lang="it-IT" dirty="0" smtClean="0">
                <a:sym typeface="Wingdings"/>
              </a:rPr>
              <a:t></a:t>
            </a:r>
          </a:p>
          <a:p>
            <a:endParaRPr lang="it-IT" dirty="0" smtClean="0">
              <a:sym typeface="Wingdings"/>
            </a:endParaRPr>
          </a:p>
          <a:p>
            <a:endParaRPr lang="it-IT" dirty="0">
              <a:sym typeface="Wingdings"/>
            </a:endParaRPr>
          </a:p>
          <a:p>
            <a:endParaRPr lang="it-IT" dirty="0" smtClean="0">
              <a:sym typeface="Wingdings"/>
            </a:endParaRPr>
          </a:p>
          <a:p>
            <a:endParaRPr lang="it-IT" dirty="0" smtClean="0">
              <a:sym typeface="Wingdings"/>
            </a:endParaRPr>
          </a:p>
          <a:p>
            <a:pPr marL="0" indent="0">
              <a:buNone/>
            </a:pPr>
            <a:endParaRPr lang="it-IT" dirty="0">
              <a:sym typeface="Wingdings"/>
            </a:endParaRPr>
          </a:p>
          <a:p>
            <a:pPr marL="0" indent="0" algn="ctr">
              <a:buNone/>
            </a:pPr>
            <a:r>
              <a:rPr lang="it-IT" dirty="0" err="1" smtClean="0">
                <a:sym typeface="Wingdings"/>
              </a:rPr>
              <a:t>Let’s</a:t>
            </a:r>
            <a:r>
              <a:rPr lang="it-IT" dirty="0" smtClean="0">
                <a:sym typeface="Wingdings"/>
              </a:rPr>
              <a:t> look in the </a:t>
            </a:r>
            <a:r>
              <a:rPr lang="it-IT" dirty="0" err="1" smtClean="0">
                <a:sym typeface="Wingdings"/>
              </a:rPr>
              <a:t>TeleScope</a:t>
            </a:r>
            <a:r>
              <a:rPr lang="it-IT" dirty="0" smtClean="0">
                <a:sym typeface="Wingdings"/>
              </a:rPr>
              <a:t>! </a:t>
            </a:r>
            <a:endParaRPr lang="it-IT" dirty="0"/>
          </a:p>
        </p:txBody>
      </p:sp>
      <p:pic>
        <p:nvPicPr>
          <p:cNvPr id="3" name="Picture 2" descr="SDSS_telescop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942" y="2552691"/>
            <a:ext cx="4378956" cy="308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30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CQ Features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Written in pure C (yes – it is possible </a:t>
            </a:r>
            <a:r>
              <a:rPr lang="en-US" dirty="0" smtClean="0">
                <a:sym typeface="Wingdings"/>
              </a:rPr>
              <a:t> )</a:t>
            </a:r>
            <a:endParaRPr lang="en-US" dirty="0" smtClean="0"/>
          </a:p>
          <a:p>
            <a:r>
              <a:rPr lang="en-US" dirty="0" smtClean="0"/>
              <a:t>Extremely </a:t>
            </a:r>
            <a:r>
              <a:rPr lang="en-US" dirty="0"/>
              <a:t>fast real-time XML stream </a:t>
            </a:r>
            <a:r>
              <a:rPr lang="en-US" dirty="0" smtClean="0"/>
              <a:t>processing</a:t>
            </a:r>
          </a:p>
          <a:p>
            <a:r>
              <a:rPr lang="en-US" dirty="0" smtClean="0"/>
              <a:t>Content based Publish</a:t>
            </a:r>
            <a:r>
              <a:rPr lang="en-US" dirty="0"/>
              <a:t>-Subscribe </a:t>
            </a:r>
            <a:r>
              <a:rPr lang="en-US" dirty="0" smtClean="0"/>
              <a:t>architecture </a:t>
            </a:r>
          </a:p>
          <a:p>
            <a:r>
              <a:rPr lang="en-US" dirty="0" smtClean="0"/>
              <a:t>Support </a:t>
            </a:r>
            <a:r>
              <a:rPr lang="en-US" dirty="0"/>
              <a:t>for a large number of concurrent stream </a:t>
            </a:r>
            <a:r>
              <a:rPr lang="en-US" dirty="0" smtClean="0"/>
              <a:t>subscribers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83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CQ Features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Efficient </a:t>
            </a:r>
            <a:r>
              <a:rPr lang="en-US" dirty="0"/>
              <a:t>Continuous Query </a:t>
            </a:r>
            <a:r>
              <a:rPr lang="en-US" dirty="0" smtClean="0"/>
              <a:t>Engine</a:t>
            </a:r>
          </a:p>
          <a:p>
            <a:r>
              <a:rPr lang="en-US" dirty="0"/>
              <a:t>Dynamic Transaction </a:t>
            </a:r>
            <a:r>
              <a:rPr lang="en-US" dirty="0" smtClean="0"/>
              <a:t>Altering/Reset </a:t>
            </a:r>
            <a:r>
              <a:rPr lang="en-US" dirty="0"/>
              <a:t>on the </a:t>
            </a:r>
            <a:r>
              <a:rPr lang="en-US" dirty="0" smtClean="0"/>
              <a:t>fly</a:t>
            </a:r>
          </a:p>
          <a:p>
            <a:r>
              <a:rPr lang="en-US" dirty="0"/>
              <a:t>Real-time query statistics support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67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CQ Features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High-bandwidth load </a:t>
            </a:r>
            <a:r>
              <a:rPr lang="en-US" dirty="0" smtClean="0"/>
              <a:t>tolerance</a:t>
            </a:r>
          </a:p>
          <a:p>
            <a:r>
              <a:rPr lang="en-US" dirty="0"/>
              <a:t>Dual mode </a:t>
            </a:r>
            <a:r>
              <a:rPr lang="en-US" dirty="0" smtClean="0"/>
              <a:t>of operation – either subscriber or publisher or both modes</a:t>
            </a:r>
          </a:p>
          <a:p>
            <a:r>
              <a:rPr lang="en-US" dirty="0"/>
              <a:t>XML stream filtering and reprocessing in a nodes chain (content distribution mesh via the overlay network creation</a:t>
            </a:r>
            <a:r>
              <a:rPr lang="en-US" dirty="0" smtClean="0"/>
              <a:t>)</a:t>
            </a:r>
          </a:p>
          <a:p>
            <a:r>
              <a:rPr lang="en-US" dirty="0"/>
              <a:t>Loading of XML data from the data file for publishing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1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CQ Features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 Pool subscribers management mechanism</a:t>
            </a:r>
          </a:p>
          <a:p>
            <a:r>
              <a:rPr lang="en-US" dirty="0"/>
              <a:t>Queue based publications </a:t>
            </a:r>
            <a:r>
              <a:rPr lang="en-US" dirty="0" smtClean="0"/>
              <a:t>management</a:t>
            </a:r>
          </a:p>
          <a:p>
            <a:r>
              <a:rPr lang="en-US" dirty="0"/>
              <a:t>XML processing powered by the Gnome Libxml2 </a:t>
            </a:r>
            <a:r>
              <a:rPr lang="en-US" dirty="0" smtClean="0"/>
              <a:t>library</a:t>
            </a:r>
          </a:p>
          <a:p>
            <a:r>
              <a:rPr lang="en-US" dirty="0" smtClean="0"/>
              <a:t>Remote command line access to the system via telnet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7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Language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3107920"/>
              </p:ext>
            </p:extLst>
          </p:nvPr>
        </p:nvGraphicFramePr>
        <p:xfrm>
          <a:off x="553230" y="2044950"/>
          <a:ext cx="8201394" cy="43136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33798"/>
                <a:gridCol w="2733798"/>
                <a:gridCol w="2733798"/>
              </a:tblGrid>
              <a:tr h="3709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Operator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Example use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3709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=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equality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ORIGIN = EGP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3709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!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Not-equal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SRC_AS ! 6447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6401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&lt;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relational  less than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MULTI_EXIT_DISC &lt; 10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6401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&gt;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relational greater than 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MULTI_EXIT_DISC &gt;</a:t>
                      </a:r>
                      <a:r>
                        <a:rPr lang="en-US" sz="1800" baseline="0" dirty="0" smtClean="0">
                          <a:ea typeface="+mn-ea"/>
                        </a:rPr>
                        <a:t> </a:t>
                      </a:r>
                      <a:r>
                        <a:rPr lang="en-US" sz="1800" dirty="0" smtClean="0">
                          <a:ea typeface="+mn-ea"/>
                        </a:rPr>
                        <a:t>100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6401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&amp;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Logical AND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ORIGIN = EGP &amp; value = 0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6401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|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Logical OR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ORIGIN = EGP | value = 1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6401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()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Parentheses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(ORIGIN = EGP &amp; </a:t>
                      </a:r>
                      <a:r>
                        <a:rPr lang="fi-FI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0) | (</a:t>
                      </a:r>
                      <a:r>
                        <a:rPr lang="fi-FI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MESSAGE) </a:t>
                      </a:r>
                      <a:endParaRPr lang="en-US" sz="1800" dirty="0"/>
                    </a:p>
                  </a:txBody>
                  <a:tcPr marT="45728" marB="457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830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Language operators – CIDR Preﬁx match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3120298"/>
              </p:ext>
            </p:extLst>
          </p:nvPr>
        </p:nvGraphicFramePr>
        <p:xfrm>
          <a:off x="553230" y="2044950"/>
          <a:ext cx="8201394" cy="40812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6595"/>
                <a:gridCol w="3481001"/>
                <a:gridCol w="2733798"/>
              </a:tblGrid>
              <a:tr h="4132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Operator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Example use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132453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exact preﬁx match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operator - matching the networks with the exactly deﬁned network preﬁx range. 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it-IT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it-IT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PREFIX e 211.64.0.0/8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10188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 speciﬁc preﬁx match operator - matching the networks with less speciﬁc network preﬁx range. 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ro-RO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PREFIX l 211.64.0.0/8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132453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speciﬁc preﬁx match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operator - matching the networks with more speciﬁc network preﬁx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range. 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PREFIX m 211.64.0.0/8</a:t>
                      </a:r>
                      <a:endParaRPr lang="en-US" sz="1800" dirty="0"/>
                    </a:p>
                  </a:txBody>
                  <a:tcPr marT="45728" marB="457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524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The Publish/Subscribe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</a:t>
            </a:r>
            <a:r>
              <a:rPr lang="en-US" dirty="0"/>
              <a:t>Style</a:t>
            </a: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>
            <a:off x="6391275" y="3811177"/>
            <a:ext cx="8096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391275" y="4258852"/>
            <a:ext cx="8096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779588" y="4046127"/>
            <a:ext cx="7334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723900" y="3554868"/>
            <a:ext cx="1066800" cy="96981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  <a:latin typeface="Trebuchet MS" charset="0"/>
              </a:rPr>
              <a:t>Publisher</a:t>
            </a: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7200900" y="3554868"/>
            <a:ext cx="1066800" cy="96981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  <a:latin typeface="Trebuchet MS" charset="0"/>
              </a:rPr>
              <a:t>Subscriber</a:t>
            </a: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2514600" y="3277777"/>
            <a:ext cx="3962400" cy="1524001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Trebuchet MS" charset="0"/>
              </a:rPr>
              <a:t>Publish/</a:t>
            </a:r>
            <a:r>
              <a:rPr lang="en-US" sz="1800" dirty="0" smtClean="0">
                <a:latin typeface="Trebuchet MS" charset="0"/>
              </a:rPr>
              <a:t>Subscribe</a:t>
            </a:r>
          </a:p>
          <a:p>
            <a:pPr algn="ctr" eaLnBrk="0" hangingPunct="0"/>
            <a:r>
              <a:rPr lang="en-US" sz="1800" dirty="0" smtClean="0">
                <a:latin typeface="Trebuchet MS" charset="0"/>
              </a:rPr>
              <a:t> Middleware/Broker</a:t>
            </a:r>
            <a:endParaRPr lang="en-US" sz="1800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65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Simple/complex expressions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sz="1900" dirty="0" smtClean="0">
                <a:effectLst/>
                <a:latin typeface="Book Antiqua" charset="0"/>
                <a:ea typeface="MS PGothic" charset="0"/>
              </a:rPr>
              <a:t>Language provides the construction of simple and complex expressions to specify the filtering parameters in </a:t>
            </a:r>
            <a:r>
              <a:rPr lang="en-US" sz="1900" dirty="0">
                <a:effectLst/>
                <a:latin typeface="Book Antiqua" charset="0"/>
                <a:ea typeface="MS PGothic" charset="0"/>
              </a:rPr>
              <a:t>the </a:t>
            </a:r>
            <a:r>
              <a:rPr lang="en-US" sz="1900" dirty="0" smtClean="0">
                <a:latin typeface="Book Antiqua" charset="0"/>
                <a:ea typeface="MS PGothic" charset="0"/>
              </a:rPr>
              <a:t>XML</a:t>
            </a:r>
            <a:r>
              <a:rPr lang="en-US" sz="1900" dirty="0" smtClean="0">
                <a:effectLst/>
                <a:latin typeface="Book Antiqua" charset="0"/>
                <a:ea typeface="MS PGothic" charset="0"/>
              </a:rPr>
              <a:t> </a:t>
            </a:r>
            <a:r>
              <a:rPr lang="en-US" sz="1900" dirty="0">
                <a:effectLst/>
                <a:latin typeface="Book Antiqua" charset="0"/>
                <a:ea typeface="MS PGothic" charset="0"/>
              </a:rPr>
              <a:t>data stream</a:t>
            </a:r>
            <a:r>
              <a:rPr lang="en-US" sz="1900" dirty="0" smtClean="0">
                <a:effectLst/>
                <a:latin typeface="Book Antiqua" charset="0"/>
                <a:ea typeface="MS PGothic" charset="0"/>
              </a:rPr>
              <a:t>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>
              <a:effectLst/>
              <a:latin typeface="Book Antiqua" charset="0"/>
              <a:ea typeface="MS PGothic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effectLst/>
                <a:latin typeface="Book Antiqua" charset="0"/>
                <a:ea typeface="MS PGothic" charset="0"/>
              </a:rPr>
              <a:t>”type = UPDATE” – simple 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expression</a:t>
            </a:r>
          </a:p>
          <a:p>
            <a:pPr lvl="1">
              <a:lnSpc>
                <a:spcPct val="80000"/>
              </a:lnSpc>
            </a:pPr>
            <a:endParaRPr lang="en-US" sz="1800" dirty="0">
              <a:effectLst/>
              <a:latin typeface="Book Antiqua" charset="0"/>
              <a:ea typeface="MS PGothic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effectLst/>
                <a:latin typeface="Book Antiqua" charset="0"/>
                <a:ea typeface="MS PGothic" charset="0"/>
              </a:rPr>
              <a:t>”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MULTI_EXIT_DISC </a:t>
            </a:r>
            <a:r>
              <a:rPr lang="en-US" sz="1800" dirty="0">
                <a:effectLst/>
                <a:latin typeface="Book Antiqua" charset="0"/>
                <a:ea typeface="MS PGothic" charset="0"/>
              </a:rPr>
              <a:t>= 100 &amp; 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 SRC </a:t>
            </a:r>
            <a:r>
              <a:rPr lang="en-US" sz="1800" dirty="0">
                <a:effectLst/>
                <a:latin typeface="Book Antiqua" charset="0"/>
                <a:ea typeface="MS PGothic" charset="0"/>
              </a:rPr>
              <a:t>PORT = 4321” 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 </a:t>
            </a:r>
            <a:r>
              <a:rPr lang="en-US" sz="1800" dirty="0">
                <a:effectLst/>
                <a:latin typeface="Book Antiqua" charset="0"/>
                <a:ea typeface="MS PGothic" charset="0"/>
              </a:rPr>
              <a:t>– simple 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expression</a:t>
            </a:r>
          </a:p>
          <a:p>
            <a:pPr lvl="1">
              <a:lnSpc>
                <a:spcPct val="80000"/>
              </a:lnSpc>
            </a:pPr>
            <a:endParaRPr lang="en-US" sz="1800" dirty="0">
              <a:effectLst/>
              <a:latin typeface="Book Antiqua" charset="0"/>
              <a:ea typeface="MS PGothic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effectLst/>
                <a:latin typeface="Book Antiqua" charset="0"/>
                <a:ea typeface="MS PGothic" charset="0"/>
              </a:rPr>
              <a:t>”type = UPDATE | type = MESSAGE | type = KEEPALIVE” - simple 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expression</a:t>
            </a:r>
          </a:p>
          <a:p>
            <a:pPr lvl="1">
              <a:lnSpc>
                <a:spcPct val="80000"/>
              </a:lnSpc>
            </a:pPr>
            <a:endParaRPr lang="en-US" sz="1800" dirty="0">
              <a:effectLst/>
              <a:latin typeface="Book Antiqua" charset="0"/>
              <a:ea typeface="MS PGothic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effectLst/>
                <a:latin typeface="Book Antiqua" charset="0"/>
                <a:ea typeface="MS PGothic" charset="0"/>
              </a:rPr>
              <a:t>”(type = STATUS) | (type = UPDATE)” – complex 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expression</a:t>
            </a:r>
          </a:p>
          <a:p>
            <a:pPr lvl="1">
              <a:lnSpc>
                <a:spcPct val="80000"/>
              </a:lnSpc>
            </a:pPr>
            <a:endParaRPr lang="en-US" sz="1800" dirty="0">
              <a:effectLst/>
              <a:latin typeface="Book Antiqua" charset="0"/>
              <a:ea typeface="MS PGothic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effectLst/>
                <a:latin typeface="Book Antiqua" charset="0"/>
                <a:ea typeface="MS PGothic" charset="0"/>
              </a:rPr>
              <a:t>”(type = STATUS) | (type = UPDATE) | (type = KEEPALIVE)” – complex expression</a:t>
            </a:r>
          </a:p>
        </p:txBody>
      </p:sp>
    </p:spTree>
    <p:extLst>
      <p:ext uri="{BB962C8B-B14F-4D97-AF65-F5344CB8AC3E}">
        <p14:creationId xmlns:p14="http://schemas.microsoft.com/office/powerpoint/2010/main" val="2311636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XML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3161" y="-6589120"/>
            <a:ext cx="8745089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&lt;BGP_MESSAGE length="00002172" version="0.4" </a:t>
            </a:r>
            <a:r>
              <a:rPr lang="en-US" sz="1200" dirty="0" err="1"/>
              <a:t>xmlns</a:t>
            </a:r>
            <a:r>
              <a:rPr lang="en-US" sz="1200" dirty="0"/>
              <a:t>="urn:ietf:params:xml:ns:xfb-0.4" </a:t>
            </a:r>
            <a:r>
              <a:rPr lang="en-US" sz="1200" dirty="0" err="1"/>
              <a:t>type_value</a:t>
            </a:r>
            <a:r>
              <a:rPr lang="en-US" sz="1200" dirty="0"/>
              <a:t>="2" type="UPDATE"&gt;&lt;BGPMON_SEQ id="2128112124" </a:t>
            </a:r>
            <a:r>
              <a:rPr lang="en-US" sz="1200" dirty="0" err="1"/>
              <a:t>seq_num</a:t>
            </a:r>
            <a:r>
              <a:rPr lang="en-US" sz="1200" dirty="0"/>
              <a:t>="825205435"/&gt;&lt;TIME timestamp="1337745796" </a:t>
            </a:r>
            <a:r>
              <a:rPr lang="en-US" sz="1200" dirty="0" err="1"/>
              <a:t>datetime</a:t>
            </a:r>
            <a:r>
              <a:rPr lang="en-US" sz="1200" dirty="0"/>
              <a:t>="2012-05-23T04:03:16Z" </a:t>
            </a:r>
            <a:r>
              <a:rPr lang="en-US" sz="1200" dirty="0" err="1"/>
              <a:t>precision_time</a:t>
            </a:r>
            <a:r>
              <a:rPr lang="en-US" sz="1200" dirty="0"/>
              <a:t>="677"/&gt;&lt;PEERING </a:t>
            </a:r>
            <a:r>
              <a:rPr lang="en-US" sz="1200" dirty="0" err="1"/>
              <a:t>as_num_len</a:t>
            </a:r>
            <a:r>
              <a:rPr lang="en-US" sz="1200" dirty="0"/>
              <a:t>="4"&gt;&lt;SRC_ADDR&gt;&lt;ADDRESS&gt;2001:de8:6::6447:1&lt;/ADDRESS&gt;&lt;AFI value="2"&gt;IPV6&lt;/AFI&gt;&lt;/SRC_ADDR&gt;&lt;SRC_PORT&gt;179&lt;/SRC_PORT&gt;&lt;SRC_AS&gt;6447&lt;/SRC_AS&gt;&lt;DST_ADDR&gt;&lt;ADDRESS&gt;2001:de8:6::3:71:1&lt;/ADDRESS&gt;&lt;AFI value="2"&gt;IPV6&lt;/AFI&gt;&lt;/DST_ADDR&gt;&lt;DST_PORT&gt;179&lt;/DST_PORT&gt;&lt;DST_AS&gt;30071&lt;/DST_AS&gt;&lt;BGPID&gt;0.0.0.0&lt;/BGPID&gt;&lt;/PEERING&gt;&lt;ASCII_MSG length="105"&gt;&lt;MARKER length="16"&gt;FFFFFFFFFFFFFFFFFFFFFFFFFFFFFFFF&lt;/MARKER&gt;&lt;UPDATE </a:t>
            </a:r>
            <a:r>
              <a:rPr lang="en-US" sz="1200" dirty="0" err="1"/>
              <a:t>withdrawn_len</a:t>
            </a:r>
            <a:r>
              <a:rPr lang="en-US" sz="1200" dirty="0"/>
              <a:t>="0" </a:t>
            </a:r>
            <a:r>
              <a:rPr lang="en-US" sz="1200" dirty="0" err="1"/>
              <a:t>path_attr_len</a:t>
            </a:r>
            <a:r>
              <a:rPr lang="en-US" sz="1200" dirty="0"/>
              <a:t>="82"&gt;&lt;WITHDRAWN count="0"/&gt;&lt;PATH_ATTRIBUTES count="5"&gt;&lt;ATTRIBUTE length="1"&gt;&lt;FLAGS transitive="TRUE"/&gt;&lt;TYPE value="1"&gt;ORIGIN&lt;/TYPE&gt;&lt;ORIGIN value="0"&gt;IGP&lt;/ORIGIN&gt;&lt;/ATTRIBUTE&gt;&lt;ATTRIBUTE length="14"&gt;&lt;FLAGS transitive="TRUE"/&gt;&lt;TYPE value="2"&gt;AS_PATH&lt;/TYPE&gt;&lt;AS_PATH&gt;&lt;AS_SEG type="AS_SEQUENCE" length="3"&gt;&lt;AS&gt;30071&lt;/AS&gt;&lt;AS&gt;3356&lt;/AS&gt;&lt;AS&gt;26878&lt;/AS&gt;&lt;/AS_SEG&gt;&lt;/AS_PATH&gt;&lt;/ATTRIBUTE&gt;&lt;ATTRIBUTE length="4"&gt;&lt;FLAGS optional="TRUE"/&gt;&lt;TYPE value="4"&gt;MULTI_EXIT_DISC&lt;/TYPE&gt;&lt;MULTI_EXIT_DISC&gt;2316&lt;/MULTI_EXIT_DISC&gt;&lt;/ATTRIBUTE&gt;&lt;ATTRIBUTE length="4"&gt;&lt;FLAGS optional="TRUE" transitive="TRUE"/&gt;&lt;TYPE value="8"&gt;COMMUNITIES&lt;/TYPE&gt;&lt;COMMUNITIES&gt;&lt;COMMUNITY&gt;&lt;AS&gt;30071&lt;/AS&gt;&lt;VALUE&gt;57042&lt;/VALUE&gt;&lt;/COMMUNITY&gt;&lt;/COMMUNITIES&gt;&lt;/ATTRIBUTE&gt;&lt;ATTRIBUTE length="44"&gt;&lt;FLAGS optional="TRUE"/&gt;&lt;TYPE value="14"&gt;MP_REACH_NLRI&lt;/TYPE&gt;&lt;MP_REACH_NLRI&gt;&lt;AFI value="2"&gt;IPV6&lt;/AFI&gt;&lt;SAFI value="1"&gt;UNICAST&lt;/SAFI&gt;&lt;NEXT_HOP_LEN&gt;32&lt;/NEXT_HOP_LEN&gt;&lt;NEXT_HOP&gt;&lt;ADDRESS&gt;2001:de8:6::3:71:1&lt;/ADDRESS&gt;&lt;ADDRESS&gt;fe80::20e:cff:feb1:dd92&lt;/ADDRESS&gt;&lt;/NEXT_HOP&gt;&lt;NLRI count="1"&gt;&lt;PREFIX label="DANN"&gt;&lt;ADDRESS&gt;2604:f400:1::/48&lt;/ADDRESS&gt;&lt;AFI value="2"&gt;IPV6&lt;/AFI&gt;&lt;SAFI value="1"&gt;UNICAST&lt;/SAFI&gt;&lt;/PREFIX&gt;&lt;/NLRI&gt;&lt;/MP_REACH_NLRI&gt;&lt;/ATTRIBUTE&gt;&lt;/PATH_ATTRIBUTES&gt;&lt;NLRI count="0"/&gt;&lt;/UPDATE&gt;&lt;/ASCII_MSG&gt;&lt;OCTET_MSG&gt;&lt;OCTETS length="105"&gt;FFFFFFFFFFFFFFFFFFFFFFFFFFFFFFFF006902000000524001010040020E02030000757700000D1C000068FE8004040000090CC008047577DED2800E2C0002012020010DE8000600000000000300710001FE80000000000000020E0CFFFEB1DD9200302604F4000001&lt;/OCTETS&gt;&lt;/OCTET_MSG&gt;&lt;/BGP_MESSAGE&gt;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2349" y="1904583"/>
            <a:ext cx="845590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&lt;XML_MESSAGE </a:t>
            </a:r>
            <a:r>
              <a:rPr lang="en-US" sz="1600" dirty="0"/>
              <a:t>length="00001262" version="0.4" </a:t>
            </a:r>
            <a:r>
              <a:rPr lang="en-US" sz="1600" dirty="0" err="1"/>
              <a:t>xmlns</a:t>
            </a:r>
            <a:r>
              <a:rPr lang="en-US" sz="1600" dirty="0"/>
              <a:t>="urn:ietf:params:xml:ns:xfb-0.4" </a:t>
            </a:r>
            <a:r>
              <a:rPr lang="en-US" sz="1600" dirty="0" err="1"/>
              <a:t>type_value</a:t>
            </a:r>
            <a:r>
              <a:rPr lang="en-US" sz="1600" dirty="0"/>
              <a:t>="2" type="UPDATE"&gt;&lt;BGPMON_SEQ id="2128112124" </a:t>
            </a:r>
            <a:r>
              <a:rPr lang="en-US" sz="1600" dirty="0" err="1"/>
              <a:t>seq_num</a:t>
            </a:r>
            <a:r>
              <a:rPr lang="en-US" sz="1600" dirty="0"/>
              <a:t>="867076586"/&gt;&lt;TIME timestamp="1338060434" </a:t>
            </a:r>
            <a:r>
              <a:rPr lang="en-US" sz="1600" dirty="0" err="1"/>
              <a:t>datetime</a:t>
            </a:r>
            <a:r>
              <a:rPr lang="en-US" sz="1600" dirty="0"/>
              <a:t>="2012-05-26T19:27:14Z" </a:t>
            </a:r>
            <a:r>
              <a:rPr lang="en-US" sz="1600" dirty="0" err="1"/>
              <a:t>precision_time</a:t>
            </a:r>
            <a:r>
              <a:rPr lang="en-US" sz="1600" dirty="0"/>
              <a:t>="239"/&gt;&lt;PEERING </a:t>
            </a:r>
            <a:r>
              <a:rPr lang="en-US" sz="1600" dirty="0" err="1"/>
              <a:t>as_num_len</a:t>
            </a:r>
            <a:r>
              <a:rPr lang="en-US" sz="1600" dirty="0"/>
              <a:t>="4"&gt;&lt;SRC_ADDR&gt;&lt;ADDRESS&gt;2001:de8:6::6447:1&lt;/ADDRESS&gt;&lt;AFI </a:t>
            </a:r>
            <a:r>
              <a:rPr lang="en-US" sz="1600" dirty="0" smtClean="0"/>
              <a:t>value="2"&gt;IPV6&lt;/AFI&gt;&lt;/SRC_ADDR&gt;&lt;SRC_PORT</a:t>
            </a:r>
            <a:r>
              <a:rPr lang="en-US" sz="1600" dirty="0"/>
              <a:t>&gt;179&lt;/SRC_PORT&gt;&lt;SRC_AS&gt;6447&lt;/SRC_AS&gt;&lt;DST_ADDR&gt;&lt;ADDRESS&gt;2001:de8:6::3:71:1&lt;/ADDRESS&gt;&lt;AFI value="2"&gt;IPV6&lt;/AFI&gt;&lt;/DST_ADDR&gt;&lt;DST_PORT&gt;179&lt;/DST_PORT&gt;&lt;DST_AS&gt;30071&lt;/DST_AS&gt;&lt;BGPID&gt;0.0.0.0&lt;/BGPID&gt;&lt;/PEERING&gt;&lt;ASCII_MSG length="34"&gt;&lt;MARKER length="16"&gt;FFFFFFFFFFFFFFFFFFFFFFFFFFFFFFFF&lt;/MARKER&gt;&lt;UPDATE </a:t>
            </a:r>
            <a:r>
              <a:rPr lang="en-US" sz="1600" dirty="0" err="1"/>
              <a:t>withdrawn_len</a:t>
            </a:r>
            <a:r>
              <a:rPr lang="en-US" sz="1600" dirty="0"/>
              <a:t>="0" </a:t>
            </a:r>
            <a:r>
              <a:rPr lang="en-US" sz="1600" dirty="0" err="1"/>
              <a:t>path_attr_len</a:t>
            </a:r>
            <a:r>
              <a:rPr lang="en-US" sz="1600" dirty="0"/>
              <a:t>="11"&gt;&lt;WITHDRAWN count="0"/&gt;&lt;PATH_ATTRIBUTES count="1"&gt;&lt;ATTRIBUTE length="8"&gt;&lt;FLAGS optional="TRUE"/&gt;&lt;TYPE value="15"&gt;MP_UNREACH_NLRI&lt;/TYPE&gt;&lt;MP_UNREACH_NLRI&gt;&lt;AFI value="2"&gt;IPV6&lt;/AFI&gt;&lt;SAFI value="1"&gt;UNICAST&lt;/SAFI&gt;&lt;WITHDRAWN count="1"&gt;&lt;PREFIX label="WITH"&gt;&lt;ADDRESS&gt;2404:d8::/32&lt;/ADDRESS&gt;&lt;AFI value="2"&gt;IPV6&lt;/AFI&gt;&lt;SAFI value="1"&gt;UNICAST&lt;/SAFI&gt;&lt;/PREFIX&gt;&lt;/WITHDRAWN&gt;&lt;/MP_UNREACH_NLRI&gt;&lt;/ATTRIBUTE&gt;&lt;/PATH_ATTRIBUTES&gt;&lt;NLRI count="0"/&gt;&lt;/UPDATE&gt;&lt;/ASCII_MSG&gt;&lt;OCTET_MSG&gt;&lt;OCTETS length="34"&gt;FFFFFFFFFFFFFFFFFFFFFFFFFFFFFFFF0022020000000B800F0800020120240400D8&lt;/OCTETS&gt;&lt;/OCTET_MSG&gt;&lt;</a:t>
            </a:r>
            <a:r>
              <a:rPr lang="en-US" sz="1600" dirty="0" smtClean="0"/>
              <a:t>/XML_MESSAGE</a:t>
            </a:r>
            <a:r>
              <a:rPr lang="en-US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86824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CQ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TeleScope</a:t>
            </a:r>
            <a:r>
              <a:rPr lang="en-US" dirty="0" smtClean="0"/>
              <a:t> CQ is a complex </a:t>
            </a:r>
            <a:r>
              <a:rPr lang="en-US" dirty="0"/>
              <a:t>multithreaded network application </a:t>
            </a:r>
            <a:r>
              <a:rPr lang="en-US" dirty="0" smtClean="0"/>
              <a:t>that </a:t>
            </a:r>
            <a:r>
              <a:rPr lang="en-US" dirty="0"/>
              <a:t>consists of several modular </a:t>
            </a:r>
            <a:r>
              <a:rPr lang="en-US" dirty="0" smtClean="0"/>
              <a:t>parts:</a:t>
            </a:r>
          </a:p>
          <a:p>
            <a:r>
              <a:rPr lang="en-US" dirty="0"/>
              <a:t>Writer </a:t>
            </a:r>
            <a:r>
              <a:rPr lang="en-US" dirty="0" smtClean="0"/>
              <a:t>Thread -  </a:t>
            </a:r>
            <a:r>
              <a:rPr lang="en-US" dirty="0"/>
              <a:t>(main function</a:t>
            </a:r>
            <a:r>
              <a:rPr lang="en-US" dirty="0" smtClean="0"/>
              <a:t>) – inserts XML messages into the Filtered Queue Array – executes XML </a:t>
            </a:r>
            <a:r>
              <a:rPr lang="en-US" dirty="0"/>
              <a:t>parsing </a:t>
            </a:r>
            <a:r>
              <a:rPr lang="en-US" dirty="0" smtClean="0"/>
              <a:t>engine and provides network </a:t>
            </a:r>
            <a:r>
              <a:rPr lang="en-US" dirty="0"/>
              <a:t>send/receive </a:t>
            </a:r>
            <a:r>
              <a:rPr lang="en-US" dirty="0" smtClean="0"/>
              <a:t>infrastructure</a:t>
            </a:r>
            <a:endParaRPr lang="en-US" dirty="0"/>
          </a:p>
          <a:p>
            <a:r>
              <a:rPr lang="en-US" dirty="0"/>
              <a:t>Filtered </a:t>
            </a:r>
            <a:r>
              <a:rPr lang="en-US" dirty="0" smtClean="0"/>
              <a:t>Queue Array  </a:t>
            </a:r>
            <a:r>
              <a:rPr lang="en-US" dirty="0"/>
              <a:t>(Queue module) for storing XML </a:t>
            </a:r>
            <a:r>
              <a:rPr lang="en-US" dirty="0" smtClean="0"/>
              <a:t>messages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8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CQ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Status Thread for dumping system statistics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Remote Access Thread – provides Command </a:t>
            </a:r>
            <a:r>
              <a:rPr lang="en-US" dirty="0"/>
              <a:t>Line Interface </a:t>
            </a:r>
            <a:r>
              <a:rPr lang="en-US" dirty="0" smtClean="0"/>
              <a:t>for access to the CQ system across the network using password authentication</a:t>
            </a:r>
          </a:p>
          <a:p>
            <a:r>
              <a:rPr lang="en-US" dirty="0" smtClean="0"/>
              <a:t>File Reader Thread - reads XML messages from the disk file and inserts them into the Filtered Queue Array – used for publishing XML data from producers</a:t>
            </a:r>
          </a:p>
        </p:txBody>
      </p:sp>
    </p:spTree>
    <p:extLst>
      <p:ext uri="{BB962C8B-B14F-4D97-AF65-F5344CB8AC3E}">
        <p14:creationId xmlns:p14="http://schemas.microsoft.com/office/powerpoint/2010/main" val="1892775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CQ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parsing engine – implements the internal language and processing of individual XML messages coming across the network</a:t>
            </a:r>
          </a:p>
          <a:p>
            <a:r>
              <a:rPr lang="en-US" dirty="0" smtClean="0"/>
              <a:t>Clients Thread Pool – implements the Readers abstraction – allocates a separate Reader Thread per each connecting subscriber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78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TeleScope</a:t>
            </a:r>
            <a:r>
              <a:rPr lang="en-US" dirty="0"/>
              <a:t> CQ Architecture</a:t>
            </a:r>
          </a:p>
        </p:txBody>
      </p:sp>
      <p:pic>
        <p:nvPicPr>
          <p:cNvPr id="8" name="Content Placeholder 7" descr="telescope-architectur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43" r="-12643"/>
          <a:stretch>
            <a:fillRect/>
          </a:stretch>
        </p:blipFill>
        <p:spPr>
          <a:xfrm>
            <a:off x="284163" y="2133600"/>
            <a:ext cx="8574087" cy="3992563"/>
          </a:xfrm>
        </p:spPr>
      </p:pic>
    </p:spTree>
    <p:extLst>
      <p:ext uri="{BB962C8B-B14F-4D97-AF65-F5344CB8AC3E}">
        <p14:creationId xmlns:p14="http://schemas.microsoft.com/office/powerpoint/2010/main" val="179827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TeleScope</a:t>
            </a:r>
            <a:r>
              <a:rPr lang="en-US" dirty="0"/>
              <a:t> CQ </a:t>
            </a:r>
            <a:r>
              <a:rPr lang="en-US" dirty="0" smtClean="0"/>
              <a:t>distributed content filtering</a:t>
            </a:r>
            <a:endParaRPr lang="en-US" dirty="0"/>
          </a:p>
        </p:txBody>
      </p:sp>
      <p:pic>
        <p:nvPicPr>
          <p:cNvPr id="4" name="Content Placeholder 3" descr="telescopecq-n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810" r="-12644"/>
          <a:stretch/>
        </p:blipFill>
        <p:spPr>
          <a:xfrm>
            <a:off x="284163" y="2133600"/>
            <a:ext cx="8272335" cy="3992563"/>
          </a:xfrm>
        </p:spPr>
      </p:pic>
    </p:spTree>
    <p:extLst>
      <p:ext uri="{BB962C8B-B14F-4D97-AF65-F5344CB8AC3E}">
        <p14:creationId xmlns:p14="http://schemas.microsoft.com/office/powerpoint/2010/main" val="1855579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TeleScope</a:t>
            </a:r>
            <a:r>
              <a:rPr lang="en-US" dirty="0"/>
              <a:t> </a:t>
            </a:r>
            <a:r>
              <a:rPr lang="en-US" dirty="0" smtClean="0"/>
              <a:t>CQ content mesh topology</a:t>
            </a:r>
            <a:endParaRPr lang="en-US" dirty="0"/>
          </a:p>
        </p:txBody>
      </p:sp>
      <p:pic>
        <p:nvPicPr>
          <p:cNvPr id="4" name="Content Placeholder 3" descr="telescopecq-hm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43" r="-12643"/>
          <a:stretch>
            <a:fillRect/>
          </a:stretch>
        </p:blipFill>
        <p:spPr>
          <a:xfrm>
            <a:off x="1190572" y="2133600"/>
            <a:ext cx="7076747" cy="3992563"/>
          </a:xfrm>
        </p:spPr>
      </p:pic>
    </p:spTree>
    <p:extLst>
      <p:ext uri="{BB962C8B-B14F-4D97-AF65-F5344CB8AC3E}">
        <p14:creationId xmlns:p14="http://schemas.microsoft.com/office/powerpoint/2010/main" val="196239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Questions for possible deployment scenarios?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39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The Publish/Subscribe 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Publish/Subscribe (pub/sub): a powerful abstraction for building distributed applications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Message-based, anonymous communication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Participants are decoupled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in space: no need to be connected or even know each other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in flow: no need to be synchronized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in time: no need to be up at the same time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Good solution for highly dynamic, decentralized systems (e.g., wired environments with huge numbers of publishers and </a:t>
            </a:r>
            <a:r>
              <a:rPr lang="en-US" sz="2400" dirty="0" smtClean="0"/>
              <a:t>subscribers, </a:t>
            </a:r>
            <a:r>
              <a:rPr lang="en-US" sz="2400" dirty="0"/>
              <a:t>P2P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Many research issues, involving several research areas (e.g., systems, software </a:t>
            </a:r>
            <a:r>
              <a:rPr lang="en-US" sz="2400" dirty="0" err="1"/>
              <a:t>eng.</a:t>
            </a:r>
            <a:r>
              <a:rPr lang="en-US" sz="2400" dirty="0"/>
              <a:t>, databases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826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The Publish/Subscribe 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sz="2400" dirty="0" err="1"/>
              <a:t>Widely</a:t>
            </a:r>
            <a:r>
              <a:rPr lang="it-IT" sz="2400" dirty="0"/>
              <a:t> </a:t>
            </a:r>
            <a:r>
              <a:rPr lang="it-IT" sz="2400" dirty="0" err="1"/>
              <a:t>popular</a:t>
            </a:r>
            <a:r>
              <a:rPr lang="it-IT" sz="2400" dirty="0"/>
              <a:t> </a:t>
            </a:r>
            <a:r>
              <a:rPr lang="it-IT" sz="2400" dirty="0" err="1"/>
              <a:t>both</a:t>
            </a:r>
            <a:r>
              <a:rPr lang="it-IT" sz="2400" dirty="0"/>
              <a:t> in the </a:t>
            </a:r>
            <a:r>
              <a:rPr lang="it-IT" sz="2400" dirty="0" err="1"/>
              <a:t>industry</a:t>
            </a:r>
            <a:r>
              <a:rPr lang="it-IT" sz="2400" dirty="0"/>
              <a:t> and in the </a:t>
            </a:r>
            <a:r>
              <a:rPr lang="it-IT" sz="2400" dirty="0" err="1"/>
              <a:t>research</a:t>
            </a:r>
            <a:endParaRPr lang="it-IT" sz="2400" dirty="0"/>
          </a:p>
          <a:p>
            <a:r>
              <a:rPr lang="it-IT" sz="2400" dirty="0" err="1"/>
              <a:t>Industry</a:t>
            </a:r>
            <a:r>
              <a:rPr lang="it-IT" sz="2400" dirty="0"/>
              <a:t> </a:t>
            </a:r>
            <a:r>
              <a:rPr lang="it-IT" sz="2400" dirty="0" err="1"/>
              <a:t>solutions</a:t>
            </a:r>
            <a:r>
              <a:rPr lang="it-IT" sz="2400" dirty="0"/>
              <a:t> for pub/sub are </a:t>
            </a:r>
            <a:r>
              <a:rPr lang="it-IT" sz="2400" dirty="0" err="1"/>
              <a:t>almost</a:t>
            </a:r>
            <a:r>
              <a:rPr lang="it-IT" sz="2400" dirty="0"/>
              <a:t> </a:t>
            </a:r>
            <a:r>
              <a:rPr lang="it-IT" sz="2400" dirty="0" err="1"/>
              <a:t>centralized</a:t>
            </a:r>
            <a:r>
              <a:rPr lang="it-IT" sz="2400" dirty="0"/>
              <a:t> </a:t>
            </a:r>
          </a:p>
          <a:p>
            <a:r>
              <a:rPr lang="it-IT" sz="2400" dirty="0" err="1"/>
              <a:t>Research</a:t>
            </a:r>
            <a:r>
              <a:rPr lang="it-IT" sz="2400" dirty="0"/>
              <a:t> </a:t>
            </a:r>
            <a:r>
              <a:rPr lang="it-IT" sz="2400" dirty="0" err="1"/>
              <a:t>has</a:t>
            </a:r>
            <a:r>
              <a:rPr lang="it-IT" sz="2400" dirty="0"/>
              <a:t> </a:t>
            </a:r>
            <a:r>
              <a:rPr lang="it-IT" sz="2400" dirty="0" err="1" smtClean="0"/>
              <a:t>mainly</a:t>
            </a:r>
            <a:r>
              <a:rPr lang="it-IT" sz="2400" dirty="0" smtClean="0"/>
              <a:t> </a:t>
            </a:r>
            <a:r>
              <a:rPr lang="it-IT" sz="2400" dirty="0"/>
              <a:t>to face the </a:t>
            </a:r>
            <a:r>
              <a:rPr lang="it-IT" sz="2400" dirty="0" err="1"/>
              <a:t>scalability</a:t>
            </a:r>
            <a:r>
              <a:rPr lang="it-IT" sz="2400" dirty="0"/>
              <a:t> </a:t>
            </a:r>
            <a:r>
              <a:rPr lang="it-IT" sz="2400" dirty="0" err="1"/>
              <a:t>aspect</a:t>
            </a:r>
            <a:endParaRPr lang="it-IT" sz="2400" dirty="0"/>
          </a:p>
          <a:p>
            <a:r>
              <a:rPr lang="en-US" sz="2400" dirty="0"/>
              <a:t>Applications</a:t>
            </a:r>
          </a:p>
          <a:p>
            <a:pPr lvl="1"/>
            <a:r>
              <a:rPr lang="en-US" sz="2000" dirty="0"/>
              <a:t>Stock information delivery</a:t>
            </a:r>
          </a:p>
          <a:p>
            <a:pPr lvl="1"/>
            <a:r>
              <a:rPr lang="en-US" sz="2000" dirty="0"/>
              <a:t>Auction system</a:t>
            </a:r>
          </a:p>
          <a:p>
            <a:pPr lvl="1"/>
            <a:r>
              <a:rPr lang="en-US" sz="2000" dirty="0"/>
              <a:t>Air traffic control</a:t>
            </a:r>
          </a:p>
          <a:p>
            <a:pPr lvl="1"/>
            <a:r>
              <a:rPr lang="en-US" sz="2000" dirty="0" smtClean="0"/>
              <a:t>Web Services</a:t>
            </a:r>
            <a:endParaRPr lang="en-US" sz="2000" dirty="0"/>
          </a:p>
          <a:p>
            <a:r>
              <a:rPr lang="en-US" sz="2400" dirty="0"/>
              <a:t>Many names for pub/sub systems: notification service, data distribution service</a:t>
            </a:r>
          </a:p>
        </p:txBody>
      </p:sp>
    </p:spTree>
    <p:extLst>
      <p:ext uri="{BB962C8B-B14F-4D97-AF65-F5344CB8AC3E}">
        <p14:creationId xmlns:p14="http://schemas.microsoft.com/office/powerpoint/2010/main" val="2815250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Basic </a:t>
            </a:r>
            <a:r>
              <a:rPr lang="it-IT" dirty="0" err="1"/>
              <a:t>Interaction</a:t>
            </a:r>
            <a:r>
              <a:rPr lang="it-IT" dirty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Oval 44"/>
          <p:cNvSpPr>
            <a:spLocks noChangeArrowheads="1"/>
          </p:cNvSpPr>
          <p:nvPr/>
        </p:nvSpPr>
        <p:spPr bwMode="auto">
          <a:xfrm>
            <a:off x="900113" y="2676875"/>
            <a:ext cx="549275" cy="5207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45"/>
          <p:cNvSpPr>
            <a:spLocks noChangeArrowheads="1"/>
          </p:cNvSpPr>
          <p:nvPr/>
        </p:nvSpPr>
        <p:spPr bwMode="auto">
          <a:xfrm>
            <a:off x="758825" y="3816700"/>
            <a:ext cx="549275" cy="5207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6"/>
          <p:cNvSpPr>
            <a:spLocks noChangeArrowheads="1"/>
          </p:cNvSpPr>
          <p:nvPr/>
        </p:nvSpPr>
        <p:spPr bwMode="auto">
          <a:xfrm>
            <a:off x="814388" y="4915250"/>
            <a:ext cx="549275" cy="5207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47"/>
          <p:cNvSpPr>
            <a:spLocks noChangeArrowheads="1"/>
          </p:cNvSpPr>
          <p:nvPr/>
        </p:nvSpPr>
        <p:spPr bwMode="auto">
          <a:xfrm>
            <a:off x="7246938" y="2748313"/>
            <a:ext cx="549275" cy="5207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2000">
                <a:latin typeface="Arial" charset="0"/>
              </a:rPr>
              <a:t>S1</a:t>
            </a:r>
            <a:endParaRPr lang="en-US" sz="2000">
              <a:latin typeface="Arial" charset="0"/>
            </a:endParaRPr>
          </a:p>
        </p:txBody>
      </p:sp>
      <p:sp>
        <p:nvSpPr>
          <p:cNvPr id="8" name="Oval 48"/>
          <p:cNvSpPr>
            <a:spLocks noChangeArrowheads="1"/>
          </p:cNvSpPr>
          <p:nvPr/>
        </p:nvSpPr>
        <p:spPr bwMode="auto">
          <a:xfrm>
            <a:off x="7386638" y="3830988"/>
            <a:ext cx="549275" cy="5207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2000">
                <a:latin typeface="Arial" charset="0"/>
              </a:rPr>
              <a:t>S2</a:t>
            </a:r>
            <a:endParaRPr lang="en-US" sz="2000">
              <a:latin typeface="Arial" charset="0"/>
            </a:endParaRPr>
          </a:p>
        </p:txBody>
      </p:sp>
      <p:sp>
        <p:nvSpPr>
          <p:cNvPr id="9" name="Oval 49"/>
          <p:cNvSpPr>
            <a:spLocks noChangeArrowheads="1"/>
          </p:cNvSpPr>
          <p:nvPr/>
        </p:nvSpPr>
        <p:spPr bwMode="auto">
          <a:xfrm>
            <a:off x="7358063" y="4786663"/>
            <a:ext cx="549275" cy="5207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2000">
                <a:latin typeface="Arial" charset="0"/>
              </a:rPr>
              <a:t>S3</a:t>
            </a:r>
            <a:endParaRPr lang="en-US" sz="2000">
              <a:latin typeface="Arial" charset="0"/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auto">
          <a:xfrm>
            <a:off x="355600" y="2267300"/>
            <a:ext cx="1133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 b="1">
                <a:latin typeface="Arial Narrow" charset="0"/>
              </a:rPr>
              <a:t>publishers</a:t>
            </a:r>
            <a:endParaRPr lang="en-US" sz="1800" b="1">
              <a:latin typeface="Arial Narrow" charset="0"/>
            </a:endParaRPr>
          </a:p>
        </p:txBody>
      </p:sp>
      <p:sp>
        <p:nvSpPr>
          <p:cNvPr id="11" name="Text Box 51"/>
          <p:cNvSpPr txBox="1">
            <a:spLocks noChangeArrowheads="1"/>
          </p:cNvSpPr>
          <p:nvPr/>
        </p:nvSpPr>
        <p:spPr bwMode="auto">
          <a:xfrm>
            <a:off x="7502525" y="2016475"/>
            <a:ext cx="1249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 b="1">
                <a:latin typeface="Arial Narrow" charset="0"/>
              </a:rPr>
              <a:t>subscribers</a:t>
            </a:r>
            <a:endParaRPr lang="en-US" sz="1800" b="1">
              <a:latin typeface="Arial Narrow" charset="0"/>
            </a:endParaRPr>
          </a:p>
        </p:txBody>
      </p:sp>
      <p:sp>
        <p:nvSpPr>
          <p:cNvPr id="12" name="Text Box 52"/>
          <p:cNvSpPr txBox="1">
            <a:spLocks noChangeArrowheads="1"/>
          </p:cNvSpPr>
          <p:nvPr/>
        </p:nvSpPr>
        <p:spPr bwMode="auto">
          <a:xfrm>
            <a:off x="7521575" y="2543525"/>
            <a:ext cx="617538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400">
                <a:solidFill>
                  <a:schemeClr val="bg1"/>
                </a:solidFill>
                <a:latin typeface="Arial" charset="0"/>
              </a:rPr>
              <a:t>“IBM”</a:t>
            </a:r>
            <a:endParaRPr lang="en-US" sz="1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" name="Text Box 53"/>
          <p:cNvSpPr txBox="1">
            <a:spLocks noChangeArrowheads="1"/>
          </p:cNvSpPr>
          <p:nvPr/>
        </p:nvSpPr>
        <p:spPr bwMode="auto">
          <a:xfrm>
            <a:off x="7659688" y="4581875"/>
            <a:ext cx="84455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400">
                <a:solidFill>
                  <a:schemeClr val="bg1"/>
                </a:solidFill>
                <a:latin typeface="Arial" charset="0"/>
              </a:rPr>
              <a:t>“ACME”</a:t>
            </a:r>
            <a:endParaRPr lang="en-US" sz="1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Text Box 54"/>
          <p:cNvSpPr txBox="1">
            <a:spLocks noChangeArrowheads="1"/>
          </p:cNvSpPr>
          <p:nvPr/>
        </p:nvSpPr>
        <p:spPr bwMode="auto">
          <a:xfrm>
            <a:off x="7691438" y="3624613"/>
            <a:ext cx="85725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400">
                <a:solidFill>
                  <a:schemeClr val="bg1"/>
                </a:solidFill>
                <a:latin typeface="Arial" charset="0"/>
              </a:rPr>
              <a:t>“ACME”</a:t>
            </a:r>
            <a:endParaRPr lang="en-US" sz="1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" name="Line 56"/>
          <p:cNvSpPr>
            <a:spLocks noChangeShapeType="1"/>
          </p:cNvSpPr>
          <p:nvPr/>
        </p:nvSpPr>
        <p:spPr bwMode="auto">
          <a:xfrm flipH="1" flipV="1">
            <a:off x="8175625" y="4972400"/>
            <a:ext cx="141288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" name="Group 57"/>
          <p:cNvGrpSpPr>
            <a:grpSpLocks/>
          </p:cNvGrpSpPr>
          <p:nvPr/>
        </p:nvGrpSpPr>
        <p:grpSpPr bwMode="auto">
          <a:xfrm>
            <a:off x="1517650" y="2632425"/>
            <a:ext cx="1408113" cy="2841625"/>
            <a:chOff x="956" y="1868"/>
            <a:chExt cx="887" cy="1790"/>
          </a:xfrm>
        </p:grpSpPr>
        <p:sp>
          <p:nvSpPr>
            <p:cNvPr id="17" name="AutoShape 58"/>
            <p:cNvSpPr>
              <a:spLocks noChangeArrowheads="1"/>
            </p:cNvSpPr>
            <p:nvPr/>
          </p:nvSpPr>
          <p:spPr bwMode="auto">
            <a:xfrm>
              <a:off x="1027" y="1868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IBM: -3,75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18" name="AutoShape 59"/>
            <p:cNvSpPr>
              <a:spLocks noChangeArrowheads="1"/>
            </p:cNvSpPr>
            <p:nvPr/>
          </p:nvSpPr>
          <p:spPr bwMode="auto">
            <a:xfrm>
              <a:off x="956" y="2568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ACME: +0,15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19" name="AutoShape 60"/>
            <p:cNvSpPr>
              <a:spLocks noChangeArrowheads="1"/>
            </p:cNvSpPr>
            <p:nvPr/>
          </p:nvSpPr>
          <p:spPr bwMode="auto">
            <a:xfrm>
              <a:off x="983" y="3268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IBM: +2,51</a:t>
              </a:r>
              <a:endParaRPr lang="en-US" sz="1400">
                <a:latin typeface="Arial" charset="0"/>
              </a:endParaRPr>
            </a:p>
          </p:txBody>
        </p:sp>
      </p:grpSp>
      <p:sp>
        <p:nvSpPr>
          <p:cNvPr id="20" name="Text Box 61"/>
          <p:cNvSpPr txBox="1">
            <a:spLocks noChangeArrowheads="1"/>
          </p:cNvSpPr>
          <p:nvPr/>
        </p:nvSpPr>
        <p:spPr bwMode="auto">
          <a:xfrm>
            <a:off x="1412875" y="5955063"/>
            <a:ext cx="674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 b="1">
                <a:latin typeface="Arial Narrow" charset="0"/>
              </a:rPr>
              <a:t>event</a:t>
            </a:r>
            <a:endParaRPr lang="en-US" sz="1800" b="1">
              <a:latin typeface="Arial Narrow" charset="0"/>
            </a:endParaRPr>
          </a:p>
        </p:txBody>
      </p:sp>
      <p:sp>
        <p:nvSpPr>
          <p:cNvPr id="21" name="Line 62"/>
          <p:cNvSpPr>
            <a:spLocks noChangeShapeType="1"/>
          </p:cNvSpPr>
          <p:nvPr/>
        </p:nvSpPr>
        <p:spPr bwMode="auto">
          <a:xfrm flipV="1">
            <a:off x="1757363" y="5435950"/>
            <a:ext cx="168275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" name="Group 63"/>
          <p:cNvGrpSpPr>
            <a:grpSpLocks/>
          </p:cNvGrpSpPr>
          <p:nvPr/>
        </p:nvGrpSpPr>
        <p:grpSpPr bwMode="auto">
          <a:xfrm>
            <a:off x="2965450" y="2929288"/>
            <a:ext cx="4038600" cy="2209800"/>
            <a:chOff x="1868" y="2055"/>
            <a:chExt cx="2544" cy="1392"/>
          </a:xfrm>
        </p:grpSpPr>
        <p:sp>
          <p:nvSpPr>
            <p:cNvPr id="23" name="Line 64"/>
            <p:cNvSpPr>
              <a:spLocks noChangeShapeType="1"/>
            </p:cNvSpPr>
            <p:nvPr/>
          </p:nvSpPr>
          <p:spPr bwMode="auto">
            <a:xfrm flipV="1">
              <a:off x="1868" y="2181"/>
              <a:ext cx="2498" cy="12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65"/>
            <p:cNvSpPr>
              <a:spLocks noChangeShapeType="1"/>
            </p:cNvSpPr>
            <p:nvPr/>
          </p:nvSpPr>
          <p:spPr bwMode="auto">
            <a:xfrm flipV="1">
              <a:off x="1912" y="2775"/>
              <a:ext cx="2446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66"/>
            <p:cNvSpPr>
              <a:spLocks noChangeShapeType="1"/>
            </p:cNvSpPr>
            <p:nvPr/>
          </p:nvSpPr>
          <p:spPr bwMode="auto">
            <a:xfrm>
              <a:off x="1895" y="2791"/>
              <a:ext cx="2490" cy="6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67"/>
            <p:cNvSpPr>
              <a:spLocks noChangeShapeType="1"/>
            </p:cNvSpPr>
            <p:nvPr/>
          </p:nvSpPr>
          <p:spPr bwMode="auto">
            <a:xfrm>
              <a:off x="1895" y="2055"/>
              <a:ext cx="251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68"/>
          <p:cNvGrpSpPr>
            <a:grpSpLocks/>
          </p:cNvGrpSpPr>
          <p:nvPr/>
        </p:nvGrpSpPr>
        <p:grpSpPr bwMode="auto">
          <a:xfrm>
            <a:off x="2978150" y="2338738"/>
            <a:ext cx="3219450" cy="3263900"/>
            <a:chOff x="1876" y="1683"/>
            <a:chExt cx="2028" cy="2056"/>
          </a:xfrm>
        </p:grpSpPr>
        <p:sp>
          <p:nvSpPr>
            <p:cNvPr id="28" name="AutoShape 69"/>
            <p:cNvSpPr>
              <a:spLocks noChangeArrowheads="1"/>
            </p:cNvSpPr>
            <p:nvPr/>
          </p:nvSpPr>
          <p:spPr bwMode="auto">
            <a:xfrm>
              <a:off x="1876" y="1683"/>
              <a:ext cx="2028" cy="2056"/>
            </a:xfrm>
            <a:prstGeom prst="roundRect">
              <a:avLst>
                <a:gd name="adj" fmla="val 10602"/>
              </a:avLst>
            </a:prstGeom>
            <a:solidFill>
              <a:srgbClr val="800000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70"/>
            <p:cNvSpPr>
              <a:spLocks noChangeArrowheads="1"/>
            </p:cNvSpPr>
            <p:nvPr/>
          </p:nvSpPr>
          <p:spPr bwMode="auto">
            <a:xfrm>
              <a:off x="2313" y="2402"/>
              <a:ext cx="1064" cy="735"/>
            </a:xfrm>
            <a:prstGeom prst="rect">
              <a:avLst/>
            </a:prstGeom>
            <a:solidFill>
              <a:srgbClr val="B3372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it-IT" sz="2000" dirty="0">
                  <a:solidFill>
                    <a:schemeClr val="bg1"/>
                  </a:solidFill>
                  <a:latin typeface="Arial" charset="0"/>
                </a:rPr>
                <a:t>S1: IBM</a:t>
              </a:r>
            </a:p>
            <a:p>
              <a:r>
                <a:rPr lang="it-IT" sz="2000" dirty="0">
                  <a:solidFill>
                    <a:schemeClr val="bg1"/>
                  </a:solidFill>
                  <a:latin typeface="Arial" charset="0"/>
                </a:rPr>
                <a:t>S2: ACME</a:t>
              </a:r>
            </a:p>
            <a:p>
              <a:r>
                <a:rPr lang="it-IT" sz="2000" dirty="0">
                  <a:solidFill>
                    <a:schemeClr val="bg1"/>
                  </a:solidFill>
                  <a:latin typeface="Arial" charset="0"/>
                </a:rPr>
                <a:t>S3: ACME</a:t>
              </a:r>
              <a:endParaRPr lang="en-US" sz="2000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0" name="Text Box 71"/>
            <p:cNvSpPr txBox="1">
              <a:spLocks noChangeArrowheads="1"/>
            </p:cNvSpPr>
            <p:nvPr/>
          </p:nvSpPr>
          <p:spPr bwMode="auto">
            <a:xfrm>
              <a:off x="2086" y="1762"/>
              <a:ext cx="1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sz="1800" b="1">
                  <a:solidFill>
                    <a:schemeClr val="bg1"/>
                  </a:solidFill>
                  <a:latin typeface="Arial Narrow" charset="0"/>
                </a:rPr>
                <a:t>notification service</a:t>
              </a:r>
              <a:endParaRPr lang="en-US" sz="1800" b="1">
                <a:solidFill>
                  <a:schemeClr val="bg1"/>
                </a:solidFill>
                <a:latin typeface="Arial Narrow" charset="0"/>
              </a:endParaRPr>
            </a:p>
          </p:txBody>
        </p:sp>
      </p:grpSp>
      <p:grpSp>
        <p:nvGrpSpPr>
          <p:cNvPr id="31" name="Group 72"/>
          <p:cNvGrpSpPr>
            <a:grpSpLocks/>
          </p:cNvGrpSpPr>
          <p:nvPr/>
        </p:nvGrpSpPr>
        <p:grpSpPr bwMode="auto">
          <a:xfrm>
            <a:off x="5780088" y="2578450"/>
            <a:ext cx="1436687" cy="2755900"/>
            <a:chOff x="3641" y="1834"/>
            <a:chExt cx="905" cy="1736"/>
          </a:xfrm>
        </p:grpSpPr>
        <p:sp>
          <p:nvSpPr>
            <p:cNvPr id="32" name="AutoShape 73"/>
            <p:cNvSpPr>
              <a:spLocks noChangeArrowheads="1"/>
            </p:cNvSpPr>
            <p:nvPr/>
          </p:nvSpPr>
          <p:spPr bwMode="auto">
            <a:xfrm>
              <a:off x="3721" y="1834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IBM: -3,75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33" name="AutoShape 74"/>
            <p:cNvSpPr>
              <a:spLocks noChangeArrowheads="1"/>
            </p:cNvSpPr>
            <p:nvPr/>
          </p:nvSpPr>
          <p:spPr bwMode="auto">
            <a:xfrm>
              <a:off x="3641" y="2097"/>
              <a:ext cx="816" cy="40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IBM: 12,51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34" name="AutoShape 75"/>
            <p:cNvSpPr>
              <a:spLocks noChangeArrowheads="1"/>
            </p:cNvSpPr>
            <p:nvPr/>
          </p:nvSpPr>
          <p:spPr bwMode="auto">
            <a:xfrm>
              <a:off x="3730" y="2604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ACME: +0,15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35" name="AutoShape 76"/>
            <p:cNvSpPr>
              <a:spLocks noChangeArrowheads="1"/>
            </p:cNvSpPr>
            <p:nvPr/>
          </p:nvSpPr>
          <p:spPr bwMode="auto">
            <a:xfrm>
              <a:off x="3730" y="3180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ACME: +0,15</a:t>
              </a:r>
              <a:endParaRPr lang="en-US" sz="1400">
                <a:latin typeface="Arial" charset="0"/>
              </a:endParaRPr>
            </a:p>
          </p:txBody>
        </p:sp>
      </p:grpSp>
      <p:sp>
        <p:nvSpPr>
          <p:cNvPr id="36" name="Text Box 77"/>
          <p:cNvSpPr txBox="1">
            <a:spLocks noChangeArrowheads="1"/>
          </p:cNvSpPr>
          <p:nvPr/>
        </p:nvSpPr>
        <p:spPr bwMode="auto">
          <a:xfrm>
            <a:off x="6659563" y="6048725"/>
            <a:ext cx="119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 b="1">
                <a:latin typeface="Arial Narrow" charset="0"/>
              </a:rPr>
              <a:t>notification</a:t>
            </a:r>
            <a:endParaRPr lang="en-US" sz="1800" b="1">
              <a:latin typeface="Arial Narrow" charset="0"/>
            </a:endParaRP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H="1" flipV="1">
            <a:off x="6588125" y="5329588"/>
            <a:ext cx="504825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85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Box 39"/>
          <p:cNvSpPr txBox="1">
            <a:spLocks noChangeArrowheads="1"/>
          </p:cNvSpPr>
          <p:nvPr/>
        </p:nvSpPr>
        <p:spPr bwMode="auto">
          <a:xfrm>
            <a:off x="751332" y="4923475"/>
            <a:ext cx="2951163" cy="9525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400" b="1" i="1">
                <a:latin typeface="Arial" charset="0"/>
              </a:rPr>
              <a:t>Topic-Based [Oki et al. 93]: </a:t>
            </a:r>
          </a:p>
          <a:p>
            <a:pPr>
              <a:buFontTx/>
              <a:buChar char="-"/>
            </a:pPr>
            <a:r>
              <a:rPr lang="it-IT" sz="1400">
                <a:latin typeface="Arial" charset="0"/>
              </a:rPr>
              <a:t> events are divided in topics</a:t>
            </a:r>
          </a:p>
          <a:p>
            <a:pPr>
              <a:buFontTx/>
              <a:buChar char="-"/>
            </a:pPr>
            <a:r>
              <a:rPr lang="it-IT" sz="1400">
                <a:latin typeface="Arial" charset="0"/>
              </a:rPr>
              <a:t> subscribers subscribe for a single topic</a:t>
            </a:r>
          </a:p>
        </p:txBody>
      </p:sp>
      <p:sp>
        <p:nvSpPr>
          <p:cNvPr id="6" name="Text Box 40"/>
          <p:cNvSpPr txBox="1">
            <a:spLocks noChangeArrowheads="1"/>
          </p:cNvSpPr>
          <p:nvPr/>
        </p:nvSpPr>
        <p:spPr bwMode="auto">
          <a:xfrm>
            <a:off x="5359845" y="4996500"/>
            <a:ext cx="2951163" cy="9525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400" b="1" i="1">
                <a:latin typeface="Arial" charset="0"/>
              </a:rPr>
              <a:t>Content-Based [Carzaniga et al 2001]: </a:t>
            </a:r>
          </a:p>
          <a:p>
            <a:pPr>
              <a:buFontTx/>
              <a:buChar char="-"/>
            </a:pPr>
            <a:r>
              <a:rPr lang="it-IT" sz="1400">
                <a:latin typeface="Arial" charset="0"/>
              </a:rPr>
              <a:t> subscriptions are generic queries SQL-like  on the event schema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1025970" y="2115188"/>
            <a:ext cx="506413" cy="44132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895795" y="3083563"/>
            <a:ext cx="506413" cy="44132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946595" y="4015425"/>
            <a:ext cx="506413" cy="442913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6871145" y="2175513"/>
            <a:ext cx="506413" cy="442912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600">
                <a:latin typeface="Arial" charset="0"/>
              </a:rPr>
              <a:t>S1</a:t>
            </a:r>
            <a:endParaRPr lang="en-US" sz="1600">
              <a:latin typeface="Arial" charset="0"/>
            </a:endParaRP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6999732" y="3094675"/>
            <a:ext cx="506413" cy="442913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600">
                <a:latin typeface="Arial" charset="0"/>
              </a:rPr>
              <a:t>S2</a:t>
            </a:r>
            <a:endParaRPr lang="en-US" sz="1600">
              <a:latin typeface="Arial" charset="0"/>
            </a:endParaRP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6974332" y="3907475"/>
            <a:ext cx="506413" cy="441325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600">
                <a:latin typeface="Arial" charset="0"/>
              </a:rPr>
              <a:t>S3</a:t>
            </a:r>
            <a:endParaRPr lang="en-US" sz="1600">
              <a:latin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7125145" y="2050100"/>
            <a:ext cx="495300" cy="244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000">
                <a:solidFill>
                  <a:schemeClr val="bg1"/>
                </a:solidFill>
                <a:latin typeface="Arial" charset="0"/>
              </a:rPr>
              <a:t>“IBM”</a:t>
            </a:r>
            <a:endParaRPr lang="en-US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252145" y="3732850"/>
            <a:ext cx="777875" cy="244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000">
                <a:solidFill>
                  <a:schemeClr val="bg1"/>
                </a:solidFill>
                <a:latin typeface="Arial" charset="0"/>
              </a:rPr>
              <a:t>“ACME”</a:t>
            </a:r>
            <a:endParaRPr lang="en-US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280719" y="2920050"/>
            <a:ext cx="790576" cy="244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000">
                <a:solidFill>
                  <a:schemeClr val="bg1"/>
                </a:solidFill>
                <a:latin typeface="Arial" charset="0"/>
              </a:rPr>
              <a:t>“ACME”</a:t>
            </a:r>
            <a:endParaRPr lang="en-US" sz="100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1594295" y="2077088"/>
            <a:ext cx="1296987" cy="2413000"/>
            <a:chOff x="956" y="1868"/>
            <a:chExt cx="887" cy="1790"/>
          </a:xfrm>
        </p:grpSpPr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1027" y="1868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000">
                  <a:latin typeface="Arial" charset="0"/>
                </a:rPr>
                <a:t>IBM: -3,75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956" y="2568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000">
                  <a:latin typeface="Arial" charset="0"/>
                </a:rPr>
                <a:t>ACME: +0,15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983" y="3268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000">
                  <a:latin typeface="Arial" charset="0"/>
                </a:rPr>
                <a:t>IBM: +2,51</a:t>
              </a:r>
              <a:endParaRPr lang="en-US" sz="1000">
                <a:latin typeface="Arial" charset="0"/>
              </a:endParaRPr>
            </a:p>
          </p:txBody>
        </p:sp>
      </p:grpSp>
      <p:sp>
        <p:nvSpPr>
          <p:cNvPr id="20" name="AutoShape 28"/>
          <p:cNvSpPr>
            <a:spLocks noChangeArrowheads="1"/>
          </p:cNvSpPr>
          <p:nvPr/>
        </p:nvSpPr>
        <p:spPr bwMode="auto">
          <a:xfrm>
            <a:off x="2940495" y="1827850"/>
            <a:ext cx="2965450" cy="2771775"/>
          </a:xfrm>
          <a:prstGeom prst="roundRect">
            <a:avLst>
              <a:gd name="adj" fmla="val 10602"/>
            </a:avLst>
          </a:prstGeom>
          <a:solidFill>
            <a:srgbClr val="800000"/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3578670" y="2797813"/>
            <a:ext cx="1555750" cy="990600"/>
          </a:xfrm>
          <a:prstGeom prst="rect">
            <a:avLst/>
          </a:prstGeom>
          <a:solidFill>
            <a:srgbClr val="B3372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sz="1600">
                <a:solidFill>
                  <a:schemeClr val="bg1"/>
                </a:solidFill>
                <a:latin typeface="Arial" charset="0"/>
              </a:rPr>
              <a:t>S1: IBM</a:t>
            </a:r>
          </a:p>
          <a:p>
            <a:r>
              <a:rPr lang="it-IT" sz="1600">
                <a:solidFill>
                  <a:schemeClr val="bg1"/>
                </a:solidFill>
                <a:latin typeface="Arial" charset="0"/>
              </a:rPr>
              <a:t>S2: ACME</a:t>
            </a:r>
          </a:p>
          <a:p>
            <a:r>
              <a:rPr lang="it-IT" sz="1600">
                <a:solidFill>
                  <a:schemeClr val="bg1"/>
                </a:solidFill>
                <a:latin typeface="Arial" charset="0"/>
              </a:rPr>
              <a:t>S3: ACME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3246882" y="1985013"/>
            <a:ext cx="1517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400" b="1">
                <a:solidFill>
                  <a:schemeClr val="bg1"/>
                </a:solidFill>
                <a:latin typeface="Arial Narrow" charset="0"/>
              </a:rPr>
              <a:t>notification service</a:t>
            </a:r>
            <a:endParaRPr lang="en-US" sz="1400" b="1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23" name="AutoShape 32"/>
          <p:cNvSpPr>
            <a:spLocks noChangeArrowheads="1"/>
          </p:cNvSpPr>
          <p:nvPr/>
        </p:nvSpPr>
        <p:spPr bwMode="auto">
          <a:xfrm>
            <a:off x="5637657" y="2031050"/>
            <a:ext cx="1193800" cy="525463"/>
          </a:xfrm>
          <a:prstGeom prst="rightArrow">
            <a:avLst>
              <a:gd name="adj1" fmla="val 50000"/>
              <a:gd name="adj2" fmla="val 56798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000">
                <a:latin typeface="Arial" charset="0"/>
              </a:rPr>
              <a:t>IBM: -3,75</a:t>
            </a:r>
            <a:endParaRPr lang="en-US" sz="1000">
              <a:latin typeface="Arial" charset="0"/>
            </a:endParaRPr>
          </a:p>
        </p:txBody>
      </p:sp>
      <p:sp>
        <p:nvSpPr>
          <p:cNvPr id="24" name="AutoShape 33"/>
          <p:cNvSpPr>
            <a:spLocks noChangeArrowheads="1"/>
          </p:cNvSpPr>
          <p:nvPr/>
        </p:nvSpPr>
        <p:spPr bwMode="auto">
          <a:xfrm>
            <a:off x="5536057" y="2399350"/>
            <a:ext cx="1192213" cy="550863"/>
          </a:xfrm>
          <a:prstGeom prst="rightArrow">
            <a:avLst>
              <a:gd name="adj1" fmla="val 50000"/>
              <a:gd name="adj2" fmla="val 5410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000">
                <a:latin typeface="Arial" charset="0"/>
              </a:rPr>
              <a:t>IBM: +2,51</a:t>
            </a:r>
            <a:endParaRPr lang="en-US" sz="1000">
              <a:latin typeface="Arial" charset="0"/>
            </a:endParaRPr>
          </a:p>
        </p:txBody>
      </p:sp>
      <p:sp>
        <p:nvSpPr>
          <p:cNvPr id="25" name="AutoShape 34"/>
          <p:cNvSpPr>
            <a:spLocks noChangeArrowheads="1"/>
          </p:cNvSpPr>
          <p:nvPr/>
        </p:nvSpPr>
        <p:spPr bwMode="auto">
          <a:xfrm>
            <a:off x="5650357" y="3069275"/>
            <a:ext cx="1193800" cy="525463"/>
          </a:xfrm>
          <a:prstGeom prst="rightArrow">
            <a:avLst>
              <a:gd name="adj1" fmla="val 50000"/>
              <a:gd name="adj2" fmla="val 56798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000">
                <a:latin typeface="Arial" charset="0"/>
              </a:rPr>
              <a:t>ACME: +0,15</a:t>
            </a:r>
            <a:endParaRPr lang="en-US" sz="1000">
              <a:latin typeface="Arial" charset="0"/>
            </a:endParaRPr>
          </a:p>
        </p:txBody>
      </p:sp>
      <p:sp>
        <p:nvSpPr>
          <p:cNvPr id="26" name="AutoShape 35"/>
          <p:cNvSpPr>
            <a:spLocks noChangeArrowheads="1"/>
          </p:cNvSpPr>
          <p:nvPr/>
        </p:nvSpPr>
        <p:spPr bwMode="auto">
          <a:xfrm>
            <a:off x="5650357" y="3845563"/>
            <a:ext cx="1193800" cy="525462"/>
          </a:xfrm>
          <a:prstGeom prst="rightArrow">
            <a:avLst>
              <a:gd name="adj1" fmla="val 50000"/>
              <a:gd name="adj2" fmla="val 56798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000">
                <a:latin typeface="Arial" charset="0"/>
              </a:rPr>
              <a:t>ACME: +0,15</a:t>
            </a:r>
            <a:endParaRPr lang="en-US" sz="1000">
              <a:latin typeface="Arial" charset="0"/>
            </a:endParaRPr>
          </a:p>
        </p:txBody>
      </p:sp>
      <p:sp>
        <p:nvSpPr>
          <p:cNvPr id="27" name="Text Box 41"/>
          <p:cNvSpPr txBox="1">
            <a:spLocks noChangeArrowheads="1"/>
          </p:cNvSpPr>
          <p:nvPr/>
        </p:nvSpPr>
        <p:spPr bwMode="auto">
          <a:xfrm>
            <a:off x="7591870" y="2050100"/>
            <a:ext cx="827087" cy="244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000">
                <a:solidFill>
                  <a:schemeClr val="bg1"/>
                </a:solidFill>
                <a:latin typeface="Arial" charset="0"/>
              </a:rPr>
              <a:t>&amp;  v &lt; 0</a:t>
            </a:r>
            <a:endParaRPr lang="en-US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8" name="Rectangle 46"/>
          <p:cNvSpPr>
            <a:spLocks noChangeArrowheads="1"/>
          </p:cNvSpPr>
          <p:nvPr/>
        </p:nvSpPr>
        <p:spPr bwMode="auto">
          <a:xfrm>
            <a:off x="3580257" y="2797813"/>
            <a:ext cx="1555750" cy="990600"/>
          </a:xfrm>
          <a:prstGeom prst="rect">
            <a:avLst/>
          </a:prstGeom>
          <a:solidFill>
            <a:srgbClr val="B3372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sz="1600">
                <a:solidFill>
                  <a:schemeClr val="bg1"/>
                </a:solidFill>
                <a:latin typeface="Arial" charset="0"/>
              </a:rPr>
              <a:t>S1: IBM,v&lt;0</a:t>
            </a:r>
          </a:p>
          <a:p>
            <a:r>
              <a:rPr lang="it-IT" sz="1600">
                <a:solidFill>
                  <a:schemeClr val="bg1"/>
                </a:solidFill>
                <a:latin typeface="Arial" charset="0"/>
              </a:rPr>
              <a:t>S2: ACME</a:t>
            </a:r>
          </a:p>
          <a:p>
            <a:r>
              <a:rPr lang="it-IT" sz="1600">
                <a:solidFill>
                  <a:schemeClr val="bg1"/>
                </a:solidFill>
                <a:latin typeface="Arial" charset="0"/>
              </a:rPr>
              <a:t>S3: ACME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9" name="Text Box 53"/>
          <p:cNvSpPr txBox="1">
            <a:spLocks noChangeArrowheads="1"/>
          </p:cNvSpPr>
          <p:nvPr/>
        </p:nvSpPr>
        <p:spPr bwMode="auto">
          <a:xfrm>
            <a:off x="751332" y="6004563"/>
            <a:ext cx="2951163" cy="7397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400" b="1" i="1">
                <a:latin typeface="Arial" charset="0"/>
              </a:rPr>
              <a:t>Type-Based [Eugster 2001]: </a:t>
            </a:r>
          </a:p>
          <a:p>
            <a:pPr>
              <a:buFontTx/>
              <a:buChar char="-"/>
            </a:pPr>
            <a:r>
              <a:rPr lang="it-IT" sz="1400">
                <a:latin typeface="Arial" charset="0"/>
              </a:rPr>
              <a:t> notifications are objects</a:t>
            </a:r>
          </a:p>
          <a:p>
            <a:pPr>
              <a:buFontTx/>
              <a:buChar char="-"/>
            </a:pPr>
            <a:r>
              <a:rPr lang="it-IT" sz="1400">
                <a:latin typeface="Arial" charset="0"/>
              </a:rPr>
              <a:t> type is the discriminating attribute</a:t>
            </a:r>
          </a:p>
        </p:txBody>
      </p:sp>
      <p:sp>
        <p:nvSpPr>
          <p:cNvPr id="30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dirty="0"/>
              <a:t>Subscription </a:t>
            </a:r>
            <a:r>
              <a:rPr lang="it-IT" dirty="0" err="1"/>
              <a:t>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9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Pub/Sub Variants: Topic-based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Event space is divided in topics, corresponding to logical channels</a:t>
            </a:r>
          </a:p>
          <a:p>
            <a:r>
              <a:rPr lang="en-US"/>
              <a:t>Participants subscribe for a topic and publish on a topic</a:t>
            </a:r>
          </a:p>
          <a:p>
            <a:r>
              <a:rPr lang="en-US"/>
              <a:t>Receivers for an event are known a priori</a:t>
            </a:r>
          </a:p>
          <a:p>
            <a:r>
              <a:rPr lang="en-US"/>
              <a:t>Channel = Group </a:t>
            </a:r>
          </a:p>
          <a:p>
            <a:pPr lvl="1"/>
            <a:r>
              <a:rPr lang="en-US"/>
              <a:t>Therefore often exploit network-level multicast</a:t>
            </a:r>
          </a:p>
          <a:p>
            <a:pPr lvl="1"/>
            <a:r>
              <a:rPr lang="en-US"/>
              <a:t>Group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265676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Content Based pub-sub: event schema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44763" y="3914775"/>
            <a:ext cx="88900" cy="1303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24275" y="6045200"/>
            <a:ext cx="1652588" cy="88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578100" y="6081713"/>
            <a:ext cx="5113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2578100" y="3055938"/>
            <a:ext cx="0" cy="302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730625" y="3921125"/>
            <a:ext cx="1655763" cy="12969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090988" y="4425950"/>
            <a:ext cx="71437" cy="714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675063" y="3643313"/>
            <a:ext cx="407987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206750" y="3392488"/>
            <a:ext cx="5556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Arial" charset="0"/>
              </a:rPr>
              <a:t>event</a:t>
            </a:r>
            <a:endParaRPr lang="fr-FR" sz="1200">
              <a:latin typeface="Arial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4667250" y="3560763"/>
            <a:ext cx="14287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502150" y="3294063"/>
            <a:ext cx="9937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Arial" charset="0"/>
              </a:rPr>
              <a:t>subscription</a:t>
            </a:r>
            <a:endParaRPr lang="fr-FR" sz="1200">
              <a:latin typeface="Arial" charset="0"/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6107113" y="3849688"/>
            <a:ext cx="2087562" cy="936625"/>
          </a:xfrm>
          <a:prstGeom prst="wedgeRectCallout">
            <a:avLst>
              <a:gd name="adj1" fmla="val -118972"/>
              <a:gd name="adj2" fmla="val 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 i="1" dirty="0">
                <a:latin typeface="Arial" charset="0"/>
              </a:rPr>
              <a:t>Content-based subscriptions</a:t>
            </a:r>
            <a:r>
              <a:rPr lang="en-US" sz="1400" dirty="0">
                <a:latin typeface="Arial" charset="0"/>
              </a:rPr>
              <a:t> can include range constraints</a:t>
            </a:r>
            <a:endParaRPr lang="fr-FR" sz="1400" dirty="0">
              <a:latin typeface="Arial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740650" y="5876925"/>
            <a:ext cx="395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>
                <a:latin typeface="Arial" charset="0"/>
              </a:rPr>
              <a:t>a</a:t>
            </a:r>
            <a:r>
              <a:rPr lang="it-IT" sz="1800" baseline="-25000">
                <a:latin typeface="Arial" charset="0"/>
              </a:rPr>
              <a:t>1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124075" y="3141663"/>
            <a:ext cx="395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>
                <a:latin typeface="Arial" charset="0"/>
              </a:rPr>
              <a:t>a</a:t>
            </a:r>
            <a:r>
              <a:rPr lang="it-IT" sz="1800" baseline="-25000">
                <a:latin typeface="Arial" charset="0"/>
              </a:rPr>
              <a:t>2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724275" y="5205413"/>
            <a:ext cx="0" cy="876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5389563" y="5218113"/>
            <a:ext cx="0" cy="8524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2584450" y="5218113"/>
            <a:ext cx="11398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H="1">
            <a:off x="2571750" y="392747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4124325" y="4467225"/>
            <a:ext cx="0" cy="1603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2559050" y="4467225"/>
            <a:ext cx="15652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2552700" y="4416425"/>
            <a:ext cx="71438" cy="714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4084638" y="6061075"/>
            <a:ext cx="71437" cy="714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5"/>
          <p:cNvSpPr>
            <a:spLocks noGrp="1" noChangeArrowheads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Subscriptions and events defined over an </a:t>
            </a:r>
            <a:br>
              <a:rPr lang="en-US" sz="2400" dirty="0"/>
            </a:br>
            <a:r>
              <a:rPr lang="en-US" sz="2400" dirty="0"/>
              <a:t>n-dimensional </a:t>
            </a:r>
            <a:r>
              <a:rPr lang="en-US" sz="2400" i="1" dirty="0"/>
              <a:t>event space (</a:t>
            </a:r>
            <a:r>
              <a:rPr lang="en-US" sz="1600" dirty="0"/>
              <a:t>E.g. </a:t>
            </a:r>
            <a:r>
              <a:rPr lang="en-US" sz="1600" dirty="0" err="1">
                <a:latin typeface="Courier New" charset="0"/>
              </a:rPr>
              <a:t>StockName</a:t>
            </a:r>
            <a:r>
              <a:rPr lang="en-US" sz="1600" dirty="0">
                <a:latin typeface="Courier New" charset="0"/>
              </a:rPr>
              <a:t> =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>
                <a:latin typeface="Courier New" charset="0"/>
              </a:rPr>
              <a:t>ACME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>
                <a:latin typeface="Courier New" charset="0"/>
              </a:rPr>
              <a:t> and change &lt; -3</a:t>
            </a:r>
            <a:r>
              <a:rPr lang="en-US" sz="1600" dirty="0" smtClean="0">
                <a:latin typeface="Courier New" charset="0"/>
              </a:rPr>
              <a:t>)</a:t>
            </a:r>
            <a:endParaRPr lang="en-US" sz="2400" i="1" dirty="0"/>
          </a:p>
          <a:p>
            <a:pPr lvl="1">
              <a:lnSpc>
                <a:spcPct val="80000"/>
              </a:lnSpc>
            </a:pPr>
            <a:r>
              <a:rPr lang="en-US" dirty="0"/>
              <a:t>Subscription: conjunction of constraints</a:t>
            </a:r>
          </a:p>
          <a:p>
            <a:pPr>
              <a:lnSpc>
                <a:spcPct val="80000"/>
              </a:lnSpc>
            </a:pPr>
            <a:endParaRPr lang="it-IT" sz="2400" i="1" dirty="0"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14537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 vs. Content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Topic-based pub/sub </a:t>
            </a:r>
          </a:p>
          <a:p>
            <a:pPr lvl="1"/>
            <a:r>
              <a:rPr lang="en-US" dirty="0"/>
              <a:t>Recipients are known a-priori </a:t>
            </a:r>
          </a:p>
          <a:p>
            <a:pPr lvl="1"/>
            <a:r>
              <a:rPr lang="en-US" dirty="0"/>
              <a:t>Many efficient implementations </a:t>
            </a:r>
            <a:r>
              <a:rPr lang="en-US" dirty="0" smtClean="0"/>
              <a:t>exist</a:t>
            </a:r>
            <a:endParaRPr lang="en-US" dirty="0"/>
          </a:p>
          <a:p>
            <a:pPr lvl="1"/>
            <a:r>
              <a:rPr lang="en-US" dirty="0"/>
              <a:t>Limited expressiveness</a:t>
            </a:r>
          </a:p>
          <a:p>
            <a:r>
              <a:rPr lang="en-US" dirty="0"/>
              <a:t>Content-based pub/sub </a:t>
            </a:r>
          </a:p>
          <a:p>
            <a:pPr lvl="1"/>
            <a:r>
              <a:rPr lang="en-US" dirty="0"/>
              <a:t>Cannot determine recipients before publication</a:t>
            </a:r>
          </a:p>
          <a:p>
            <a:pPr lvl="1"/>
            <a:r>
              <a:rPr lang="en-US" dirty="0"/>
              <a:t>More flexible </a:t>
            </a:r>
          </a:p>
          <a:p>
            <a:pPr lvl="1"/>
            <a:r>
              <a:rPr lang="en-US" dirty="0"/>
              <a:t>More general</a:t>
            </a:r>
          </a:p>
          <a:p>
            <a:pPr lvl="1"/>
            <a:r>
              <a:rPr lang="en-US" dirty="0"/>
              <a:t>Much more difficult to implement efficiently</a:t>
            </a:r>
          </a:p>
        </p:txBody>
      </p:sp>
    </p:spTree>
    <p:extLst>
      <p:ext uri="{BB962C8B-B14F-4D97-AF65-F5344CB8AC3E}">
        <p14:creationId xmlns:p14="http://schemas.microsoft.com/office/powerpoint/2010/main" val="1114864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5473</TotalTime>
  <Words>2436</Words>
  <Application>Microsoft Macintosh PowerPoint</Application>
  <PresentationFormat>On-screen Show (4:3)</PresentationFormat>
  <Paragraphs>263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Spectrum</vt:lpstr>
      <vt:lpstr>TeleScope CQ (Continuous Query) XML Data Stream Platform</vt:lpstr>
      <vt:lpstr>Introduction: The Publish/Subscribe </vt:lpstr>
      <vt:lpstr>Introduction: The Publish/Subscribe </vt:lpstr>
      <vt:lpstr>Introduction: The Publish/Subscribe </vt:lpstr>
      <vt:lpstr>Basic Interaction Model</vt:lpstr>
      <vt:lpstr>Subscription Models</vt:lpstr>
      <vt:lpstr>Pub/Sub Variants: Topic-based</vt:lpstr>
      <vt:lpstr>Content Based pub-sub: event schema</vt:lpstr>
      <vt:lpstr>Topic vs. Content</vt:lpstr>
      <vt:lpstr>Content-based pub-sub</vt:lpstr>
      <vt:lpstr>Architecture Model of a pub/sub</vt:lpstr>
      <vt:lpstr>XML Stream Processing Requirements</vt:lpstr>
      <vt:lpstr>TeleScope XML Broker</vt:lpstr>
      <vt:lpstr>TeleScope CQ Features</vt:lpstr>
      <vt:lpstr>TeleScope CQ Features</vt:lpstr>
      <vt:lpstr>TeleScope CQ Features</vt:lpstr>
      <vt:lpstr>TeleScope CQ Features</vt:lpstr>
      <vt:lpstr>Language operators</vt:lpstr>
      <vt:lpstr>Language operators – CIDR Preﬁx match </vt:lpstr>
      <vt:lpstr>Simple/complex expressions</vt:lpstr>
      <vt:lpstr>Example XML Message</vt:lpstr>
      <vt:lpstr>TeleScope CQ Architecture</vt:lpstr>
      <vt:lpstr>TeleScope CQ Architecture</vt:lpstr>
      <vt:lpstr>TeleScope CQ Architecture</vt:lpstr>
      <vt:lpstr>TeleScope CQ Architecture</vt:lpstr>
      <vt:lpstr>TeleScope CQ distributed content filtering</vt:lpstr>
      <vt:lpstr>TeleScope CQ content mesh topology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Telescope CQ (Continuous Query) Event Processing System</dc:title>
  <dc:creator>Kirill Belyaev</dc:creator>
  <cp:lastModifiedBy>Kirill Belyaev</cp:lastModifiedBy>
  <cp:revision>104</cp:revision>
  <dcterms:created xsi:type="dcterms:W3CDTF">2012-09-21T04:24:21Z</dcterms:created>
  <dcterms:modified xsi:type="dcterms:W3CDTF">2013-02-21T04:32:18Z</dcterms:modified>
</cp:coreProperties>
</file>