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6" r:id="rId4"/>
    <p:sldId id="258" r:id="rId5"/>
    <p:sldId id="273" r:id="rId6"/>
    <p:sldId id="274" r:id="rId7"/>
    <p:sldId id="275" r:id="rId8"/>
    <p:sldId id="276" r:id="rId9"/>
    <p:sldId id="261" r:id="rId10"/>
    <p:sldId id="259" r:id="rId11"/>
    <p:sldId id="262" r:id="rId12"/>
    <p:sldId id="260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83" r:id="rId23"/>
    <p:sldId id="277" r:id="rId24"/>
    <p:sldId id="279" r:id="rId25"/>
    <p:sldId id="280" r:id="rId26"/>
    <p:sldId id="281" r:id="rId27"/>
    <p:sldId id="282" r:id="rId28"/>
    <p:sldId id="278" r:id="rId29"/>
    <p:sldId id="284" r:id="rId30"/>
    <p:sldId id="285" r:id="rId31"/>
    <p:sldId id="287" r:id="rId32"/>
    <p:sldId id="271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C9A0BB2-11F1-43D7-B469-1C9FD7E6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10.12.2021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D40BFC-2AAA-4289-AC67-03DAD39B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B81EF6-4EB8-409F-B01E-52FA3189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95A0B-E5A6-49A8-8451-B3C5FBC46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281709"/>
            <a:ext cx="1724227" cy="611247"/>
          </a:xfrm>
          <a:prstGeom prst="rect">
            <a:avLst/>
          </a:prstGeom>
        </p:spPr>
      </p:pic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A0A867C6-01AA-4323-876D-5827934B0A00}"/>
              </a:ext>
            </a:extLst>
          </p:cNvPr>
          <p:cNvSpPr/>
          <p:nvPr userDrawn="1"/>
        </p:nvSpPr>
        <p:spPr>
          <a:xfrm>
            <a:off x="0" y="2817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9D43499-C93C-4991-AB16-6487E2B9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485" y="335597"/>
            <a:ext cx="4491355" cy="41624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30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10.12.2021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10.12.2021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40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340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  <a:effectLst/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55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34C33-8509-41B2-99CB-03530469E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029" y="2684477"/>
            <a:ext cx="7990114" cy="901640"/>
          </a:xfrm>
        </p:spPr>
        <p:txBody>
          <a:bodyPr>
            <a:normAutofit/>
          </a:bodyPr>
          <a:lstStyle/>
          <a:p>
            <a:r>
              <a:rPr lang="ru-RU" dirty="0"/>
              <a:t>Тема 7. Веб-запросы в </a:t>
            </a:r>
            <a:r>
              <a:rPr lang="en-US" dirty="0"/>
              <a:t>Excel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3C2FBA-F206-49E1-9D6C-72829D82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930721"/>
            <a:ext cx="8203474" cy="67720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Преподаватель: доцент Департамента анализа данных и машинного обучения Смирнов Михаил Викторович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9F23B-C707-4067-B04E-C456B2F9E615}"/>
              </a:ext>
            </a:extLst>
          </p:cNvPr>
          <p:cNvSpPr txBox="1"/>
          <p:nvPr/>
        </p:nvSpPr>
        <p:spPr>
          <a:xfrm>
            <a:off x="230414" y="4435253"/>
            <a:ext cx="828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10 декабря 2021 г.</a:t>
            </a:r>
            <a:endParaRPr lang="en-US" dirty="0"/>
          </a:p>
          <a:p>
            <a:pPr algn="ctr"/>
            <a:r>
              <a:rPr lang="ru-RU" b="0" dirty="0">
                <a:effectLst/>
              </a:rPr>
              <a:t>В4/3805 (4-й Вешняковский проезд, 4)</a:t>
            </a:r>
            <a:endParaRPr lang="ru-RU" dirty="0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4A7BFADF-1F2A-4374-8D61-FB4219D042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046" y="2065359"/>
            <a:ext cx="7921908" cy="57938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ru-RU" dirty="0"/>
              <a:t>Дисциплина «Обработка данных и моделирование в </a:t>
            </a:r>
            <a:r>
              <a:rPr lang="en-US" dirty="0"/>
              <a:t>Excel</a:t>
            </a:r>
            <a:r>
              <a:rPr lang="ru-RU" dirty="0"/>
              <a:t>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B3652-E91F-48D5-B032-6E8CB55C3DC9}"/>
              </a:ext>
            </a:extLst>
          </p:cNvPr>
          <p:cNvSpPr txBox="1"/>
          <p:nvPr/>
        </p:nvSpPr>
        <p:spPr>
          <a:xfrm>
            <a:off x="2283759" y="3656742"/>
            <a:ext cx="46984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Поток: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2200" u="none" strike="noStrike" dirty="0">
                <a:effectLst/>
                <a:latin typeface="Open Sans" panose="020B0606030504020204" pitchFamily="34" charset="0"/>
              </a:rPr>
              <a:t>ПИ20-1, ПИ20-2, ПИ20-3</a:t>
            </a:r>
          </a:p>
        </p:txBody>
      </p:sp>
    </p:spTree>
    <p:extLst>
      <p:ext uri="{BB962C8B-B14F-4D97-AF65-F5344CB8AC3E}">
        <p14:creationId xmlns:p14="http://schemas.microsoft.com/office/powerpoint/2010/main" val="374357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985592"/>
            <a:ext cx="4746809" cy="6058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Структура </a:t>
            </a:r>
            <a:r>
              <a:rPr lang="en-US" dirty="0"/>
              <a:t>HTML </a:t>
            </a:r>
            <a:r>
              <a:rPr lang="ru-RU" dirty="0"/>
              <a:t>страницы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72760" y="6356351"/>
            <a:ext cx="64258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10</a:t>
            </a:fld>
            <a:endParaRPr lang="ru-RU"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7687614-2599-4D61-A54E-18E808018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3" y="1591471"/>
            <a:ext cx="8393431" cy="4031611"/>
          </a:xfrm>
          <a:prstGeom prst="rect">
            <a:avLst/>
          </a:prstGeom>
        </p:spPr>
      </p:pic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EE4686B0-466A-4F43-B10B-0CED380DAF0F}"/>
              </a:ext>
            </a:extLst>
          </p:cNvPr>
          <p:cNvSpPr txBox="1">
            <a:spLocks/>
          </p:cNvSpPr>
          <p:nvPr/>
        </p:nvSpPr>
        <p:spPr>
          <a:xfrm>
            <a:off x="3033132" y="123461"/>
            <a:ext cx="5980238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DF16C-FC71-4F41-84D3-C46D1C9DB00A}"/>
              </a:ext>
            </a:extLst>
          </p:cNvPr>
          <p:cNvSpPr txBox="1"/>
          <p:nvPr/>
        </p:nvSpPr>
        <p:spPr>
          <a:xfrm>
            <a:off x="301082" y="5767296"/>
            <a:ext cx="8348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Содержимое элемента </a:t>
            </a:r>
            <a:r>
              <a:rPr lang="en-US" sz="1400" dirty="0"/>
              <a:t>&lt;title&gt; </a:t>
            </a:r>
            <a:r>
              <a:rPr lang="ru-RU" sz="1400" dirty="0"/>
              <a:t>отображается в заголовке окна браузера или на вкладке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340255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985592"/>
            <a:ext cx="4746809" cy="6058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Элементы </a:t>
            </a:r>
            <a:r>
              <a:rPr lang="en-US" dirty="0"/>
              <a:t>HTML</a:t>
            </a:r>
            <a:r>
              <a:rPr lang="ru-RU" dirty="0"/>
              <a:t>-страницы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72760" y="6356351"/>
            <a:ext cx="64258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11</a:t>
            </a:fld>
            <a:endParaRPr lang="ru-RU" dirty="0"/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EE4686B0-466A-4F43-B10B-0CED380DAF0F}"/>
              </a:ext>
            </a:extLst>
          </p:cNvPr>
          <p:cNvSpPr txBox="1">
            <a:spLocks/>
          </p:cNvSpPr>
          <p:nvPr/>
        </p:nvSpPr>
        <p:spPr>
          <a:xfrm>
            <a:off x="3033132" y="123461"/>
            <a:ext cx="5980238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2EC72-90B2-4125-BC76-45B5D5BF2866}"/>
              </a:ext>
            </a:extLst>
          </p:cNvPr>
          <p:cNvSpPr txBox="1"/>
          <p:nvPr/>
        </p:nvSpPr>
        <p:spPr>
          <a:xfrm>
            <a:off x="126274" y="1663057"/>
            <a:ext cx="1579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Заголовки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F0478-1EBE-4124-91A9-C8ABBC4EE15C}"/>
              </a:ext>
            </a:extLst>
          </p:cNvPr>
          <p:cNvSpPr txBox="1"/>
          <p:nvPr/>
        </p:nvSpPr>
        <p:spPr>
          <a:xfrm>
            <a:off x="794085" y="2160252"/>
            <a:ext cx="17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</a:t>
            </a:r>
            <a:r>
              <a:rPr lang="en-US" dirty="0"/>
              <a:t>&lt;h1&gt; </a:t>
            </a:r>
            <a:r>
              <a:rPr lang="ru-RU" dirty="0"/>
              <a:t>до</a:t>
            </a:r>
            <a:r>
              <a:rPr lang="en-US" dirty="0"/>
              <a:t> &lt;h6&gt;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5277F-9D01-40D4-98A0-3FD545F8B530}"/>
              </a:ext>
            </a:extLst>
          </p:cNvPr>
          <p:cNvSpPr txBox="1"/>
          <p:nvPr/>
        </p:nvSpPr>
        <p:spPr>
          <a:xfrm>
            <a:off x="126274" y="2939945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Ссылки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9E38B-2163-42A1-8EF6-6C9A6DC63C2D}"/>
              </a:ext>
            </a:extLst>
          </p:cNvPr>
          <p:cNvSpPr txBox="1"/>
          <p:nvPr/>
        </p:nvSpPr>
        <p:spPr>
          <a:xfrm>
            <a:off x="747132" y="3489067"/>
            <a:ext cx="764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="https://www.w3.org/"&gt;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Это ссылка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97731-CE33-4B74-8649-0E142B0AFFB1}"/>
              </a:ext>
            </a:extLst>
          </p:cNvPr>
          <p:cNvSpPr txBox="1"/>
          <p:nvPr/>
        </p:nvSpPr>
        <p:spPr>
          <a:xfrm>
            <a:off x="828625" y="4800028"/>
            <a:ext cx="764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=“Image.jpg"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=“fa.ru"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="104"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="142"&gt;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F4D2EF-3ED7-441F-A3A7-0E309DB70D5A}"/>
              </a:ext>
            </a:extLst>
          </p:cNvPr>
          <p:cNvSpPr txBox="1"/>
          <p:nvPr/>
        </p:nvSpPr>
        <p:spPr>
          <a:xfrm>
            <a:off x="126274" y="4281684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Рисунки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8E454-60C9-4FEF-A05D-F4E69C12EB4B}"/>
              </a:ext>
            </a:extLst>
          </p:cNvPr>
          <p:cNvSpPr txBox="1"/>
          <p:nvPr/>
        </p:nvSpPr>
        <p:spPr>
          <a:xfrm>
            <a:off x="256459" y="5764523"/>
            <a:ext cx="863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Ссылки на документы и рисунки могут быть как абсолютными, так и относительными</a:t>
            </a:r>
          </a:p>
        </p:txBody>
      </p:sp>
    </p:spTree>
    <p:extLst>
      <p:ext uri="{BB962C8B-B14F-4D97-AF65-F5344CB8AC3E}">
        <p14:creationId xmlns:p14="http://schemas.microsoft.com/office/powerpoint/2010/main" val="263382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234918"/>
            <a:ext cx="8891451" cy="29579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Создание и редактирование </a:t>
            </a:r>
            <a:r>
              <a:rPr lang="en-US" dirty="0"/>
              <a:t>HTML </a:t>
            </a:r>
            <a:r>
              <a:rPr lang="ru-RU" dirty="0"/>
              <a:t>документов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Блокнот </a:t>
            </a:r>
            <a:r>
              <a:rPr lang="en-US" dirty="0"/>
              <a:t>Windows (Notepad)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Текстовые редакторы (</a:t>
            </a:r>
            <a:r>
              <a:rPr lang="en-US" dirty="0"/>
              <a:t>Notepad++)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Специализированные редакторы </a:t>
            </a:r>
            <a:r>
              <a:rPr lang="en-US" dirty="0"/>
              <a:t>HTML </a:t>
            </a:r>
            <a:r>
              <a:rPr lang="ru-RU" dirty="0"/>
              <a:t>кода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12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FB899033-CDCB-4682-AEBD-07655DEB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C8505-8C10-494C-A5FB-5024269438A9}"/>
              </a:ext>
            </a:extLst>
          </p:cNvPr>
          <p:cNvSpPr txBox="1"/>
          <p:nvPr/>
        </p:nvSpPr>
        <p:spPr>
          <a:xfrm>
            <a:off x="250529" y="4351274"/>
            <a:ext cx="8634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Задание. 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С помощью блокнота </a:t>
            </a:r>
            <a:r>
              <a:rPr lang="en-US" dirty="0"/>
              <a:t>Windows </a:t>
            </a:r>
            <a:r>
              <a:rPr lang="ru-RU" dirty="0"/>
              <a:t>создайте </a:t>
            </a:r>
            <a:r>
              <a:rPr lang="en-US" dirty="0"/>
              <a:t>html-</a:t>
            </a:r>
            <a:r>
              <a:rPr lang="ru-RU" dirty="0"/>
              <a:t>документ, состоящий из нескольких заголовков разного уровня, нескольких параграфов и ссылки на другой </a:t>
            </a:r>
            <a:r>
              <a:rPr lang="en-US" dirty="0"/>
              <a:t>html-</a:t>
            </a:r>
            <a:r>
              <a:rPr lang="ru-RU" dirty="0"/>
              <a:t>документ. Откройте документ в браузере.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Нажмите правой клавишей мышки в любом месте страницы и выполните контекстную команду, открывающую </a:t>
            </a:r>
            <a:r>
              <a:rPr lang="en-US" dirty="0"/>
              <a:t>html-</a:t>
            </a:r>
            <a:r>
              <a:rPr lang="ru-RU" dirty="0"/>
              <a:t>код.</a:t>
            </a:r>
          </a:p>
        </p:txBody>
      </p:sp>
    </p:spTree>
    <p:extLst>
      <p:ext uri="{BB962C8B-B14F-4D97-AF65-F5344CB8AC3E}">
        <p14:creationId xmlns:p14="http://schemas.microsoft.com/office/powerpoint/2010/main" val="409729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9" y="1211549"/>
            <a:ext cx="4951886" cy="5269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Стили </a:t>
            </a:r>
            <a:r>
              <a:rPr lang="en-US" dirty="0"/>
              <a:t>HTML </a:t>
            </a:r>
            <a:r>
              <a:rPr lang="ru-RU" dirty="0"/>
              <a:t>документов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FB899033-CDCB-4682-AEBD-07655DEB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D1CBF-8EDE-4789-936D-4FA3D1338EAC}"/>
              </a:ext>
            </a:extLst>
          </p:cNvPr>
          <p:cNvSpPr txBox="1"/>
          <p:nvPr/>
        </p:nvSpPr>
        <p:spPr>
          <a:xfrm>
            <a:off x="250529" y="1944305"/>
            <a:ext cx="863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Атрибут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 </a:t>
            </a:r>
            <a:r>
              <a:rPr lang="ru-RU" dirty="0"/>
              <a:t>используется для придания элементам стилей, таких как цвет, шрифт, размер.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9F296-06EB-40E5-9D98-A4C5026D9736}"/>
              </a:ext>
            </a:extLst>
          </p:cNvPr>
          <p:cNvSpPr txBox="1"/>
          <p:nvPr/>
        </p:nvSpPr>
        <p:spPr>
          <a:xfrm>
            <a:off x="250529" y="3555584"/>
            <a:ext cx="523587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Я нормальный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Я красный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color:blue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Я голубой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style="font-size:50px;"&gt;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Я большой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3BEF36-07FC-4FF5-8A6C-4B4875729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08" y="3898033"/>
            <a:ext cx="2724530" cy="234347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FDD7C4-5E2F-4B45-AEE8-31033EB800BB}"/>
              </a:ext>
            </a:extLst>
          </p:cNvPr>
          <p:cNvSpPr txBox="1"/>
          <p:nvPr/>
        </p:nvSpPr>
        <p:spPr>
          <a:xfrm>
            <a:off x="2074128" y="28884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00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9" y="1211549"/>
            <a:ext cx="4951886" cy="5269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Стили </a:t>
            </a:r>
            <a:r>
              <a:rPr lang="en-US" dirty="0"/>
              <a:t>HTML </a:t>
            </a:r>
            <a:r>
              <a:rPr lang="ru-RU" dirty="0"/>
              <a:t>документов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14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FB899033-CDCB-4682-AEBD-07655DEB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graphicFrame>
        <p:nvGraphicFramePr>
          <p:cNvPr id="8" name="Таблица 10">
            <a:extLst>
              <a:ext uri="{FF2B5EF4-FFF2-40B4-BE49-F238E27FC236}">
                <a16:creationId xmlns:a16="http://schemas.microsoft.com/office/drawing/2014/main" id="{8ADD64FD-CC05-4508-BC30-69C35C6BA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44228"/>
              </p:ext>
            </p:extLst>
          </p:nvPr>
        </p:nvGraphicFramePr>
        <p:xfrm>
          <a:off x="142733" y="2786545"/>
          <a:ext cx="884982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182">
                  <a:extLst>
                    <a:ext uri="{9D8B030D-6E8A-4147-A177-3AD203B41FA5}">
                      <a16:colId xmlns:a16="http://schemas.microsoft.com/office/drawing/2014/main" val="2981827077"/>
                    </a:ext>
                  </a:extLst>
                </a:gridCol>
                <a:gridCol w="1204331">
                  <a:extLst>
                    <a:ext uri="{9D8B030D-6E8A-4147-A177-3AD203B41FA5}">
                      <a16:colId xmlns:a16="http://schemas.microsoft.com/office/drawing/2014/main" val="2602594338"/>
                    </a:ext>
                  </a:extLst>
                </a:gridCol>
                <a:gridCol w="5690307">
                  <a:extLst>
                    <a:ext uri="{9D8B030D-6E8A-4147-A177-3AD203B41FA5}">
                      <a16:colId xmlns:a16="http://schemas.microsoft.com/office/drawing/2014/main" val="2091959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Свойство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7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Цвет фона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</a:t>
                      </a:r>
                      <a:r>
                        <a:rPr lang="en-US" sz="1400" dirty="0" err="1"/>
                        <a:t>background-color:powderblue</a:t>
                      </a:r>
                      <a:r>
                        <a:rPr lang="en-US" sz="1400" dirty="0"/>
                        <a:t>;"&gt;This is a heading&lt;/h1&gt;</a:t>
                      </a:r>
                    </a:p>
                    <a:p>
                      <a:r>
                        <a:rPr lang="en-US" sz="1400" dirty="0"/>
                        <a:t>&lt;p style="</a:t>
                      </a:r>
                      <a:r>
                        <a:rPr lang="en-US" sz="1400" dirty="0" err="1"/>
                        <a:t>background-color:tomato</a:t>
                      </a:r>
                      <a:r>
                        <a:rPr lang="en-US" sz="1400" dirty="0"/>
                        <a:t>;"&gt;This is a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9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Цвет текста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</a:t>
                      </a:r>
                      <a:r>
                        <a:rPr lang="en-US" sz="1400" dirty="0" err="1"/>
                        <a:t>color:blue</a:t>
                      </a:r>
                      <a:r>
                        <a:rPr lang="en-US" sz="1400" dirty="0"/>
                        <a:t>;"&gt;This is a heading&lt;/h1&gt;</a:t>
                      </a:r>
                    </a:p>
                    <a:p>
                      <a:r>
                        <a:rPr lang="en-US" sz="1400" dirty="0"/>
                        <a:t>&lt;p style="</a:t>
                      </a:r>
                      <a:r>
                        <a:rPr lang="en-US" sz="1400" dirty="0" err="1"/>
                        <a:t>color:red</a:t>
                      </a:r>
                      <a:r>
                        <a:rPr lang="en-US" sz="1400" dirty="0"/>
                        <a:t>;"&gt;This is a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7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font-family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Имя шрифта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</a:t>
                      </a:r>
                      <a:r>
                        <a:rPr lang="en-US" sz="1400" dirty="0" err="1"/>
                        <a:t>font-family:verdana</a:t>
                      </a:r>
                      <a:r>
                        <a:rPr lang="en-US" sz="1400" dirty="0"/>
                        <a:t>;"&gt;This is a heading&lt;/h1&gt;</a:t>
                      </a:r>
                    </a:p>
                    <a:p>
                      <a:r>
                        <a:rPr lang="en-US" sz="1400" dirty="0"/>
                        <a:t>&lt;p style="</a:t>
                      </a:r>
                      <a:r>
                        <a:rPr lang="en-US" sz="1400" dirty="0" err="1"/>
                        <a:t>font-family:courier</a:t>
                      </a:r>
                      <a:r>
                        <a:rPr lang="en-US" sz="1400" dirty="0"/>
                        <a:t>;"&gt;This is a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5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font-size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Размер текста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style="font-size:300%;"&gt;This is a heading&lt;/h1&gt;</a:t>
                      </a:r>
                    </a:p>
                    <a:p>
                      <a:r>
                        <a:rPr lang="en-US" sz="1400" dirty="0"/>
                        <a:t>&lt;p style="font-size:160%;"&gt;This is a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5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text-align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Выравнивание текста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</a:t>
                      </a:r>
                      <a:r>
                        <a:rPr lang="en-US" sz="1400" dirty="0" err="1"/>
                        <a:t>text-align:center</a:t>
                      </a:r>
                      <a:r>
                        <a:rPr lang="en-US" sz="1400" dirty="0"/>
                        <a:t>;"&gt;Centered Heading&lt;/h1&gt;</a:t>
                      </a:r>
                    </a:p>
                    <a:p>
                      <a:r>
                        <a:rPr lang="en-US" sz="1400" dirty="0"/>
                        <a:t>&lt;p style="</a:t>
                      </a:r>
                      <a:r>
                        <a:rPr lang="en-US" sz="1400" dirty="0" err="1"/>
                        <a:t>text-align:center</a:t>
                      </a:r>
                      <a:r>
                        <a:rPr lang="en-US" sz="1400" dirty="0"/>
                        <a:t>;"&gt;Centered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34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02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26E296-F3C4-4FEE-9D69-036FEA16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020F67F6-3E5A-45BB-8F27-C4000708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E2263-27E1-4A7F-A265-1FA4E4042CE8}"/>
              </a:ext>
            </a:extLst>
          </p:cNvPr>
          <p:cNvSpPr txBox="1"/>
          <p:nvPr/>
        </p:nvSpPr>
        <p:spPr>
          <a:xfrm>
            <a:off x="263446" y="1970852"/>
            <a:ext cx="82519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Полужирный текст&lt;/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b&gt;&lt;/p&gt;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&lt;p&gt;&lt;i&gt;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Курсив&lt;/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i&gt;&lt;/p&gt;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is&lt;sub&gt; subscript&lt;/sub&gt; and &lt;sup&gt;superscript&lt;/sup&gt;&lt;/p&gt;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563A1-CE03-4A21-B94F-099EA454E18D}"/>
              </a:ext>
            </a:extLst>
          </p:cNvPr>
          <p:cNvSpPr txBox="1"/>
          <p:nvPr/>
        </p:nvSpPr>
        <p:spPr>
          <a:xfrm>
            <a:off x="263446" y="1327677"/>
            <a:ext cx="5454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</a:rPr>
              <a:t>Элементы форматирования текста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EA719C-1D29-4117-A1D4-067EC6EA1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31" y="3918522"/>
            <a:ext cx="4679651" cy="26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43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26E296-F3C4-4FEE-9D69-036FEA16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020F67F6-3E5A-45BB-8F27-C4000708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563A1-CE03-4A21-B94F-099EA454E18D}"/>
              </a:ext>
            </a:extLst>
          </p:cNvPr>
          <p:cNvSpPr txBox="1"/>
          <p:nvPr/>
        </p:nvSpPr>
        <p:spPr>
          <a:xfrm>
            <a:off x="2594920" y="1293541"/>
            <a:ext cx="3954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Элементы форматирования текста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A6CB4D-F942-457A-8122-F6C087030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69" y="2419356"/>
            <a:ext cx="412595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Bold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Important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Italic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Emphasized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Marked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Smaller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Deleted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Subscript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Superscript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14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2. Основы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133B9-2A61-4C68-93BB-ADA9AD3B122E}"/>
              </a:ext>
            </a:extLst>
          </p:cNvPr>
          <p:cNvSpPr txBox="1"/>
          <p:nvPr/>
        </p:nvSpPr>
        <p:spPr>
          <a:xfrm>
            <a:off x="314325" y="1528828"/>
            <a:ext cx="78462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Каскадные таблицы стилей (CSS) используются для форматирования макета веб-страницы.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C992A-0EBE-4C82-B1BD-B07D81CCC4A9}"/>
              </a:ext>
            </a:extLst>
          </p:cNvPr>
          <p:cNvSpPr txBox="1"/>
          <p:nvPr/>
        </p:nvSpPr>
        <p:spPr>
          <a:xfrm>
            <a:off x="412596" y="2448573"/>
            <a:ext cx="82184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CSS в HTML-документе может быть: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Встроенный - с использованием атрибута стиля внутри HTML-элементов.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Внутренний - с помощью элемента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/>
              <a:t> в разделе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Внешний - с помощью элемента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/>
              <a:t> для ссылки на внешний файл CSS.</a:t>
            </a:r>
          </a:p>
        </p:txBody>
      </p:sp>
    </p:spTree>
    <p:extLst>
      <p:ext uri="{BB962C8B-B14F-4D97-AF65-F5344CB8AC3E}">
        <p14:creationId xmlns:p14="http://schemas.microsoft.com/office/powerpoint/2010/main" val="1949847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2. Основы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133B9-2A61-4C68-93BB-ADA9AD3B122E}"/>
              </a:ext>
            </a:extLst>
          </p:cNvPr>
          <p:cNvSpPr txBox="1"/>
          <p:nvPr/>
        </p:nvSpPr>
        <p:spPr>
          <a:xfrm>
            <a:off x="3563860" y="1236440"/>
            <a:ext cx="2016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Внутренний 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B433B-A098-4372-A440-29676BB19538}"/>
              </a:ext>
            </a:extLst>
          </p:cNvPr>
          <p:cNvSpPr txBox="1"/>
          <p:nvPr/>
        </p:nvSpPr>
        <p:spPr>
          <a:xfrm>
            <a:off x="234175" y="1880487"/>
            <a:ext cx="480617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{background-color: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powderblue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   {color: blue;}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   {color: red;}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параграф.&lt;/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0F5EE9-0A50-4E97-8343-20AED9CB6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51" y="3437568"/>
            <a:ext cx="4585080" cy="247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5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19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2. Основы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133B9-2A61-4C68-93BB-ADA9AD3B122E}"/>
              </a:ext>
            </a:extLst>
          </p:cNvPr>
          <p:cNvSpPr txBox="1"/>
          <p:nvPr/>
        </p:nvSpPr>
        <p:spPr>
          <a:xfrm>
            <a:off x="3618571" y="1270634"/>
            <a:ext cx="1906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Внешний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B686B-BBA0-4B63-9BCE-4D0B5E4E5B44}"/>
              </a:ext>
            </a:extLst>
          </p:cNvPr>
          <p:cNvSpPr txBox="1"/>
          <p:nvPr/>
        </p:nvSpPr>
        <p:spPr>
          <a:xfrm>
            <a:off x="116113" y="2166888"/>
            <a:ext cx="445588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&lt;link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="styles.css"&gt;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параграф.&lt;/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523-6BCB-40ED-8BFD-1D09D08CF1AF}"/>
              </a:ext>
            </a:extLst>
          </p:cNvPr>
          <p:cNvSpPr txBox="1"/>
          <p:nvPr/>
        </p:nvSpPr>
        <p:spPr>
          <a:xfrm>
            <a:off x="4114799" y="2874774"/>
            <a:ext cx="47940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8BCE8-8C76-41E2-8A60-E5FFCBB11FC3}"/>
              </a:ext>
            </a:extLst>
          </p:cNvPr>
          <p:cNvSpPr txBox="1"/>
          <p:nvPr/>
        </p:nvSpPr>
        <p:spPr>
          <a:xfrm>
            <a:off x="4119401" y="2364728"/>
            <a:ext cx="1452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"styles.css":</a:t>
            </a:r>
          </a:p>
        </p:txBody>
      </p:sp>
    </p:spTree>
    <p:extLst>
      <p:ext uri="{BB962C8B-B14F-4D97-AF65-F5344CB8AC3E}">
        <p14:creationId xmlns:p14="http://schemas.microsoft.com/office/powerpoint/2010/main" val="184913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2235379"/>
            <a:ext cx="8891451" cy="32187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Учебные вопросы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ru-RU" dirty="0"/>
              <a:t>Основные подходы к выполнению веб-запросов в </a:t>
            </a:r>
            <a:r>
              <a:rPr lang="en-US" dirty="0"/>
              <a:t>Excel</a:t>
            </a:r>
          </a:p>
          <a:p>
            <a:pPr marL="0" indent="0">
              <a:buNone/>
            </a:pPr>
            <a:r>
              <a:rPr lang="en-US" dirty="0"/>
              <a:t>	1.1. </a:t>
            </a:r>
            <a:r>
              <a:rPr lang="ru-RU" dirty="0"/>
              <a:t>Язык описания документов </a:t>
            </a:r>
            <a:r>
              <a:rPr lang="en-US" dirty="0"/>
              <a:t>HTML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1.2. </a:t>
            </a:r>
            <a:r>
              <a:rPr lang="ru-RU" dirty="0"/>
              <a:t>Основы каскадных таблиц стилей CSS</a:t>
            </a:r>
          </a:p>
          <a:p>
            <a:pPr marL="0" indent="0">
              <a:buNone/>
            </a:pPr>
            <a:r>
              <a:rPr lang="en-US" dirty="0"/>
              <a:t>	1.3. </a:t>
            </a:r>
            <a:r>
              <a:rPr lang="ru-RU" dirty="0"/>
              <a:t>Основы языка </a:t>
            </a:r>
            <a:r>
              <a:rPr lang="en-US" dirty="0"/>
              <a:t>JavaScript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ru-RU" dirty="0"/>
              <a:t>Пример веб-запроса в </a:t>
            </a:r>
            <a:r>
              <a:rPr lang="en-US" dirty="0"/>
              <a:t>Excel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8046" y="6356351"/>
            <a:ext cx="747304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</a:t>
            </a:r>
            <a:r>
              <a:rPr lang="en-US" dirty="0"/>
              <a:t>7</a:t>
            </a:r>
            <a:r>
              <a:rPr lang="ru-RU" dirty="0"/>
              <a:t>. Веб-запросы в </a:t>
            </a:r>
            <a:r>
              <a:rPr lang="en-US" dirty="0"/>
              <a:t>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319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20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03CF4-0589-4A4C-9F05-782252E61FA8}"/>
              </a:ext>
            </a:extLst>
          </p:cNvPr>
          <p:cNvSpPr txBox="1"/>
          <p:nvPr/>
        </p:nvSpPr>
        <p:spPr>
          <a:xfrm>
            <a:off x="289931" y="1166843"/>
            <a:ext cx="822541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Мой первый Ява-скрипт&lt;/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type="button"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('demo').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Date()"&gt;</a:t>
            </a:r>
          </a:p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Нажмите чтобы показать дату и время.&lt;/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id="demo"&gt;&lt;/p&gt;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6C31297-4642-4C1F-B5C6-7C243BDE0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82" y="4234787"/>
            <a:ext cx="5096586" cy="173379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092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21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E0D15C-2EB3-478C-A7BD-8725D2429C6F}"/>
              </a:ext>
            </a:extLst>
          </p:cNvPr>
          <p:cNvSpPr txBox="1"/>
          <p:nvPr/>
        </p:nvSpPr>
        <p:spPr>
          <a:xfrm>
            <a:off x="557349" y="1384663"/>
            <a:ext cx="3030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Почему </a:t>
            </a:r>
            <a:r>
              <a:rPr lang="en-US" sz="2800" dirty="0"/>
              <a:t>JavaScript?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F83FD-0426-4E7D-A54F-D579447474D6}"/>
              </a:ext>
            </a:extLst>
          </p:cNvPr>
          <p:cNvSpPr txBox="1"/>
          <p:nvPr/>
        </p:nvSpPr>
        <p:spPr>
          <a:xfrm>
            <a:off x="269966" y="2229393"/>
            <a:ext cx="8072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Загрузка нового содержимого без перезагрузки страницы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Анимация веб-страницы:</a:t>
            </a:r>
            <a:r>
              <a:rPr lang="en-US" sz="2000" dirty="0"/>
              <a:t> </a:t>
            </a:r>
            <a:r>
              <a:rPr lang="ru-RU" sz="2000" dirty="0"/>
              <a:t>исчезающие и появляющиеся объекты, перемещение объектов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Игры в браузере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Управление медиафайлами в потоке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Всплывающие окна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Проверка данных веб-форм до отправки на 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Журналирование действий пользователя и отправка на 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Перенаправление пользователя на другую страницу</a:t>
            </a:r>
          </a:p>
        </p:txBody>
      </p:sp>
    </p:spTree>
    <p:extLst>
      <p:ext uri="{BB962C8B-B14F-4D97-AF65-F5344CB8AC3E}">
        <p14:creationId xmlns:p14="http://schemas.microsoft.com/office/powerpoint/2010/main" val="339865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F2DFE-4605-4DC2-8EE9-3BB226E52D67}"/>
              </a:ext>
            </a:extLst>
          </p:cNvPr>
          <p:cNvSpPr txBox="1"/>
          <p:nvPr/>
        </p:nvSpPr>
        <p:spPr>
          <a:xfrm>
            <a:off x="233680" y="1754555"/>
            <a:ext cx="867614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JavaScript изобретен </a:t>
            </a:r>
            <a:r>
              <a:rPr lang="ru-RU" sz="2400" dirty="0" err="1"/>
              <a:t>Бренданом</a:t>
            </a:r>
            <a:r>
              <a:rPr lang="ru-RU" sz="2400" dirty="0"/>
              <a:t> </a:t>
            </a:r>
            <a:r>
              <a:rPr lang="ru-RU" sz="2400" dirty="0" err="1"/>
              <a:t>Эйхом</a:t>
            </a:r>
            <a:r>
              <a:rPr lang="ru-RU" sz="2400" dirty="0"/>
              <a:t> в 1995 году.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С 1997 г. Утвержден в качестве стандарта </a:t>
            </a:r>
            <a:r>
              <a:rPr lang="en-US" sz="2400" dirty="0"/>
              <a:t>ECMA</a:t>
            </a:r>
            <a:r>
              <a:rPr lang="ru-RU" sz="2400" dirty="0"/>
              <a:t> </a:t>
            </a:r>
            <a:r>
              <a:rPr lang="en-US" sz="2400" dirty="0"/>
              <a:t>International</a:t>
            </a:r>
            <a:r>
              <a:rPr lang="ru-RU" sz="2400" dirty="0"/>
              <a:t> – Европейская ассоциация производителей компьютеров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Официальное название этого языка – </a:t>
            </a:r>
            <a:r>
              <a:rPr lang="en-US" sz="2400" dirty="0"/>
              <a:t>ECMAScript</a:t>
            </a:r>
            <a:r>
              <a:rPr lang="ru-RU" sz="2400" dirty="0"/>
              <a:t>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С 2016 года новые версии именуются по годам.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Последняя версия </a:t>
            </a:r>
            <a:r>
              <a:rPr lang="en-US" sz="2400" dirty="0"/>
              <a:t>ECMAScript 2018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8301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5E390DC-E19D-4591-BD13-D6E3D0FEBDB0}"/>
              </a:ext>
            </a:extLst>
          </p:cNvPr>
          <p:cNvSpPr txBox="1"/>
          <p:nvPr/>
        </p:nvSpPr>
        <p:spPr>
          <a:xfrm>
            <a:off x="201385" y="2851571"/>
            <a:ext cx="8741229" cy="38318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/>
              <a:t>&lt;!DOCTYPE 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pPr>
              <a:spcBef>
                <a:spcPts val="600"/>
              </a:spcBef>
            </a:pPr>
            <a:r>
              <a:rPr lang="ru-RU" dirty="0"/>
              <a:t>&lt;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pPr>
              <a:spcBef>
                <a:spcPts val="600"/>
              </a:spcBef>
            </a:pPr>
            <a:r>
              <a:rPr lang="ru-RU" dirty="0"/>
              <a:t>&lt;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&lt;h2&gt;Что умеет Ява-скрипт?&lt;/h2&gt;</a:t>
            </a:r>
          </a:p>
          <a:p>
            <a:pPr>
              <a:spcBef>
                <a:spcPts val="600"/>
              </a:spcBef>
            </a:pPr>
            <a:r>
              <a:rPr lang="ru-RU" dirty="0"/>
              <a:t>&lt;p </a:t>
            </a:r>
            <a:r>
              <a:rPr lang="ru-RU" dirty="0" err="1"/>
              <a:t>id</a:t>
            </a:r>
            <a:r>
              <a:rPr lang="ru-RU" dirty="0"/>
              <a:t>="</a:t>
            </a:r>
            <a:r>
              <a:rPr lang="ru-RU" dirty="0" err="1"/>
              <a:t>demo</a:t>
            </a:r>
            <a:r>
              <a:rPr lang="ru-RU" dirty="0"/>
              <a:t>"&gt;Ява-скрипт изменяет HTML документ.&lt;/p&gt;</a:t>
            </a:r>
          </a:p>
          <a:p>
            <a:pPr>
              <a:spcBef>
                <a:spcPts val="600"/>
              </a:spcBef>
            </a:pPr>
            <a:r>
              <a:rPr lang="ru-RU" dirty="0"/>
              <a:t>&lt;</a:t>
            </a:r>
            <a:r>
              <a:rPr lang="ru-RU" dirty="0" err="1"/>
              <a:t>button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button</a:t>
            </a:r>
            <a:r>
              <a:rPr lang="ru-RU" dirty="0"/>
              <a:t>" </a:t>
            </a:r>
            <a:r>
              <a:rPr lang="ru-RU" dirty="0" err="1"/>
              <a:t>onclick</a:t>
            </a:r>
            <a:r>
              <a:rPr lang="ru-RU" dirty="0"/>
              <a:t>='</a:t>
            </a:r>
            <a:r>
              <a:rPr lang="ru-RU" dirty="0" err="1"/>
              <a:t>document.getElementById</a:t>
            </a:r>
            <a:r>
              <a:rPr lang="ru-RU" dirty="0"/>
              <a:t>("</a:t>
            </a:r>
            <a:r>
              <a:rPr lang="ru-RU" dirty="0" err="1"/>
              <a:t>demo</a:t>
            </a:r>
            <a:r>
              <a:rPr lang="ru-RU" dirty="0"/>
              <a:t>").</a:t>
            </a:r>
            <a:r>
              <a:rPr lang="ru-RU" dirty="0" err="1"/>
              <a:t>innerHTML</a:t>
            </a:r>
            <a:r>
              <a:rPr lang="ru-RU" dirty="0"/>
              <a:t> = "Здравствуй, Ява-скрипт!"'&gt;Click Me!&lt;/</a:t>
            </a:r>
            <a:r>
              <a:rPr lang="ru-RU" dirty="0" err="1"/>
              <a:t>button</a:t>
            </a:r>
            <a:r>
              <a:rPr lang="ru-RU" dirty="0"/>
              <a:t>&gt;</a:t>
            </a:r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&lt;/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pPr>
              <a:spcBef>
                <a:spcPts val="600"/>
              </a:spcBef>
            </a:pPr>
            <a:r>
              <a:rPr lang="ru-RU" dirty="0"/>
              <a:t>&lt;/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44AFA8B-D15C-4144-B008-50630C62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85" y="1071227"/>
            <a:ext cx="6754870" cy="5115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изменяет </a:t>
            </a:r>
            <a:r>
              <a:rPr lang="en-US" dirty="0"/>
              <a:t>html </a:t>
            </a:r>
            <a:r>
              <a:rPr lang="ru-RU" dirty="0"/>
              <a:t>документ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59025A-3089-4871-95BF-4B64F02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5720" y="6356351"/>
            <a:ext cx="94962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23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8F3F331-D059-466E-94D0-860E386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90EA-EE4C-46B9-ABF8-AB577FEA730B}"/>
              </a:ext>
            </a:extLst>
          </p:cNvPr>
          <p:cNvSpPr txBox="1"/>
          <p:nvPr/>
        </p:nvSpPr>
        <p:spPr>
          <a:xfrm>
            <a:off x="201385" y="1620909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A6509-A116-4C76-8469-B24F538FA75F}"/>
              </a:ext>
            </a:extLst>
          </p:cNvPr>
          <p:cNvSpPr txBox="1"/>
          <p:nvPr/>
        </p:nvSpPr>
        <p:spPr>
          <a:xfrm>
            <a:off x="201385" y="2167153"/>
            <a:ext cx="8591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Код в примере "находит" элемент HTML с </a:t>
            </a:r>
            <a:r>
              <a:rPr lang="ru-RU" dirty="0" err="1"/>
              <a:t>id</a:t>
            </a:r>
            <a:r>
              <a:rPr lang="ru-RU" dirty="0"/>
              <a:t> = "</a:t>
            </a:r>
            <a:r>
              <a:rPr lang="ru-RU" dirty="0" err="1"/>
              <a:t>demo</a:t>
            </a:r>
            <a:r>
              <a:rPr lang="ru-RU" dirty="0"/>
              <a:t>" и изменяет содержимое элемента (</a:t>
            </a:r>
            <a:r>
              <a:rPr lang="ru-RU" dirty="0" err="1"/>
              <a:t>innerHTML</a:t>
            </a:r>
            <a:r>
              <a:rPr lang="ru-RU" dirty="0"/>
              <a:t>) на «Здравствуй, Ява-скрипт":</a:t>
            </a:r>
          </a:p>
        </p:txBody>
      </p:sp>
    </p:spTree>
    <p:extLst>
      <p:ext uri="{BB962C8B-B14F-4D97-AF65-F5344CB8AC3E}">
        <p14:creationId xmlns:p14="http://schemas.microsoft.com/office/powerpoint/2010/main" val="2234616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3E0A80-3971-47F6-9947-032905414C7B}"/>
              </a:ext>
            </a:extLst>
          </p:cNvPr>
          <p:cNvSpPr txBox="1"/>
          <p:nvPr/>
        </p:nvSpPr>
        <p:spPr>
          <a:xfrm>
            <a:off x="122643" y="2887806"/>
            <a:ext cx="8890000" cy="357020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1600" dirty="0"/>
              <a:t>&lt;!DOCTYPE </a:t>
            </a:r>
            <a:r>
              <a:rPr lang="ru-RU" sz="1600" dirty="0" err="1"/>
              <a:t>html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</a:t>
            </a:r>
            <a:r>
              <a:rPr lang="ru-RU" sz="1600" dirty="0" err="1"/>
              <a:t>html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</a:t>
            </a:r>
            <a:r>
              <a:rPr lang="ru-RU" sz="1600" dirty="0" err="1"/>
              <a:t>body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&lt;h2&gt;Что умеет Ява-скрипт?&lt;/h2&gt;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&lt;p&gt;JavaScript изменяет значения атрибутов.&lt;/p&gt;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&lt;p&gt;JavaScript изменяет значение атрибута </a:t>
            </a:r>
            <a:r>
              <a:rPr lang="ru-RU" sz="1600" dirty="0" err="1"/>
              <a:t>src</a:t>
            </a:r>
            <a:r>
              <a:rPr lang="ru-RU" sz="1600" dirty="0"/>
              <a:t> (</a:t>
            </a:r>
            <a:r>
              <a:rPr lang="ru-RU" sz="1600" dirty="0" err="1"/>
              <a:t>source</a:t>
            </a:r>
            <a:r>
              <a:rPr lang="ru-RU" sz="1600" dirty="0"/>
              <a:t>) изображения:&lt;/p&gt;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</a:t>
            </a:r>
            <a:r>
              <a:rPr lang="ru-RU" sz="1600" dirty="0" err="1"/>
              <a:t>button</a:t>
            </a:r>
            <a:r>
              <a:rPr lang="ru-RU" sz="1600" dirty="0"/>
              <a:t> </a:t>
            </a:r>
            <a:r>
              <a:rPr lang="ru-RU" sz="1600" dirty="0" err="1"/>
              <a:t>onclick</a:t>
            </a:r>
            <a:r>
              <a:rPr lang="ru-RU" sz="1600" dirty="0"/>
              <a:t>="</a:t>
            </a:r>
            <a:r>
              <a:rPr lang="ru-RU" sz="1600" dirty="0" err="1"/>
              <a:t>document.getElementById</a:t>
            </a:r>
            <a:r>
              <a:rPr lang="ru-RU" sz="1600" dirty="0"/>
              <a:t>('</a:t>
            </a:r>
            <a:r>
              <a:rPr lang="ru-RU" sz="1600" dirty="0" err="1"/>
              <a:t>myImage</a:t>
            </a:r>
            <a:r>
              <a:rPr lang="ru-RU" sz="1600" dirty="0"/>
              <a:t>').</a:t>
            </a:r>
            <a:r>
              <a:rPr lang="ru-RU" sz="1600" dirty="0" err="1"/>
              <a:t>src</a:t>
            </a:r>
            <a:r>
              <a:rPr lang="ru-RU" sz="1600" dirty="0"/>
              <a:t>='pic_bulbon.gif'"&gt;</a:t>
            </a:r>
            <a:r>
              <a:rPr lang="ru-RU" sz="1600" dirty="0" err="1"/>
              <a:t>Включиить</a:t>
            </a:r>
            <a:r>
              <a:rPr lang="ru-RU" sz="1600" dirty="0"/>
              <a:t> свет&lt;/</a:t>
            </a:r>
            <a:r>
              <a:rPr lang="ru-RU" sz="1600" dirty="0" err="1"/>
              <a:t>button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</a:t>
            </a:r>
            <a:r>
              <a:rPr lang="ru-RU" sz="1600" dirty="0" err="1"/>
              <a:t>img</a:t>
            </a:r>
            <a:r>
              <a:rPr lang="ru-RU" sz="1600" dirty="0"/>
              <a:t> </a:t>
            </a:r>
            <a:r>
              <a:rPr lang="ru-RU" sz="1600" dirty="0" err="1"/>
              <a:t>id</a:t>
            </a:r>
            <a:r>
              <a:rPr lang="ru-RU" sz="1600" dirty="0"/>
              <a:t>="</a:t>
            </a:r>
            <a:r>
              <a:rPr lang="ru-RU" sz="1600" dirty="0" err="1"/>
              <a:t>myImage</a:t>
            </a:r>
            <a:r>
              <a:rPr lang="ru-RU" sz="1600" dirty="0"/>
              <a:t>" </a:t>
            </a:r>
            <a:r>
              <a:rPr lang="ru-RU" sz="1600" dirty="0" err="1"/>
              <a:t>src</a:t>
            </a:r>
            <a:r>
              <a:rPr lang="ru-RU" sz="1600" dirty="0"/>
              <a:t>="pic_bulboff.gif" </a:t>
            </a:r>
            <a:r>
              <a:rPr lang="ru-RU" sz="1600" dirty="0" err="1"/>
              <a:t>style</a:t>
            </a:r>
            <a:r>
              <a:rPr lang="ru-RU" sz="1600" dirty="0"/>
              <a:t>="width:100px"&gt;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</a:t>
            </a:r>
            <a:r>
              <a:rPr lang="ru-RU" sz="1600" dirty="0" err="1"/>
              <a:t>button</a:t>
            </a:r>
            <a:r>
              <a:rPr lang="ru-RU" sz="1600" dirty="0"/>
              <a:t> </a:t>
            </a:r>
            <a:r>
              <a:rPr lang="ru-RU" sz="1600" dirty="0" err="1"/>
              <a:t>onclick</a:t>
            </a:r>
            <a:r>
              <a:rPr lang="ru-RU" sz="1600" dirty="0"/>
              <a:t>="</a:t>
            </a:r>
            <a:r>
              <a:rPr lang="ru-RU" sz="1600" dirty="0" err="1"/>
              <a:t>document.getElementById</a:t>
            </a:r>
            <a:r>
              <a:rPr lang="ru-RU" sz="1600" dirty="0"/>
              <a:t>('</a:t>
            </a:r>
            <a:r>
              <a:rPr lang="ru-RU" sz="1600" dirty="0" err="1"/>
              <a:t>myImage</a:t>
            </a:r>
            <a:r>
              <a:rPr lang="ru-RU" sz="1600" dirty="0"/>
              <a:t>').</a:t>
            </a:r>
            <a:r>
              <a:rPr lang="ru-RU" sz="1600" dirty="0" err="1"/>
              <a:t>src</a:t>
            </a:r>
            <a:r>
              <a:rPr lang="ru-RU" sz="1600" dirty="0"/>
              <a:t>='pic_bulboff.gif'"&gt;Выключить свет&lt;/</a:t>
            </a:r>
            <a:r>
              <a:rPr lang="ru-RU" sz="1600" dirty="0" err="1"/>
              <a:t>button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&lt;/</a:t>
            </a:r>
            <a:r>
              <a:rPr lang="ru-RU" sz="1600" dirty="0" err="1"/>
              <a:t>body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&lt;/</a:t>
            </a:r>
            <a:r>
              <a:rPr lang="ru-RU" sz="1600" dirty="0" err="1"/>
              <a:t>html</a:t>
            </a:r>
            <a:r>
              <a:rPr lang="ru-RU" sz="1600" dirty="0"/>
              <a:t>&gt;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44AFA8B-D15C-4144-B008-50630C62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0" y="1071227"/>
            <a:ext cx="7293579" cy="51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изменяет значения атрибутов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59025A-3089-4871-95BF-4B64F02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5719" y="6369414"/>
            <a:ext cx="94962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24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8F3F331-D059-466E-94D0-860E386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90EA-EE4C-46B9-ABF8-AB577FEA730B}"/>
              </a:ext>
            </a:extLst>
          </p:cNvPr>
          <p:cNvSpPr txBox="1"/>
          <p:nvPr/>
        </p:nvSpPr>
        <p:spPr>
          <a:xfrm>
            <a:off x="272141" y="1635001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A6509-A116-4C76-8469-B24F538FA75F}"/>
              </a:ext>
            </a:extLst>
          </p:cNvPr>
          <p:cNvSpPr txBox="1"/>
          <p:nvPr/>
        </p:nvSpPr>
        <p:spPr>
          <a:xfrm>
            <a:off x="272140" y="2056512"/>
            <a:ext cx="8591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этом примере JavaScript изменяет значение атрибута </a:t>
            </a:r>
            <a:r>
              <a:rPr lang="ru-RU" dirty="0" err="1"/>
              <a:t>src</a:t>
            </a:r>
            <a:r>
              <a:rPr lang="ru-RU" dirty="0"/>
              <a:t> (</a:t>
            </a:r>
            <a:r>
              <a:rPr lang="ru-RU" dirty="0" err="1"/>
              <a:t>source</a:t>
            </a:r>
            <a:r>
              <a:rPr lang="ru-RU" dirty="0"/>
              <a:t>) тега &lt;</a:t>
            </a:r>
            <a:r>
              <a:rPr lang="ru-RU" dirty="0" err="1"/>
              <a:t>img</a:t>
            </a:r>
            <a:r>
              <a:rPr lang="ru-RU" dirty="0"/>
              <a:t>&gt;: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86BF9D-CD67-4222-BF24-34602348C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9403">
            <a:off x="5121909" y="2409757"/>
            <a:ext cx="952500" cy="1714500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658C15BC-FDC3-4F48-BB6D-5D8FA35B9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1560">
            <a:off x="4657090" y="2409758"/>
            <a:ext cx="952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8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3E0A80-3971-47F6-9947-032905414C7B}"/>
              </a:ext>
            </a:extLst>
          </p:cNvPr>
          <p:cNvSpPr txBox="1"/>
          <p:nvPr/>
        </p:nvSpPr>
        <p:spPr>
          <a:xfrm>
            <a:off x="182880" y="2876150"/>
            <a:ext cx="8726944" cy="3493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&lt;!DOCTYPE 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&lt;body&gt;</a:t>
            </a:r>
            <a:endParaRPr lang="ru-RU" sz="1600" dirty="0"/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&lt;h2&gt;</a:t>
            </a:r>
            <a:r>
              <a:rPr lang="ru-RU" sz="1600" dirty="0"/>
              <a:t>Что умеет Ява-скрипт?&lt;/</a:t>
            </a:r>
            <a:r>
              <a:rPr lang="en-US" sz="1600" dirty="0"/>
              <a:t>h2&gt;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&lt;p id="demo"&gt;</a:t>
            </a:r>
            <a:r>
              <a:rPr lang="ru-RU" sz="1600" dirty="0"/>
              <a:t>Ява-скрипт может изменять стиль.&lt;/</a:t>
            </a:r>
            <a:r>
              <a:rPr lang="en-US" sz="1600" dirty="0"/>
              <a:t>p&gt;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&lt;button type="button" onclick="</a:t>
            </a:r>
            <a:r>
              <a:rPr lang="en-US" sz="1600" dirty="0" err="1"/>
              <a:t>document.getElementById</a:t>
            </a:r>
            <a:r>
              <a:rPr lang="en-US" sz="1600" dirty="0"/>
              <a:t>('demo').</a:t>
            </a:r>
            <a:r>
              <a:rPr lang="en-US" sz="1600" dirty="0" err="1"/>
              <a:t>style.fontSize</a:t>
            </a:r>
            <a:r>
              <a:rPr lang="en-US" sz="1600" dirty="0"/>
              <a:t>='35px'"&gt;</a:t>
            </a:r>
            <a:r>
              <a:rPr lang="ru-RU" sz="1600" dirty="0"/>
              <a:t>Нажми на меня!&lt;/</a:t>
            </a:r>
            <a:r>
              <a:rPr lang="en-US" sz="1600" dirty="0"/>
              <a:t>button&gt;</a:t>
            </a:r>
            <a:endParaRPr lang="ru-RU" sz="1600" dirty="0"/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&lt;/body&gt;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&lt;/html&gt; 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44AFA8B-D15C-4144-B008-50630C62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0" y="1071227"/>
            <a:ext cx="7293579" cy="51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изменяет значения атрибутов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59025A-3089-4871-95BF-4B64F02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5719" y="6369414"/>
            <a:ext cx="94962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25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8F3F331-D059-466E-94D0-860E386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90EA-EE4C-46B9-ABF8-AB577FEA730B}"/>
              </a:ext>
            </a:extLst>
          </p:cNvPr>
          <p:cNvSpPr txBox="1"/>
          <p:nvPr/>
        </p:nvSpPr>
        <p:spPr>
          <a:xfrm>
            <a:off x="272141" y="1635001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651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3E0A80-3971-47F6-9947-032905414C7B}"/>
              </a:ext>
            </a:extLst>
          </p:cNvPr>
          <p:cNvSpPr txBox="1"/>
          <p:nvPr/>
        </p:nvSpPr>
        <p:spPr>
          <a:xfrm>
            <a:off x="182880" y="2735547"/>
            <a:ext cx="8554720" cy="38164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&lt;!DOCTYPE 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&lt;body&gt;</a:t>
            </a:r>
            <a:endParaRPr lang="ru-RU" sz="1600" dirty="0"/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&lt;h2&gt;</a:t>
            </a:r>
            <a:r>
              <a:rPr lang="ru-RU" sz="1600" dirty="0"/>
              <a:t>Что умеет Ява-скрипт?&lt;/</a:t>
            </a:r>
            <a:r>
              <a:rPr lang="en-US" sz="1600" dirty="0"/>
              <a:t>h2&gt;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&lt;p id="demo"&gt;JavaScript </a:t>
            </a:r>
            <a:r>
              <a:rPr lang="ru-RU" sz="1600" dirty="0"/>
              <a:t>может скрывать </a:t>
            </a:r>
            <a:r>
              <a:rPr lang="en-US" sz="1600" dirty="0"/>
              <a:t>HTML </a:t>
            </a:r>
            <a:r>
              <a:rPr lang="ru-RU" sz="1600" dirty="0"/>
              <a:t>элементы.&lt;/</a:t>
            </a:r>
            <a:r>
              <a:rPr lang="en-US" sz="1600" dirty="0"/>
              <a:t>p&gt;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&lt;button type="button" onclick="</a:t>
            </a:r>
            <a:r>
              <a:rPr lang="en-US" sz="1600" dirty="0" err="1"/>
              <a:t>document.getElementById</a:t>
            </a:r>
            <a:r>
              <a:rPr lang="en-US" sz="1600" dirty="0"/>
              <a:t>('demo').</a:t>
            </a:r>
            <a:r>
              <a:rPr lang="en-US" sz="1600" dirty="0" err="1"/>
              <a:t>style.display</a:t>
            </a:r>
            <a:r>
              <a:rPr lang="en-US" sz="1600" dirty="0"/>
              <a:t>='none'"&gt;</a:t>
            </a:r>
            <a:r>
              <a:rPr lang="ru-RU" sz="1600" dirty="0"/>
              <a:t>Жми сюда!&lt;/</a:t>
            </a:r>
            <a:r>
              <a:rPr lang="en-US" sz="1600" dirty="0"/>
              <a:t>button&gt;</a:t>
            </a:r>
            <a:endParaRPr lang="ru-RU" sz="1600" dirty="0"/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&lt;/body&gt;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&lt;/html&gt; 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44AFA8B-D15C-4144-B008-50630C62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0" y="1071227"/>
            <a:ext cx="7293579" cy="51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может скрывать </a:t>
            </a:r>
            <a:r>
              <a:rPr lang="en-US" dirty="0"/>
              <a:t>HTML </a:t>
            </a:r>
            <a:r>
              <a:rPr lang="ru-RU" dirty="0"/>
              <a:t>элементы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59025A-3089-4871-95BF-4B64F02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5719" y="6369414"/>
            <a:ext cx="94962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26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8F3F331-D059-466E-94D0-860E386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90EA-EE4C-46B9-ABF8-AB577FEA730B}"/>
              </a:ext>
            </a:extLst>
          </p:cNvPr>
          <p:cNvSpPr txBox="1"/>
          <p:nvPr/>
        </p:nvSpPr>
        <p:spPr>
          <a:xfrm>
            <a:off x="272141" y="1635001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79789-E2EB-43B4-8413-F297AA0C6A92}"/>
              </a:ext>
            </a:extLst>
          </p:cNvPr>
          <p:cNvSpPr txBox="1"/>
          <p:nvPr/>
        </p:nvSpPr>
        <p:spPr>
          <a:xfrm>
            <a:off x="272140" y="2004333"/>
            <a:ext cx="666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Сокрытие элементов осуществляется изменением стиля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display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264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3E0A80-3971-47F6-9947-032905414C7B}"/>
              </a:ext>
            </a:extLst>
          </p:cNvPr>
          <p:cNvSpPr txBox="1"/>
          <p:nvPr/>
        </p:nvSpPr>
        <p:spPr>
          <a:xfrm>
            <a:off x="272140" y="2576121"/>
            <a:ext cx="7998100" cy="38164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&lt;!DOCTYPE 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&lt;body&gt;</a:t>
            </a:r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&lt;h2&gt;</a:t>
            </a:r>
            <a:r>
              <a:rPr lang="ru-RU" sz="1600" dirty="0"/>
              <a:t>Что умеет Ява-скрипт?&lt;/</a:t>
            </a:r>
            <a:r>
              <a:rPr lang="en-US" sz="1600" dirty="0"/>
              <a:t>h2&gt;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&lt;p&gt;</a:t>
            </a:r>
            <a:r>
              <a:rPr lang="ru-RU" sz="1600" dirty="0"/>
              <a:t>Ява-скрипт может показывать скрытые </a:t>
            </a:r>
            <a:r>
              <a:rPr lang="en-US" sz="1600" dirty="0"/>
              <a:t>HTML </a:t>
            </a:r>
            <a:r>
              <a:rPr lang="ru-RU" sz="1600" dirty="0"/>
              <a:t>элементы.&lt;/</a:t>
            </a:r>
            <a:r>
              <a:rPr lang="en-US" sz="1600" dirty="0"/>
              <a:t>p&gt;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&lt;p id="demo" style="</a:t>
            </a:r>
            <a:r>
              <a:rPr lang="en-US" sz="1600" dirty="0" err="1"/>
              <a:t>display:none</a:t>
            </a:r>
            <a:r>
              <a:rPr lang="en-US" sz="1600" dirty="0"/>
              <a:t>"&gt;</a:t>
            </a:r>
            <a:r>
              <a:rPr lang="ru-RU" sz="1600" dirty="0"/>
              <a:t>Привет, Ява-скрипт!&lt;/</a:t>
            </a:r>
            <a:r>
              <a:rPr lang="en-US" sz="1600" dirty="0"/>
              <a:t>p&gt;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&lt;button type="button" onclick="</a:t>
            </a:r>
            <a:r>
              <a:rPr lang="en-US" sz="1600" dirty="0" err="1"/>
              <a:t>document.getElementById</a:t>
            </a:r>
            <a:r>
              <a:rPr lang="en-US" sz="1600" dirty="0"/>
              <a:t>('demo').</a:t>
            </a:r>
            <a:r>
              <a:rPr lang="en-US" sz="1600" dirty="0" err="1"/>
              <a:t>style.display</a:t>
            </a:r>
            <a:r>
              <a:rPr lang="en-US" sz="1600" dirty="0"/>
              <a:t>='block'"&gt;</a:t>
            </a:r>
            <a:r>
              <a:rPr lang="ru-RU" sz="1600" dirty="0"/>
              <a:t>Нажимай!&lt;/</a:t>
            </a:r>
            <a:r>
              <a:rPr lang="en-US" sz="1600" dirty="0"/>
              <a:t>button&gt;</a:t>
            </a:r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&lt;/body&gt;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&lt;/html&gt;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44AFA8B-D15C-4144-B008-50630C62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0" y="1071227"/>
            <a:ext cx="7293579" cy="51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может показывать </a:t>
            </a:r>
            <a:r>
              <a:rPr lang="en-US" dirty="0"/>
              <a:t>HTML </a:t>
            </a:r>
            <a:r>
              <a:rPr lang="ru-RU" dirty="0"/>
              <a:t>элементы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59025A-3089-4871-95BF-4B64F02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5719" y="6369414"/>
            <a:ext cx="94962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27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8F3F331-D059-466E-94D0-860E386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90EA-EE4C-46B9-ABF8-AB577FEA730B}"/>
              </a:ext>
            </a:extLst>
          </p:cNvPr>
          <p:cNvSpPr txBox="1"/>
          <p:nvPr/>
        </p:nvSpPr>
        <p:spPr>
          <a:xfrm>
            <a:off x="272141" y="1635001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79789-E2EB-43B4-8413-F297AA0C6A92}"/>
              </a:ext>
            </a:extLst>
          </p:cNvPr>
          <p:cNvSpPr txBox="1"/>
          <p:nvPr/>
        </p:nvSpPr>
        <p:spPr>
          <a:xfrm>
            <a:off x="272140" y="2004333"/>
            <a:ext cx="779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Показ скрытых элементов также осуществляется изменением стиля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display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98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DEEE899-F058-4BB1-8727-0237CDB04FA8}"/>
              </a:ext>
            </a:extLst>
          </p:cNvPr>
          <p:cNvSpPr txBox="1"/>
          <p:nvPr/>
        </p:nvSpPr>
        <p:spPr>
          <a:xfrm>
            <a:off x="253158" y="2751158"/>
            <a:ext cx="8637684" cy="39703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&lt;!DOCTYPE 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r>
              <a:rPr lang="ru-RU" dirty="0"/>
              <a:t>&lt;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r>
              <a:rPr lang="ru-RU" dirty="0"/>
              <a:t>&lt;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endParaRPr lang="ru-RU" dirty="0"/>
          </a:p>
          <a:p>
            <a:r>
              <a:rPr lang="ru-RU" dirty="0"/>
              <a:t>&lt;h2&gt;Ява-скрипт в теле документа&lt;/h2&gt;</a:t>
            </a:r>
          </a:p>
          <a:p>
            <a:endParaRPr lang="ru-RU" dirty="0"/>
          </a:p>
          <a:p>
            <a:r>
              <a:rPr lang="ru-RU" dirty="0"/>
              <a:t>&lt;p </a:t>
            </a:r>
            <a:r>
              <a:rPr lang="ru-RU" dirty="0" err="1"/>
              <a:t>id</a:t>
            </a:r>
            <a:r>
              <a:rPr lang="ru-RU" dirty="0"/>
              <a:t>="</a:t>
            </a:r>
            <a:r>
              <a:rPr lang="ru-RU" dirty="0" err="1"/>
              <a:t>demo</a:t>
            </a:r>
            <a:r>
              <a:rPr lang="ru-RU" dirty="0"/>
              <a:t>"&gt;&lt;/p&gt;</a:t>
            </a:r>
          </a:p>
          <a:p>
            <a:endParaRPr lang="ru-RU" dirty="0"/>
          </a:p>
          <a:p>
            <a:r>
              <a:rPr lang="ru-RU" dirty="0"/>
              <a:t>&lt;</a:t>
            </a:r>
            <a:r>
              <a:rPr lang="ru-RU" dirty="0" err="1"/>
              <a:t>script</a:t>
            </a:r>
            <a:r>
              <a:rPr lang="ru-RU" dirty="0"/>
              <a:t>&gt;</a:t>
            </a:r>
          </a:p>
          <a:p>
            <a:r>
              <a:rPr lang="ru-RU" dirty="0" err="1"/>
              <a:t>document.getElementById</a:t>
            </a:r>
            <a:r>
              <a:rPr lang="ru-RU" dirty="0"/>
              <a:t>("</a:t>
            </a:r>
            <a:r>
              <a:rPr lang="ru-RU" dirty="0" err="1"/>
              <a:t>demo</a:t>
            </a:r>
            <a:r>
              <a:rPr lang="ru-RU" dirty="0"/>
              <a:t>").</a:t>
            </a:r>
            <a:r>
              <a:rPr lang="ru-RU" dirty="0" err="1"/>
              <a:t>innerHTML</a:t>
            </a:r>
            <a:r>
              <a:rPr lang="ru-RU" dirty="0"/>
              <a:t> = "Мой Ява-скрипт";</a:t>
            </a:r>
          </a:p>
          <a:p>
            <a:r>
              <a:rPr lang="ru-RU" dirty="0"/>
              <a:t>&lt;/</a:t>
            </a:r>
            <a:r>
              <a:rPr lang="ru-RU" dirty="0" err="1"/>
              <a:t>script</a:t>
            </a:r>
            <a:r>
              <a:rPr lang="ru-RU" dirty="0"/>
              <a:t>&gt;</a:t>
            </a:r>
          </a:p>
          <a:p>
            <a:endParaRPr lang="ru-RU" dirty="0"/>
          </a:p>
          <a:p>
            <a:r>
              <a:rPr lang="ru-RU" dirty="0"/>
              <a:t>&lt;/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r>
              <a:rPr lang="ru-RU" dirty="0"/>
              <a:t>&lt;/</a:t>
            </a:r>
            <a:r>
              <a:rPr lang="ru-RU" dirty="0" err="1"/>
              <a:t>html</a:t>
            </a:r>
            <a:r>
              <a:rPr lang="ru-RU" dirty="0"/>
              <a:t>&gt;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47A407-0F99-4956-8744-AA9D2FAF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28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E38085E9-BC57-418D-AE49-941A0801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6F67EABA-CCB2-4B0F-966D-C7866014E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0" y="1071227"/>
            <a:ext cx="7293579" cy="51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JavaScript</a:t>
            </a:r>
            <a:r>
              <a:rPr lang="ru-RU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C8AAC-CBBD-40E0-882C-6255410551E5}"/>
              </a:ext>
            </a:extLst>
          </p:cNvPr>
          <p:cNvSpPr txBox="1"/>
          <p:nvPr/>
        </p:nvSpPr>
        <p:spPr>
          <a:xfrm>
            <a:off x="272140" y="1614922"/>
            <a:ext cx="86187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HTML документе код Ява-скрипт помещают между тегами &lt;</a:t>
            </a:r>
            <a:r>
              <a:rPr lang="ru-RU" dirty="0" err="1"/>
              <a:t>script</a:t>
            </a:r>
            <a:r>
              <a:rPr lang="ru-RU" dirty="0"/>
              <a:t>&gt; и &lt;/</a:t>
            </a:r>
            <a:r>
              <a:rPr lang="ru-RU" dirty="0" err="1"/>
              <a:t>script</a:t>
            </a:r>
            <a:r>
              <a:rPr lang="ru-RU" dirty="0"/>
              <a:t>&gt;. Сценарии могут быть размещены в разделе &lt;</a:t>
            </a:r>
            <a:r>
              <a:rPr lang="ru-RU" dirty="0" err="1"/>
              <a:t>body</a:t>
            </a:r>
            <a:r>
              <a:rPr lang="ru-RU" dirty="0"/>
              <a:t>&gt; или в разделе &lt;</a:t>
            </a:r>
            <a:r>
              <a:rPr lang="ru-RU" dirty="0" err="1"/>
              <a:t>head</a:t>
            </a:r>
            <a:r>
              <a:rPr lang="ru-RU" dirty="0"/>
              <a:t>&gt; HTML-страницы, либо в обоих.</a:t>
            </a:r>
          </a:p>
        </p:txBody>
      </p:sp>
    </p:spTree>
    <p:extLst>
      <p:ext uri="{BB962C8B-B14F-4D97-AF65-F5344CB8AC3E}">
        <p14:creationId xmlns:p14="http://schemas.microsoft.com/office/powerpoint/2010/main" val="3039549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DEEE899-F058-4BB1-8727-0237CDB04FA8}"/>
              </a:ext>
            </a:extLst>
          </p:cNvPr>
          <p:cNvSpPr txBox="1"/>
          <p:nvPr/>
        </p:nvSpPr>
        <p:spPr>
          <a:xfrm>
            <a:off x="253158" y="1737599"/>
            <a:ext cx="8494602" cy="48013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</a:t>
            </a:r>
            <a:r>
              <a:rPr lang="ru-RU" dirty="0"/>
              <a:t>Параграф изменился.";</a:t>
            </a:r>
          </a:p>
          <a:p>
            <a:r>
              <a:rPr lang="ru-RU" dirty="0"/>
              <a:t>}</a:t>
            </a:r>
          </a:p>
          <a:p>
            <a:r>
              <a:rPr lang="ru-RU" dirty="0"/>
              <a:t>&lt;/</a:t>
            </a:r>
            <a:r>
              <a:rPr lang="en-US" dirty="0"/>
              <a:t>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</a:t>
            </a:r>
            <a:r>
              <a:rPr lang="ru-RU" dirty="0"/>
              <a:t>Ява-скрипт в заголовке&lt;/</a:t>
            </a:r>
            <a:r>
              <a:rPr lang="en-US" dirty="0"/>
              <a:t>h2&gt;</a:t>
            </a:r>
          </a:p>
          <a:p>
            <a:r>
              <a:rPr lang="en-US" dirty="0"/>
              <a:t>&lt;p id="demo"&gt;</a:t>
            </a:r>
            <a:r>
              <a:rPr lang="ru-RU" dirty="0"/>
              <a:t>Параграф.&lt;/</a:t>
            </a:r>
            <a:r>
              <a:rPr lang="en-US" dirty="0"/>
              <a:t>p&gt;</a:t>
            </a:r>
          </a:p>
          <a:p>
            <a:r>
              <a:rPr lang="en-US" dirty="0"/>
              <a:t>&lt;button type="button" onclick="</a:t>
            </a:r>
            <a:r>
              <a:rPr lang="en-US" dirty="0" err="1"/>
              <a:t>myFunction</a:t>
            </a:r>
            <a:r>
              <a:rPr lang="en-US" dirty="0"/>
              <a:t>()"&gt;</a:t>
            </a:r>
            <a:r>
              <a:rPr lang="ru-RU" dirty="0"/>
              <a:t>Попробуй&lt;/</a:t>
            </a:r>
            <a:r>
              <a:rPr lang="en-US" dirty="0"/>
              <a:t>button&gt;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47A407-0F99-4956-8744-AA9D2FAF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29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E38085E9-BC57-418D-AE49-941A0801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C8AAC-CBBD-40E0-882C-6255410551E5}"/>
              </a:ext>
            </a:extLst>
          </p:cNvPr>
          <p:cNvSpPr txBox="1"/>
          <p:nvPr/>
        </p:nvSpPr>
        <p:spPr>
          <a:xfrm>
            <a:off x="272140" y="1105302"/>
            <a:ext cx="861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этом примере функция Ява-скрипт помещена в разделе &lt;</a:t>
            </a:r>
            <a:r>
              <a:rPr lang="ru-RU" dirty="0" err="1"/>
              <a:t>head</a:t>
            </a:r>
            <a:r>
              <a:rPr lang="ru-RU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43906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FFBFAF4-0F4A-471C-92D3-6AAA183F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8AE5C-1904-4BF3-90D2-96EA3EB1A6D9}"/>
              </a:ext>
            </a:extLst>
          </p:cNvPr>
          <p:cNvSpPr txBox="1"/>
          <p:nvPr/>
        </p:nvSpPr>
        <p:spPr>
          <a:xfrm>
            <a:off x="612949" y="1570949"/>
            <a:ext cx="79181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Основные подходы </a:t>
            </a:r>
            <a:br>
              <a:rPr lang="ru-RU" sz="2800" dirty="0"/>
            </a:br>
            <a:r>
              <a:rPr lang="ru-RU" sz="2800" dirty="0"/>
              <a:t>к выполнению веб-запросов в </a:t>
            </a:r>
            <a:r>
              <a:rPr lang="en-US" sz="2800" dirty="0"/>
              <a:t>Excel</a:t>
            </a:r>
            <a:endParaRPr lang="ru-RU" sz="2800" dirty="0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E166BDEC-877F-4F52-A96E-6E017373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/>
          <a:p>
            <a:r>
              <a:rPr lang="ru-RU" dirty="0"/>
              <a:t>Тема </a:t>
            </a:r>
            <a:r>
              <a:rPr lang="en-US" dirty="0"/>
              <a:t>7</a:t>
            </a:r>
            <a:r>
              <a:rPr lang="ru-RU" dirty="0"/>
              <a:t>. Веб-запросы в </a:t>
            </a:r>
            <a:r>
              <a:rPr lang="en-US" dirty="0"/>
              <a:t>Excel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3B9E1-8389-41FC-B873-EC445EA0FC02}"/>
              </a:ext>
            </a:extLst>
          </p:cNvPr>
          <p:cNvSpPr txBox="1"/>
          <p:nvPr/>
        </p:nvSpPr>
        <p:spPr>
          <a:xfrm>
            <a:off x="733529" y="3686614"/>
            <a:ext cx="7918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Импорт из </a:t>
            </a:r>
            <a:r>
              <a:rPr lang="en-US" sz="2400" dirty="0"/>
              <a:t>HTML-</a:t>
            </a:r>
            <a:r>
              <a:rPr lang="ru-RU" sz="2400" dirty="0"/>
              <a:t>таблицы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Импорт из </a:t>
            </a:r>
            <a:r>
              <a:rPr lang="en-US" sz="2400" dirty="0"/>
              <a:t>HTML</a:t>
            </a:r>
            <a:r>
              <a:rPr lang="ru-RU" sz="2400" dirty="0"/>
              <a:t>-страницы</a:t>
            </a:r>
            <a:r>
              <a:rPr lang="en-US" sz="2400" dirty="0"/>
              <a:t> </a:t>
            </a:r>
            <a:r>
              <a:rPr lang="ru-RU" sz="2400" dirty="0"/>
              <a:t>как из текстового файла</a:t>
            </a:r>
          </a:p>
        </p:txBody>
      </p:sp>
    </p:spTree>
    <p:extLst>
      <p:ext uri="{BB962C8B-B14F-4D97-AF65-F5344CB8AC3E}">
        <p14:creationId xmlns:p14="http://schemas.microsoft.com/office/powerpoint/2010/main" val="343205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DEEE899-F058-4BB1-8727-0237CDB04FA8}"/>
              </a:ext>
            </a:extLst>
          </p:cNvPr>
          <p:cNvSpPr txBox="1"/>
          <p:nvPr/>
        </p:nvSpPr>
        <p:spPr>
          <a:xfrm>
            <a:off x="334190" y="1264202"/>
            <a:ext cx="8494602" cy="48013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dirty="0"/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dirty="0"/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dirty="0"/>
            </a:br>
            <a:br>
              <a:rPr lang="en-US" sz="1700" dirty="0"/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Ява-скрипт в теле документа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dirty="0"/>
            </a:br>
            <a:br>
              <a:rPr lang="en-US" sz="1700" dirty="0"/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П</a:t>
            </a:r>
            <a:r>
              <a:rPr lang="ru-RU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араграф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dirty="0"/>
            </a:br>
            <a:br>
              <a:rPr lang="en-US" sz="1700" dirty="0"/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7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()"&gt;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 it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dirty="0"/>
            </a:br>
            <a:br>
              <a:rPr lang="en-US" sz="1700" dirty="0"/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700" dirty="0">
                <a:solidFill>
                  <a:srgbClr val="A52A2A"/>
                </a:solidFill>
                <a:latin typeface="Consolas" panose="020B0609020204030204" pitchFamily="49" charset="0"/>
              </a:rPr>
              <a:t>Параграф изменился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dirty="0"/>
            </a:br>
            <a:br>
              <a:rPr lang="en-US" sz="1700" dirty="0"/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dirty="0"/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01CD7-8F40-424D-A225-46E0BEB2EED1}"/>
              </a:ext>
            </a:extLst>
          </p:cNvPr>
          <p:cNvSpPr txBox="1"/>
          <p:nvPr/>
        </p:nvSpPr>
        <p:spPr>
          <a:xfrm>
            <a:off x="272140" y="6162461"/>
            <a:ext cx="8618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Размещение скриптов в нижней части элемента &lt;</a:t>
            </a:r>
            <a:r>
              <a:rPr lang="ru-RU" dirty="0" err="1"/>
              <a:t>body</a:t>
            </a:r>
            <a:r>
              <a:rPr lang="ru-RU" dirty="0"/>
              <a:t>&gt; увеличивает скорость отображения, поскольку интерпретация скриптов замедляет отображение.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47A407-0F99-4956-8744-AA9D2FAF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30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E38085E9-BC57-418D-AE49-941A0801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C8AAC-CBBD-40E0-882C-6255410551E5}"/>
              </a:ext>
            </a:extLst>
          </p:cNvPr>
          <p:cNvSpPr txBox="1"/>
          <p:nvPr/>
        </p:nvSpPr>
        <p:spPr>
          <a:xfrm>
            <a:off x="3033132" y="894870"/>
            <a:ext cx="4063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Функция Ява-скрипт в разделе &lt;</a:t>
            </a:r>
            <a:r>
              <a:rPr lang="en-US" dirty="0"/>
              <a:t>body</a:t>
            </a:r>
            <a:r>
              <a:rPr lang="ru-R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0175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B7E0C25-8507-4B06-A77D-617E14FF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31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B972B8-C88E-42AA-BFBF-2AC06A45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веб-импорта в </a:t>
            </a:r>
            <a:r>
              <a:rPr lang="en-US" dirty="0"/>
              <a:t>Excel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727D28-AB05-4F87-9486-3DBAD13BD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0" y="993058"/>
            <a:ext cx="4631101" cy="5741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312B5E-6883-46DC-8157-DBF562D37231}"/>
              </a:ext>
            </a:extLst>
          </p:cNvPr>
          <p:cNvSpPr txBox="1"/>
          <p:nvPr/>
        </p:nvSpPr>
        <p:spPr>
          <a:xfrm flipH="1">
            <a:off x="5569535" y="3787287"/>
            <a:ext cx="3203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Меню </a:t>
            </a:r>
            <a:br>
              <a:rPr lang="ru-RU" sz="2400" dirty="0"/>
            </a:br>
            <a:r>
              <a:rPr lang="ru-RU" sz="2400" dirty="0"/>
              <a:t>«Получить данные»</a:t>
            </a:r>
          </a:p>
        </p:txBody>
      </p:sp>
    </p:spTree>
    <p:extLst>
      <p:ext uri="{BB962C8B-B14F-4D97-AF65-F5344CB8AC3E}">
        <p14:creationId xmlns:p14="http://schemas.microsoft.com/office/powerpoint/2010/main" val="732806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52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4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C55E56-14CB-408A-8BE6-8F0947B5A7A7}"/>
              </a:ext>
            </a:extLst>
          </p:cNvPr>
          <p:cNvSpPr txBox="1"/>
          <p:nvPr/>
        </p:nvSpPr>
        <p:spPr>
          <a:xfrm>
            <a:off x="3560956" y="1449659"/>
            <a:ext cx="175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История </a:t>
            </a:r>
            <a:r>
              <a:rPr lang="en-US" sz="2000" dirty="0"/>
              <a:t>HTML</a:t>
            </a:r>
            <a:endParaRPr lang="ru-RU" sz="2000" dirty="0"/>
          </a:p>
        </p:txBody>
      </p:sp>
      <p:graphicFrame>
        <p:nvGraphicFramePr>
          <p:cNvPr id="20" name="Таблица 20">
            <a:extLst>
              <a:ext uri="{FF2B5EF4-FFF2-40B4-BE49-F238E27FC236}">
                <a16:creationId xmlns:a16="http://schemas.microsoft.com/office/drawing/2014/main" id="{56D14822-87EE-4CDE-8919-F20E65BFE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38343"/>
              </p:ext>
            </p:extLst>
          </p:nvPr>
        </p:nvGraphicFramePr>
        <p:xfrm>
          <a:off x="1524000" y="213106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688">
                  <a:extLst>
                    <a:ext uri="{9D8B030D-6E8A-4147-A177-3AD203B41FA5}">
                      <a16:colId xmlns:a16="http://schemas.microsoft.com/office/drawing/2014/main" val="674646781"/>
                    </a:ext>
                  </a:extLst>
                </a:gridCol>
                <a:gridCol w="4988312">
                  <a:extLst>
                    <a:ext uri="{9D8B030D-6E8A-4147-A177-3AD203B41FA5}">
                      <a16:colId xmlns:a16="http://schemas.microsoft.com/office/drawing/2014/main" val="1323237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Событие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Тим </a:t>
                      </a:r>
                      <a:r>
                        <a:rPr lang="ru-RU" sz="1800" dirty="0" err="1">
                          <a:effectLst/>
                        </a:rPr>
                        <a:t>Бернерз</a:t>
                      </a:r>
                      <a:r>
                        <a:rPr lang="ru-RU" sz="1800" dirty="0">
                          <a:effectLst/>
                        </a:rPr>
                        <a:t> Ли изобрел</a:t>
                      </a:r>
                      <a:r>
                        <a:rPr lang="en-US" sz="1800" dirty="0">
                          <a:effectLst/>
                        </a:rPr>
                        <a:t> www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2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Тим </a:t>
                      </a:r>
                      <a:r>
                        <a:rPr lang="ru-RU" sz="1800" dirty="0" err="1">
                          <a:effectLst/>
                        </a:rPr>
                        <a:t>Бернерз</a:t>
                      </a:r>
                      <a:r>
                        <a:rPr lang="ru-RU" sz="1800" dirty="0">
                          <a:effectLst/>
                        </a:rPr>
                        <a:t> Ли изобрел</a:t>
                      </a:r>
                      <a:r>
                        <a:rPr lang="en-US" sz="1800" dirty="0">
                          <a:effectLst/>
                        </a:rPr>
                        <a:t>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5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HTML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0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1999</a:t>
                      </a:r>
                      <a:endParaRPr lang="ru-RU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HTML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6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2012</a:t>
                      </a:r>
                      <a:endParaRPr lang="ru-RU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HTML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2017</a:t>
                      </a:r>
                      <a:endParaRPr lang="ru-RU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Организацией </a:t>
                      </a:r>
                      <a:r>
                        <a:rPr lang="en-US" sz="1800" dirty="0">
                          <a:effectLst/>
                        </a:rPr>
                        <a:t>W3C </a:t>
                      </a:r>
                      <a:r>
                        <a:rPr lang="ru-RU" sz="1800" dirty="0">
                          <a:effectLst/>
                        </a:rPr>
                        <a:t>рекомендован </a:t>
                      </a:r>
                      <a:r>
                        <a:rPr lang="en-US" sz="1800" dirty="0">
                          <a:effectLst/>
                        </a:rPr>
                        <a:t>HTML 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5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0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B4AD021-6D1A-4B96-8608-127A3630D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2551520"/>
            <a:ext cx="8891451" cy="21946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Язык разметки гипертекста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Используется для создания веб</a:t>
            </a:r>
            <a:r>
              <a:rPr lang="en-US" sz="2400" dirty="0"/>
              <a:t>-</a:t>
            </a:r>
            <a:r>
              <a:rPr lang="ru-RU" sz="2400" dirty="0"/>
              <a:t>страниц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Описывает структуру веб-страниц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Состоит из элементов, указывающих браузеру, как отображать страницу и что показывать на странице.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837E1BA-CAED-453D-BF59-EA2D3A66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9C2FA995-BDC1-4B78-9671-FD5E2265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401DD-C5AC-4B37-8B0A-5914A4067660}"/>
              </a:ext>
            </a:extLst>
          </p:cNvPr>
          <p:cNvSpPr txBox="1"/>
          <p:nvPr/>
        </p:nvSpPr>
        <p:spPr>
          <a:xfrm>
            <a:off x="265611" y="125224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dirty="0"/>
              <a:t>Что такое </a:t>
            </a:r>
            <a:r>
              <a:rPr lang="en-US" sz="3200" dirty="0"/>
              <a:t>HTML?</a:t>
            </a:r>
          </a:p>
        </p:txBody>
      </p:sp>
    </p:spTree>
    <p:extLst>
      <p:ext uri="{BB962C8B-B14F-4D97-AF65-F5344CB8AC3E}">
        <p14:creationId xmlns:p14="http://schemas.microsoft.com/office/powerpoint/2010/main" val="87886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17FDA5F-0B92-4533-B92E-CBE8D01E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3169920"/>
            <a:ext cx="8891451" cy="307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редактирования </a:t>
            </a:r>
            <a:r>
              <a:rPr lang="en-US" sz="2400" dirty="0"/>
              <a:t>HTML </a:t>
            </a:r>
            <a:r>
              <a:rPr lang="ru-RU" sz="2400" dirty="0"/>
              <a:t>в ходе изучения дисциплины будем использовать текстовые редакторы:</a:t>
            </a:r>
          </a:p>
          <a:p>
            <a:pPr>
              <a:buFontTx/>
              <a:buChar char="-"/>
            </a:pPr>
            <a:r>
              <a:rPr lang="ru-RU" sz="2400" dirty="0"/>
              <a:t>Блокнот</a:t>
            </a:r>
            <a:r>
              <a:rPr lang="en-US" sz="2400" dirty="0"/>
              <a:t> </a:t>
            </a:r>
          </a:p>
          <a:p>
            <a:pPr>
              <a:buFontTx/>
              <a:buChar char="-"/>
            </a:pPr>
            <a:r>
              <a:rPr lang="en-US" sz="2400" dirty="0"/>
              <a:t>Notepad++</a:t>
            </a:r>
          </a:p>
          <a:p>
            <a:pPr>
              <a:buFontTx/>
              <a:buChar char="-"/>
            </a:pPr>
            <a:r>
              <a:rPr lang="en-US" sz="2400" dirty="0"/>
              <a:t>TextEdit (Mac)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56273A6-CF07-4FF2-AC90-AC5A9644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6BAE73B9-165A-433C-B94F-367745A0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</a:t>
            </a:r>
            <a:r>
              <a:rPr lang="en-US" dirty="0"/>
              <a:t>1</a:t>
            </a:r>
            <a:r>
              <a:rPr lang="ru-RU" dirty="0"/>
              <a:t>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4D5F-D998-4665-B3AE-8C863FD00170}"/>
              </a:ext>
            </a:extLst>
          </p:cNvPr>
          <p:cNvSpPr txBox="1"/>
          <p:nvPr/>
        </p:nvSpPr>
        <p:spPr>
          <a:xfrm>
            <a:off x="121919" y="153963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dirty="0"/>
              <a:t>Редакторы </a:t>
            </a:r>
            <a:r>
              <a:rPr lang="en-US" sz="3200" dirty="0"/>
              <a:t>HTML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4911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17FDA5F-0B92-4533-B92E-CBE8D01E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9" y="2595155"/>
            <a:ext cx="8891451" cy="307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Все </a:t>
            </a:r>
            <a:r>
              <a:rPr lang="en-US" sz="2000" dirty="0"/>
              <a:t>HTML </a:t>
            </a:r>
            <a:r>
              <a:rPr lang="ru-RU" sz="2000" dirty="0"/>
              <a:t>документы начинаются с объявления </a:t>
            </a:r>
            <a:r>
              <a:rPr lang="en-US" sz="2000" b="0" i="0" dirty="0">
                <a:solidFill>
                  <a:srgbClr val="DC143C"/>
                </a:solidFill>
                <a:effectLst/>
              </a:rPr>
              <a:t>&lt;!DOCTYPE html&gt;</a:t>
            </a:r>
            <a:endParaRPr lang="ru-RU" sz="2000" b="0" i="0" dirty="0">
              <a:solidFill>
                <a:srgbClr val="DC143C"/>
              </a:solidFill>
              <a:effectLst/>
            </a:endParaRPr>
          </a:p>
          <a:p>
            <a:pPr marL="0" indent="0">
              <a:buNone/>
            </a:pPr>
            <a:r>
              <a:rPr lang="ru-RU" sz="2000" dirty="0"/>
              <a:t>Содержимое </a:t>
            </a:r>
            <a:r>
              <a:rPr lang="en-US" sz="2000" dirty="0"/>
              <a:t>HTML </a:t>
            </a:r>
            <a:r>
              <a:rPr lang="ru-RU" sz="2000" dirty="0"/>
              <a:t>документа обрамляется тегами </a:t>
            </a:r>
            <a:r>
              <a:rPr lang="en-US" sz="2000" b="0" i="0" dirty="0">
                <a:solidFill>
                  <a:srgbClr val="DC143C"/>
                </a:solidFill>
                <a:effectLst/>
              </a:rPr>
              <a:t>&lt;html&gt;</a:t>
            </a:r>
            <a:r>
              <a:rPr lang="ru-RU" sz="2000" b="0" i="0" dirty="0">
                <a:solidFill>
                  <a:srgbClr val="DC143C"/>
                </a:solidFill>
                <a:effectLst/>
              </a:rPr>
              <a:t> </a:t>
            </a:r>
            <a:r>
              <a:rPr lang="ru-RU" sz="2000" dirty="0">
                <a:solidFill>
                  <a:srgbClr val="DC143C"/>
                </a:solidFill>
              </a:rPr>
              <a:t>и </a:t>
            </a:r>
            <a:r>
              <a:rPr lang="en-US" sz="2000" b="0" i="0" dirty="0">
                <a:solidFill>
                  <a:srgbClr val="DC143C"/>
                </a:solidFill>
                <a:effectLst/>
              </a:rPr>
              <a:t>&lt;/html&gt;</a:t>
            </a:r>
          </a:p>
          <a:p>
            <a:pPr marL="0" indent="0">
              <a:buNone/>
            </a:pPr>
            <a:r>
              <a:rPr lang="ru-RU" sz="2000" dirty="0"/>
              <a:t>Видимая часть </a:t>
            </a:r>
            <a:r>
              <a:rPr lang="en-US" sz="2000" dirty="0"/>
              <a:t>HTML </a:t>
            </a:r>
            <a:r>
              <a:rPr lang="ru-RU" sz="2000" dirty="0"/>
              <a:t>документа заключается между 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ru-RU" sz="2000" b="0" i="0" dirty="0">
                <a:effectLst/>
                <a:latin typeface="Consolas" panose="020B0609020204030204" pitchFamily="49" charset="0"/>
              </a:rPr>
              <a:t> и 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ru-RU" sz="2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56273A6-CF07-4FF2-AC90-AC5A9644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6BAE73B9-165A-433C-B94F-367745A0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4D5F-D998-4665-B3AE-8C863FD00170}"/>
              </a:ext>
            </a:extLst>
          </p:cNvPr>
          <p:cNvSpPr txBox="1"/>
          <p:nvPr/>
        </p:nvSpPr>
        <p:spPr>
          <a:xfrm>
            <a:off x="121919" y="153963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dirty="0"/>
              <a:t>Правила </a:t>
            </a:r>
            <a:r>
              <a:rPr lang="en-US" sz="3200" dirty="0"/>
              <a:t>HTML</a:t>
            </a:r>
            <a:endParaRPr lang="ru-RU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9C5999-FA66-4CA0-91A4-C2F95D1BB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AE50FC2-85B7-492B-A8B2-5A5D44FAC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C89EBA4-48F1-41D8-8747-BC2EA48EA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B281B-0621-41F6-AA5C-3FA37E78B8C7}"/>
              </a:ext>
            </a:extLst>
          </p:cNvPr>
          <p:cNvSpPr txBox="1"/>
          <p:nvPr/>
        </p:nvSpPr>
        <p:spPr>
          <a:xfrm>
            <a:off x="2606041" y="4025707"/>
            <a:ext cx="47418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Мой первый заголовок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Мой первый параграф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05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17FDA5F-0B92-4533-B92E-CBE8D01E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9" y="2595155"/>
            <a:ext cx="8891451" cy="61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Элементы </a:t>
            </a:r>
            <a:r>
              <a:rPr lang="en-US" sz="2000" dirty="0"/>
              <a:t>HTML </a:t>
            </a:r>
            <a:r>
              <a:rPr lang="ru-RU" sz="2000" dirty="0"/>
              <a:t>состоят из тегов и содержимого.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56273A6-CF07-4FF2-AC90-AC5A9644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6BAE73B9-165A-433C-B94F-367745A0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4D5F-D998-4665-B3AE-8C863FD00170}"/>
              </a:ext>
            </a:extLst>
          </p:cNvPr>
          <p:cNvSpPr txBox="1"/>
          <p:nvPr/>
        </p:nvSpPr>
        <p:spPr>
          <a:xfrm>
            <a:off x="121919" y="153963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dirty="0"/>
              <a:t>Элементы </a:t>
            </a:r>
            <a:r>
              <a:rPr lang="en-US" sz="3200" dirty="0"/>
              <a:t>HTML</a:t>
            </a:r>
            <a:endParaRPr lang="ru-RU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3EE5C-814E-4EBB-AC58-C3A176D17CAB}"/>
              </a:ext>
            </a:extLst>
          </p:cNvPr>
          <p:cNvSpPr txBox="1"/>
          <p:nvPr/>
        </p:nvSpPr>
        <p:spPr>
          <a:xfrm>
            <a:off x="452846" y="3108012"/>
            <a:ext cx="6625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ru-RU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тег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Содержимое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...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ru-RU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тег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8B53F-4781-4484-AD2E-2152AFCA92BF}"/>
              </a:ext>
            </a:extLst>
          </p:cNvPr>
          <p:cNvSpPr txBox="1"/>
          <p:nvPr/>
        </p:nvSpPr>
        <p:spPr>
          <a:xfrm>
            <a:off x="152400" y="385789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B6DBF-37BB-4839-BFF4-203EF8559A1C}"/>
              </a:ext>
            </a:extLst>
          </p:cNvPr>
          <p:cNvSpPr txBox="1"/>
          <p:nvPr/>
        </p:nvSpPr>
        <p:spPr>
          <a:xfrm>
            <a:off x="1229543" y="3864184"/>
            <a:ext cx="474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Мой первый заголовок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9E095E-E435-4449-A286-77F9B26BDB9B}"/>
              </a:ext>
            </a:extLst>
          </p:cNvPr>
          <p:cNvSpPr txBox="1"/>
          <p:nvPr/>
        </p:nvSpPr>
        <p:spPr>
          <a:xfrm>
            <a:off x="152400" y="4789714"/>
            <a:ext cx="886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Некоторые элементы не имеют содержимого, например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&gt;. </a:t>
            </a:r>
            <a:r>
              <a:rPr lang="ru-RU" dirty="0"/>
              <a:t>У таких элементов </a:t>
            </a:r>
            <a:r>
              <a:rPr lang="ru-RU"/>
              <a:t>нет конечного </a:t>
            </a:r>
            <a:r>
              <a:rPr lang="ru-RU" dirty="0"/>
              <a:t>тега.</a:t>
            </a:r>
          </a:p>
        </p:txBody>
      </p:sp>
    </p:spTree>
    <p:extLst>
      <p:ext uri="{BB962C8B-B14F-4D97-AF65-F5344CB8AC3E}">
        <p14:creationId xmlns:p14="http://schemas.microsoft.com/office/powerpoint/2010/main" val="313608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9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pic>
        <p:nvPicPr>
          <p:cNvPr id="10" name="Объект 9" descr="Изображение выглядит как текст, доска&#10;&#10;Автоматически созданное описание">
            <a:extLst>
              <a:ext uri="{FF2B5EF4-FFF2-40B4-BE49-F238E27FC236}">
                <a16:creationId xmlns:a16="http://schemas.microsoft.com/office/drawing/2014/main" id="{EAE4288E-61E2-416F-86BA-B8C5012DF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6" y="1135129"/>
            <a:ext cx="3839111" cy="2915057"/>
          </a:xfr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5C92620-E7C2-4C69-9527-F61588402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79" y="1135128"/>
            <a:ext cx="4627491" cy="291505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D9A77D1-FF97-4E90-8EA0-61CA892F201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4466" y="4398462"/>
            <a:ext cx="879890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6213" marR="0" lvl="0" indent="-176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1400" dirty="0">
                <a:solidFill>
                  <a:srgbClr val="000000"/>
                </a:solidFill>
                <a:latin typeface="Verdana" panose="020B0604030504040204" pitchFamily="34" charset="0"/>
              </a:rPr>
              <a:t>Объявление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означает, что это документ HTML5</a:t>
            </a:r>
          </a:p>
          <a:p>
            <a:pPr marL="176213" marR="0" lvl="0" indent="-176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1400" dirty="0">
                <a:solidFill>
                  <a:srgbClr val="000000"/>
                </a:solidFill>
                <a:latin typeface="Verdana" panose="020B0604030504040204" pitchFamily="34" charset="0"/>
              </a:rPr>
              <a:t> Элемент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корневой</a:t>
            </a:r>
          </a:p>
          <a:p>
            <a:pPr marL="176213" marR="0" lvl="0" indent="-176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Элемент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содержит мета-информацию об HTML странице</a:t>
            </a:r>
          </a:p>
          <a:p>
            <a:pPr marL="176213" marR="0" lvl="0" indent="-176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Verdana" panose="020B0604030504040204" pitchFamily="34" charset="0"/>
              </a:rPr>
              <a:t>Элемент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содержит заголовок страницы (отображается в заголовке окна браузера или страницы)</a:t>
            </a:r>
          </a:p>
          <a:p>
            <a:pPr marL="176213" marR="0" lvl="0" indent="-176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Элемент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содержит все </a:t>
            </a:r>
            <a:r>
              <a:rPr lang="ru-RU" altLang="ru-RU" sz="1400" dirty="0">
                <a:solidFill>
                  <a:srgbClr val="000000"/>
                </a:solidFill>
                <a:latin typeface="Verdana" panose="020B0604030504040204" pitchFamily="34" charset="0"/>
              </a:rPr>
              <a:t>видимые элементы, такие как заголовки, параграфы, рисунки, гиперсвязи, таблицы, списки и т.д.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6213" marR="0" lvl="0" indent="-176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Элемент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определяет большой заголовок</a:t>
            </a:r>
          </a:p>
          <a:p>
            <a:pPr marL="176213" marR="0" lvl="0" indent="-176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Элемент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 определяет параграф</a:t>
            </a:r>
          </a:p>
        </p:txBody>
      </p:sp>
    </p:spTree>
    <p:extLst>
      <p:ext uri="{BB962C8B-B14F-4D97-AF65-F5344CB8AC3E}">
        <p14:creationId xmlns:p14="http://schemas.microsoft.com/office/powerpoint/2010/main" val="32828239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(Смирнов МВ) 4х3.potx" id="{588EC94A-D544-4775-9343-10927A285012}" vid="{A9012B57-9788-4374-AF63-A8C6BA50578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(Смирнов МВ) 4х3</Template>
  <TotalTime>475</TotalTime>
  <Words>2319</Words>
  <Application>Microsoft Office PowerPoint</Application>
  <PresentationFormat>Экран (4:3)</PresentationFormat>
  <Paragraphs>370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 New</vt:lpstr>
      <vt:lpstr>Open Sans</vt:lpstr>
      <vt:lpstr>Segoe UI</vt:lpstr>
      <vt:lpstr>Segoe UI Light</vt:lpstr>
      <vt:lpstr>Verdana</vt:lpstr>
      <vt:lpstr>Wingdings</vt:lpstr>
      <vt:lpstr>Тема Office</vt:lpstr>
      <vt:lpstr>Тема 7. Веб-запросы в Excel</vt:lpstr>
      <vt:lpstr>Тема 7. Веб-запросы в Excel</vt:lpstr>
      <vt:lpstr>Тема 7. Веб-запросы в Excel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Презентация PowerPoint</vt:lpstr>
      <vt:lpstr>Презентация PowerPoint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2. Основы CSS</vt:lpstr>
      <vt:lpstr>Вопрос 2. Основы CSS</vt:lpstr>
      <vt:lpstr>Вопрос 2. Основы CSS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Пример веб-импорта в Excel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Смирнов</dc:creator>
  <cp:lastModifiedBy>Михаил Смирнов</cp:lastModifiedBy>
  <cp:revision>56</cp:revision>
  <dcterms:created xsi:type="dcterms:W3CDTF">2021-08-31T15:14:03Z</dcterms:created>
  <dcterms:modified xsi:type="dcterms:W3CDTF">2021-12-10T07:08:05Z</dcterms:modified>
</cp:coreProperties>
</file>