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5" r:id="rId4"/>
    <p:sldId id="296" r:id="rId5"/>
    <p:sldId id="306" r:id="rId6"/>
    <p:sldId id="307" r:id="rId7"/>
    <p:sldId id="262" r:id="rId8"/>
    <p:sldId id="310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259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02.09.2021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02.09.2021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02.09.2021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626735"/>
            <a:ext cx="8584602" cy="832521"/>
          </a:xfrm>
        </p:spPr>
        <p:txBody>
          <a:bodyPr>
            <a:normAutofit/>
          </a:bodyPr>
          <a:lstStyle/>
          <a:p>
            <a:r>
              <a:rPr lang="ru-RU" sz="3600" dirty="0"/>
              <a:t>Тема 1. Основы работы в </a:t>
            </a:r>
            <a:r>
              <a:rPr lang="en-US" sz="3600" dirty="0"/>
              <a:t>Excel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274" y="4883700"/>
            <a:ext cx="8477027" cy="677209"/>
          </a:xfrm>
        </p:spPr>
        <p:txBody>
          <a:bodyPr>
            <a:noAutofit/>
          </a:bodyPr>
          <a:lstStyle/>
          <a:p>
            <a:pPr marL="1436688" indent="-1436688"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Преподаватель: доцент Департамента анализа данных и машинного обучения</a:t>
            </a:r>
            <a:br>
              <a:rPr lang="ru-RU" sz="1600" dirty="0"/>
            </a:br>
            <a:r>
              <a:rPr lang="ru-RU" sz="16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«Обработка данных и</a:t>
            </a:r>
            <a:r>
              <a:rPr lang="en-US" dirty="0"/>
              <a:t> </a:t>
            </a:r>
            <a:r>
              <a:rPr lang="ru-RU" dirty="0"/>
              <a:t>моделирование в </a:t>
            </a:r>
            <a:r>
              <a:rPr lang="en-US" dirty="0"/>
              <a:t>Microsoft Excel</a:t>
            </a:r>
            <a:r>
              <a:rPr lang="ru-RU" dirty="0"/>
              <a:t>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459257"/>
            <a:ext cx="5360086" cy="123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Лекция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3 сентября 2021 г.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ПИ20-1; ПИ20-2, ПИ20-3;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В4/3212кк (4-й Вешняковский проезд, 4)</a:t>
            </a:r>
            <a:endParaRPr lang="en-US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2.  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44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EAF203-6AA4-4688-8666-E9771F7F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9" y="1001283"/>
            <a:ext cx="8647611" cy="6058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Примеры источников открытых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90AE6C-5953-417A-B336-39C15856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06788" y="6356351"/>
            <a:ext cx="1008561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858C0-6D8C-4477-99E0-9A3B65F4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 – Источники данных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59983AD-D8D8-412D-84B7-7B741F503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60268"/>
              </p:ext>
            </p:extLst>
          </p:nvPr>
        </p:nvGraphicFramePr>
        <p:xfrm>
          <a:off x="243840" y="1776549"/>
          <a:ext cx="8656320" cy="406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09">
                  <a:extLst>
                    <a:ext uri="{9D8B030D-6E8A-4147-A177-3AD203B41FA5}">
                      <a16:colId xmlns:a16="http://schemas.microsoft.com/office/drawing/2014/main" val="2956398646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1303749107"/>
                    </a:ext>
                  </a:extLst>
                </a:gridCol>
                <a:gridCol w="3039291">
                  <a:extLst>
                    <a:ext uri="{9D8B030D-6E8A-4147-A177-3AD203B41FA5}">
                      <a16:colId xmlns:a16="http://schemas.microsoft.com/office/drawing/2014/main" val="891813256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Ресурс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17025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Портал открытых данных Российской Федерации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data.gov.ru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67801"/>
                  </a:ext>
                </a:extLst>
              </a:tr>
              <a:tr h="65046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Объекты размещения системы </a:t>
                      </a:r>
                      <a:r>
                        <a:rPr lang="en-US" dirty="0"/>
                        <a:t>Airbnb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http://insideairbnb.com/get-the-data.html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82690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Система раскрытия информации о некоммерческих организациях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https://openngo.ru/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76169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Финам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ру</a:t>
                      </a:r>
                      <a:r>
                        <a:rPr lang="ru-RU" dirty="0"/>
                        <a:t> – финансовые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finam.ru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5672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Финанз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ру</a:t>
                      </a:r>
                      <a:r>
                        <a:rPr lang="ru-RU" dirty="0"/>
                        <a:t> – финансовые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finanz.ru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78767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Карта слов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https://github.com/dkulagin/kartaslov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85583"/>
                  </a:ext>
                </a:extLst>
              </a:tr>
              <a:tr h="374783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Сеть открытых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https://www.opendatanetwork.com/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2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6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5D7FB6-66A6-4AD2-B165-1F343666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918572-F8FF-4729-A73C-0DD1C734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 – виды данных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CBDD4BD-488C-4B3B-B76B-FA3D02770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24013"/>
              </p:ext>
            </p:extLst>
          </p:nvPr>
        </p:nvGraphicFramePr>
        <p:xfrm>
          <a:off x="243840" y="2476863"/>
          <a:ext cx="865632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161911188"/>
                    </a:ext>
                  </a:extLst>
                </a:gridCol>
                <a:gridCol w="3204755">
                  <a:extLst>
                    <a:ext uri="{9D8B030D-6E8A-4147-A177-3AD203B41FA5}">
                      <a16:colId xmlns:a16="http://schemas.microsoft.com/office/drawing/2014/main" val="132300321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5447715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4031494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Реляционные базы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Oracle, MS SQL Server,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PostgreSQL, SQLite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Хранение, обеспечение работы информационных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7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Формализованные текстовые форматы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Хранение, обмен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8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Электронные таблицы, сводные таблицы, инфографика, отчеты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XLSX, HTML, PDF, LibreOffice, Google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Публикация, распространение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742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00EE06-5338-40A5-9EB8-341FC0904075}"/>
              </a:ext>
            </a:extLst>
          </p:cNvPr>
          <p:cNvSpPr txBox="1"/>
          <p:nvPr/>
        </p:nvSpPr>
        <p:spPr>
          <a:xfrm>
            <a:off x="243840" y="1994263"/>
            <a:ext cx="457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Виды данных в зависимости от назначения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09522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3.  Основы работы в </a:t>
            </a:r>
            <a:r>
              <a:rPr lang="en-US" altLang="ru-RU" sz="3000" b="1" dirty="0">
                <a:solidFill>
                  <a:schemeClr val="tx2"/>
                </a:solidFill>
              </a:rPr>
              <a:t>Excel</a:t>
            </a:r>
            <a:endParaRPr lang="ru-RU" altLang="ru-RU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9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C4426F2-C2EE-4769-BB2E-C1088B94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047706"/>
            <a:ext cx="8882741" cy="37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Некоторые ограничения </a:t>
            </a:r>
            <a:r>
              <a:rPr lang="en-US" sz="2000" i="1" dirty="0"/>
              <a:t>Excel</a:t>
            </a:r>
            <a:endParaRPr lang="ru-RU" sz="2000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4E3FB5-1A48-4BC0-A9D3-D1EAE6BE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DEB77E9-8BFD-449E-8B56-58D6314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3.1.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F0F323C-3AC6-4BF3-AE62-BD229B44B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62309"/>
              </p:ext>
            </p:extLst>
          </p:nvPr>
        </p:nvGraphicFramePr>
        <p:xfrm>
          <a:off x="130629" y="1534433"/>
          <a:ext cx="8882741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834">
                  <a:extLst>
                    <a:ext uri="{9D8B030D-6E8A-4147-A177-3AD203B41FA5}">
                      <a16:colId xmlns:a16="http://schemas.microsoft.com/office/drawing/2014/main" val="1428648507"/>
                    </a:ext>
                  </a:extLst>
                </a:gridCol>
                <a:gridCol w="4275907">
                  <a:extLst>
                    <a:ext uri="{9D8B030D-6E8A-4147-A177-3AD203B41FA5}">
                      <a16:colId xmlns:a16="http://schemas.microsoft.com/office/drawing/2014/main" val="73148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Максимум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строк и столбцов на листе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1 048 576 строк и 16 384 столбца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0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Количество знаков в ячейке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32 767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0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Количество элементов, которые отображаются в раскрывающихся списках фильтров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10 000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2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Длина записи формулы, знаков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8 192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доступных функций листа Microsoft Excel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3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Допустимая в расчетах дата, не ранее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января 1900 г.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Уникальных элементов в поле сводной таблицы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1 048 576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Полей в отчете сводной таблицы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1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5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2FCD67-BF3D-45E5-A459-6ADF41EA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E2CA999-2A50-4CB3-9B14-29B04E9A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3.2. Умные таблицы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3E0FEB-9CA5-4B56-B915-8EBFC24B58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9" y="1785257"/>
            <a:ext cx="8687807" cy="18462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555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основные возможности </a:t>
            </a:r>
            <a:r>
              <a:rPr lang="en-US" dirty="0">
                <a:latin typeface="+mj-lt"/>
              </a:rPr>
              <a:t>Excel </a:t>
            </a:r>
            <a:r>
              <a:rPr lang="ru-RU" dirty="0">
                <a:latin typeface="+mj-lt"/>
              </a:rPr>
              <a:t>по обработке данных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основные понятия и определения в сфере обработки данных</a:t>
            </a:r>
          </a:p>
          <a:p>
            <a:r>
              <a:rPr lang="ru-RU" dirty="0">
                <a:latin typeface="+mj-lt"/>
              </a:rPr>
              <a:t>Изучить основы работы в программе </a:t>
            </a:r>
            <a:r>
              <a:rPr lang="en-US" dirty="0">
                <a:latin typeface="+mj-lt"/>
              </a:rPr>
              <a:t>Excel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26762-7C9B-43B0-925F-CF162B0C348A}"/>
              </a:ext>
            </a:extLst>
          </p:cNvPr>
          <p:cNvSpPr txBox="1"/>
          <p:nvPr/>
        </p:nvSpPr>
        <p:spPr>
          <a:xfrm>
            <a:off x="992777" y="2220686"/>
            <a:ext cx="56442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понятия в сфере обработки данных.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Источники данных.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работы в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7188"/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3.1.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Умные таблицы;</a:t>
            </a:r>
            <a:endParaRPr lang="ru-RU" sz="2000" dirty="0"/>
          </a:p>
          <a:p>
            <a:pPr marL="357188"/>
            <a:r>
              <a:rPr lang="ru-RU" sz="2000" dirty="0"/>
              <a:t>3.2.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Сводные таблицы;</a:t>
            </a:r>
          </a:p>
          <a:p>
            <a:pPr marL="357188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3.3. Редактор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PowerQuery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57188"/>
            <a:r>
              <a:rPr lang="ru-R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3.4.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Формулы и моделирование.</a:t>
            </a:r>
          </a:p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Заключение.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65075" cy="605879"/>
          </a:xfrm>
        </p:spPr>
        <p:txBody>
          <a:bodyPr/>
          <a:lstStyle/>
          <a:p>
            <a:pPr algn="ctr"/>
            <a:r>
              <a:rPr lang="ru-RU" b="1" dirty="0"/>
              <a:t>Введение – история </a:t>
            </a:r>
            <a:r>
              <a:rPr lang="en-US" b="1" dirty="0"/>
              <a:t>Excel</a:t>
            </a:r>
            <a:endParaRPr lang="ru-RU" b="1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6D5778A-C548-4747-8426-A4CA54019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7" y="1137948"/>
            <a:ext cx="4360664" cy="2291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B5AFF-2EF9-4DB8-A4C0-734C2E7A15D6}"/>
              </a:ext>
            </a:extLst>
          </p:cNvPr>
          <p:cNvSpPr txBox="1"/>
          <p:nvPr/>
        </p:nvSpPr>
        <p:spPr>
          <a:xfrm>
            <a:off x="263638" y="4019022"/>
            <a:ext cx="7885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 1985 года на рынке программного обеспечения.</a:t>
            </a:r>
          </a:p>
          <a:p>
            <a:r>
              <a:rPr lang="ru-RU" sz="2800" dirty="0"/>
              <a:t>С 1993 года в составе </a:t>
            </a:r>
            <a:r>
              <a:rPr lang="en-US" sz="2800" dirty="0"/>
              <a:t>Microsoft Office.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2D475-5CFA-4A63-A687-47F48FDCB6B7}"/>
              </a:ext>
            </a:extLst>
          </p:cNvPr>
          <p:cNvSpPr txBox="1"/>
          <p:nvPr/>
        </p:nvSpPr>
        <p:spPr>
          <a:xfrm>
            <a:off x="236297" y="60506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https://ru.wikipedia.org/wiki/Microsoft_Excel</a:t>
            </a:r>
            <a:endParaRPr lang="ru-RU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FA1E88-DFA1-47A0-89E0-EA90BDBE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6D2F53C8-7A0F-469A-BD2E-121D498C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65075" cy="60587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Введение</a:t>
            </a:r>
            <a:r>
              <a:rPr lang="en-US" dirty="0"/>
              <a:t> - </a:t>
            </a:r>
            <a:r>
              <a:rPr lang="ru-RU" dirty="0"/>
              <a:t>форматы файлов </a:t>
            </a:r>
            <a:r>
              <a:rPr lang="en-US" dirty="0"/>
              <a:t>Excel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79B688A-9FCE-42D8-A410-5AD6979D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92973"/>
              </p:ext>
            </p:extLst>
          </p:nvPr>
        </p:nvGraphicFramePr>
        <p:xfrm>
          <a:off x="178526" y="1413572"/>
          <a:ext cx="8786947" cy="4763294"/>
        </p:xfrm>
        <a:graphic>
          <a:graphicData uri="http://schemas.openxmlformats.org/drawingml/2006/table">
            <a:tbl>
              <a:tblPr/>
              <a:tblGrid>
                <a:gridCol w="2624672">
                  <a:extLst>
                    <a:ext uri="{9D8B030D-6E8A-4147-A177-3AD203B41FA5}">
                      <a16:colId xmlns:a16="http://schemas.microsoft.com/office/drawing/2014/main" val="1504059573"/>
                    </a:ext>
                  </a:extLst>
                </a:gridCol>
                <a:gridCol w="1312336">
                  <a:extLst>
                    <a:ext uri="{9D8B030D-6E8A-4147-A177-3AD203B41FA5}">
                      <a16:colId xmlns:a16="http://schemas.microsoft.com/office/drawing/2014/main" val="1934629829"/>
                    </a:ext>
                  </a:extLst>
                </a:gridCol>
                <a:gridCol w="4849939">
                  <a:extLst>
                    <a:ext uri="{9D8B030D-6E8A-4147-A177-3AD203B41FA5}">
                      <a16:colId xmlns:a16="http://schemas.microsoft.com/office/drawing/2014/main" val="3596558838"/>
                    </a:ext>
                  </a:extLst>
                </a:gridCol>
              </a:tblGrid>
              <a:tr h="231436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effectLst/>
                        </a:rPr>
                        <a:t>Формат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effectLst/>
                        </a:rPr>
                        <a:t>Расширение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effectLst/>
                        </a:rPr>
                        <a:t>Примечания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75760"/>
                  </a:ext>
                </a:extLst>
              </a:tr>
              <a:tr h="136018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Рабочая книга </a:t>
                      </a:r>
                      <a:r>
                        <a:rPr lang="en-US" sz="1400">
                          <a:effectLst/>
                        </a:rPr>
                        <a:t>Excel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linkClick r:id="rId2" tooltip=".xls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.xlsx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Стандартный формат рабочих книг Excel. В действительности это сжатый ZIP-архив каталога XML-документов. Является заменой бывшего бинарного формата .</a:t>
                      </a:r>
                      <a:r>
                        <a:rPr lang="ru-RU" sz="1400" dirty="0" err="1">
                          <a:effectLst/>
                        </a:rPr>
                        <a:t>xls</a:t>
                      </a:r>
                      <a:r>
                        <a:rPr lang="ru-RU" sz="1400" dirty="0">
                          <a:effectLst/>
                        </a:rPr>
                        <a:t>, хотя и не поддерживает макросы по соображениям безопасности.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33602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Рабочая книга Excel с макросами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.xlsm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Та же рабочая книга Excel, но с поддержкой макросов.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98578"/>
                  </a:ext>
                </a:extLst>
              </a:tr>
              <a:tr h="124989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Бинарная рабочая книга </a:t>
                      </a:r>
                      <a:r>
                        <a:rPr lang="en-US" sz="1400">
                          <a:effectLst/>
                        </a:rPr>
                        <a:t>Excel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.xlsb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Та же рабочая книга Excel с макросами, но хранящая информацию в бинарном формате, открывая документы быстрее, чем XML. В особенности часто используется для очень больших документов с десятками тысяч строк и/или сотнями колонок.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31012"/>
                  </a:ext>
                </a:extLst>
              </a:tr>
              <a:tr h="69847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Шаблон </a:t>
                      </a:r>
                      <a:r>
                        <a:rPr lang="en-US" sz="1400">
                          <a:effectLst/>
                        </a:rPr>
                        <a:t>Excel </a:t>
                      </a:r>
                      <a:r>
                        <a:rPr lang="ru-RU" sz="1400">
                          <a:effectLst/>
                        </a:rPr>
                        <a:t>с макросами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.xltm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Шаблон, созданный как основа для рабочих книг, включена поддержка макросов. Заменяет старый формат .xlt.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68911"/>
                  </a:ext>
                </a:extLst>
              </a:tr>
              <a:tr h="808756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Надстройка </a:t>
                      </a:r>
                      <a:r>
                        <a:rPr lang="en-US" sz="1400">
                          <a:effectLst/>
                        </a:rPr>
                        <a:t>Excel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.xlam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Надстройка Excel, направленная на добавление дополнительных функциональных возможностей и инструментов.</a:t>
                      </a:r>
                    </a:p>
                  </a:txBody>
                  <a:tcPr marL="34534" marR="34534" marT="17267" marB="172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445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3C2AC4-1DB9-45C4-BD72-7C272AFD3DB9}"/>
              </a:ext>
            </a:extLst>
          </p:cNvPr>
          <p:cNvSpPr txBox="1"/>
          <p:nvPr/>
        </p:nvSpPr>
        <p:spPr>
          <a:xfrm>
            <a:off x="130629" y="640328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https://ru.wikipedia.org/wiki/Microsoft_Excel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66492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073C5C-364A-41FB-AD01-BB993E41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75F42A-AC1E-420D-8006-388B3ADA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– горячие клавиши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FA1BED1-AF44-4366-B9CB-36E02720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88418"/>
              </p:ext>
            </p:extLst>
          </p:nvPr>
        </p:nvGraphicFramePr>
        <p:xfrm>
          <a:off x="209005" y="975383"/>
          <a:ext cx="5120641" cy="580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342">
                  <a:extLst>
                    <a:ext uri="{9D8B030D-6E8A-4147-A177-3AD203B41FA5}">
                      <a16:colId xmlns:a16="http://schemas.microsoft.com/office/drawing/2014/main" val="2344938850"/>
                    </a:ext>
                  </a:extLst>
                </a:gridCol>
                <a:gridCol w="3851299">
                  <a:extLst>
                    <a:ext uri="{9D8B030D-6E8A-4147-A177-3AD203B41FA5}">
                      <a16:colId xmlns:a16="http://schemas.microsoft.com/office/drawing/2014/main" val="923261375"/>
                    </a:ext>
                  </a:extLst>
                </a:gridCol>
              </a:tblGrid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 err="1">
                          <a:effectLst/>
                        </a:rPr>
                        <a:t>HotKey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1" u="none" strike="noStrike" dirty="0">
                          <a:effectLst/>
                        </a:rPr>
                        <a:t>Команда</a:t>
                      </a:r>
                      <a:endParaRPr lang="ru-RU" sz="1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051382312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↑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строку выше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283088852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↓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строку ниже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69966069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↑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строку выше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00030186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↓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строку ниже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973193583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↑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абзац вверх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513473693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↓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абзац вниз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634424131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↑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абзац вверх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411717631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↓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абзац вниз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370275198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→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символ вправо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20930469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←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символ влево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273761789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→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символ вправо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46763526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←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символ влево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36633463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→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слово вправо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421336299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←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слово влево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257007023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→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слово вправо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36168152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←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на слово влево c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426717387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Home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начало строки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510306270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конец строки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79281464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Home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начало строки с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29109585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Shift + End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конец строки с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2891742450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Home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начало документа/поля/окна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618201623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End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конец документа/поля/окна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326816273"/>
                  </a:ext>
                </a:extLst>
              </a:tr>
              <a:tr h="403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Home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начало документа/поля/окна с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53150747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Shift + End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Перейти в конец документа/поля/окна с выделением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3798519908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BackSpace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>
                          <a:effectLst/>
                        </a:rPr>
                        <a:t>Удалить слово влево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101511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Ctrl + 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effectLst/>
                        </a:rPr>
                        <a:t>Удалить слово вправо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/>
                </a:tc>
                <a:extLst>
                  <a:ext uri="{0D108BD9-81ED-4DB2-BD59-A6C34878D82A}">
                    <a16:rowId xmlns:a16="http://schemas.microsoft.com/office/drawing/2014/main" val="18741603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78241F-B6C4-4664-904D-3E83C8D014CD}"/>
              </a:ext>
            </a:extLst>
          </p:cNvPr>
          <p:cNvSpPr txBox="1"/>
          <p:nvPr/>
        </p:nvSpPr>
        <p:spPr>
          <a:xfrm>
            <a:off x="5643154" y="1219200"/>
            <a:ext cx="3074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Горячие клавиши для работы с текстом</a:t>
            </a:r>
          </a:p>
        </p:txBody>
      </p:sp>
    </p:spTree>
    <p:extLst>
      <p:ext uri="{BB962C8B-B14F-4D97-AF65-F5344CB8AC3E}">
        <p14:creationId xmlns:p14="http://schemas.microsoft.com/office/powerpoint/2010/main" val="11061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1.  Основные понятия в сфере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112" y="6356351"/>
            <a:ext cx="761238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8</a:t>
            </a:fld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8D3C2-EC4E-493C-A463-E519CD19BCE7}"/>
              </a:ext>
            </a:extLst>
          </p:cNvPr>
          <p:cNvSpPr txBox="1"/>
          <p:nvPr/>
        </p:nvSpPr>
        <p:spPr>
          <a:xfrm>
            <a:off x="237744" y="115214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Понятие набора данных (</a:t>
            </a:r>
            <a:r>
              <a:rPr lang="en-US" dirty="0"/>
              <a:t>dataset)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41478-E229-49D3-A9B1-86AD21B25374}"/>
              </a:ext>
            </a:extLst>
          </p:cNvPr>
          <p:cNvSpPr txBox="1"/>
          <p:nvPr/>
        </p:nvSpPr>
        <p:spPr>
          <a:xfrm>
            <a:off x="237744" y="1653951"/>
            <a:ext cx="8775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Набор данных, </a:t>
            </a:r>
            <a:r>
              <a:rPr lang="en-US" sz="2000" b="1" dirty="0"/>
              <a:t>Data set</a:t>
            </a:r>
            <a:endParaRPr lang="ru-RU" sz="2000" b="1" dirty="0"/>
          </a:p>
          <a:p>
            <a:r>
              <a:rPr lang="ru-RU" sz="2000" dirty="0"/>
              <a:t>Идентифицированная совокупность физических записей, организованная одним из установленных в системе обработки данных способов и представляющая файлы или части файлов в среде хранения</a:t>
            </a:r>
            <a:r>
              <a:rPr lang="en-US" sz="2000" dirty="0"/>
              <a:t>.</a:t>
            </a:r>
            <a:r>
              <a:rPr lang="ru-RU" sz="2000" dirty="0"/>
              <a:t> /ГОСТ 20886-85/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77787-884B-4E9F-8DFA-501A51079387}"/>
              </a:ext>
            </a:extLst>
          </p:cNvPr>
          <p:cNvSpPr txBox="1"/>
          <p:nvPr/>
        </p:nvSpPr>
        <p:spPr>
          <a:xfrm>
            <a:off x="237744" y="3079087"/>
            <a:ext cx="85130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/>
            </a:lvl1pPr>
          </a:lstStyle>
          <a:p>
            <a:r>
              <a:rPr lang="ru-RU" dirty="0"/>
              <a:t>Набор данных</a:t>
            </a:r>
            <a:endParaRPr lang="en-US" dirty="0"/>
          </a:p>
          <a:p>
            <a:r>
              <a:rPr lang="ru-RU" b="0" dirty="0"/>
              <a:t>Множество элементов данных, объединенных в отдельное целое для решения определенной задачи. Чаще всего набор данных представляется в виде файла, сообщения либо блока данных. /Гипертекстовый энциклопедический словарь по информатике Э. </a:t>
            </a:r>
            <a:r>
              <a:rPr lang="ru-RU" b="0" dirty="0" err="1"/>
              <a:t>Якубайтиса</a:t>
            </a:r>
            <a:r>
              <a:rPr lang="ru-RU" b="0" dirty="0"/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4C689-6022-4ACC-AAC8-87078CF4B426}"/>
              </a:ext>
            </a:extLst>
          </p:cNvPr>
          <p:cNvSpPr txBox="1"/>
          <p:nvPr/>
        </p:nvSpPr>
        <p:spPr>
          <a:xfrm>
            <a:off x="237744" y="4933162"/>
            <a:ext cx="8513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/>
            </a:lvl1pPr>
          </a:lstStyle>
          <a:p>
            <a:r>
              <a:rPr lang="ru-RU" dirty="0"/>
              <a:t>Набор данных</a:t>
            </a:r>
          </a:p>
          <a:p>
            <a:r>
              <a:rPr lang="ru-RU" b="0" dirty="0"/>
              <a:t>коллекция из логических записей, хранящихся в виде кортежа. /Википедия/</a:t>
            </a:r>
            <a:endParaRPr lang="en-US" b="0" dirty="0"/>
          </a:p>
          <a:p>
            <a:endParaRPr lang="ru-RU" b="0" dirty="0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BDAA52EC-CA97-4958-8D27-30AC7F6D3A32}"/>
              </a:ext>
            </a:extLst>
          </p:cNvPr>
          <p:cNvSpPr txBox="1">
            <a:spLocks/>
          </p:cNvSpPr>
          <p:nvPr/>
        </p:nvSpPr>
        <p:spPr>
          <a:xfrm>
            <a:off x="3187337" y="123461"/>
            <a:ext cx="5826033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Основные понятия в сфере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95569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8DA835-B8B0-4B6D-BD9E-071CB120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2948" y="6369413"/>
            <a:ext cx="1090422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9</a:t>
            </a:fld>
            <a:endParaRPr lang="ru-RU" sz="1600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C2E4ACB1-E97B-4C46-8530-282B3BB0C5EF}"/>
              </a:ext>
            </a:extLst>
          </p:cNvPr>
          <p:cNvSpPr txBox="1">
            <a:spLocks/>
          </p:cNvSpPr>
          <p:nvPr/>
        </p:nvSpPr>
        <p:spPr>
          <a:xfrm>
            <a:off x="3187337" y="123461"/>
            <a:ext cx="5826033" cy="7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 1. Основные понятия в сфере обработки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F330A-F74E-45BB-99E6-9560608116E8}"/>
              </a:ext>
            </a:extLst>
          </p:cNvPr>
          <p:cNvSpPr txBox="1"/>
          <p:nvPr/>
        </p:nvSpPr>
        <p:spPr>
          <a:xfrm>
            <a:off x="210313" y="1508485"/>
            <a:ext cx="5982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«Информация - нефть 21 века, а аналитика - двигатель внутреннего сгорания»</a:t>
            </a:r>
            <a:r>
              <a:rPr lang="en-US" sz="2000" dirty="0"/>
              <a:t> </a:t>
            </a:r>
            <a:r>
              <a:rPr lang="ru-RU" sz="2000" dirty="0"/>
              <a:t>/П. </a:t>
            </a:r>
            <a:r>
              <a:rPr lang="ru-RU" sz="2000" dirty="0" err="1"/>
              <a:t>Сондергард</a:t>
            </a:r>
            <a:r>
              <a:rPr lang="ru-RU" sz="2000" dirty="0"/>
              <a:t>, </a:t>
            </a:r>
            <a:r>
              <a:rPr lang="ru-RU" sz="2000" dirty="0" err="1"/>
              <a:t>Гартнер</a:t>
            </a:r>
            <a:r>
              <a:rPr lang="ru-RU" sz="2000" dirty="0"/>
              <a:t> </a:t>
            </a:r>
            <a:r>
              <a:rPr lang="ru-RU" sz="2000" dirty="0" err="1"/>
              <a:t>рисерч</a:t>
            </a:r>
            <a:r>
              <a:rPr lang="ru-RU" sz="2000" dirty="0"/>
              <a:t>/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2A2A5E-A241-4723-B414-B2FC451D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14" y="754000"/>
            <a:ext cx="1942568" cy="180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7B5397-27F1-4C5D-BD55-1F07B13A5DCC}"/>
              </a:ext>
            </a:extLst>
          </p:cNvPr>
          <p:cNvSpPr txBox="1"/>
          <p:nvPr/>
        </p:nvSpPr>
        <p:spPr>
          <a:xfrm>
            <a:off x="210313" y="3367788"/>
            <a:ext cx="6272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«Данные - это драгоценность, и они прослужат дольше, чем сами системы» /Тим Бернерс-Ли, изобретатель всемирной паутины/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0DA2A19-D24C-409F-964D-9E8D03BE5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92"/>
          <a:stretch/>
        </p:blipFill>
        <p:spPr>
          <a:xfrm>
            <a:off x="6687614" y="2697397"/>
            <a:ext cx="1942568" cy="1806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285F11-D6C6-4124-9A65-D858A17C0CA4}"/>
              </a:ext>
            </a:extLst>
          </p:cNvPr>
          <p:cNvSpPr txBox="1"/>
          <p:nvPr/>
        </p:nvSpPr>
        <p:spPr>
          <a:xfrm>
            <a:off x="236200" y="5180777"/>
            <a:ext cx="62727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/>
            </a:lvl1pPr>
          </a:lstStyle>
          <a:p>
            <a:r>
              <a:rPr lang="ru-RU" dirty="0"/>
              <a:t>Цель - превратить данные в информацию, а информацию - в понимание» /К. </a:t>
            </a:r>
            <a:r>
              <a:rPr lang="ru-RU" dirty="0" err="1"/>
              <a:t>Фиорина</a:t>
            </a:r>
            <a:r>
              <a:rPr lang="ru-RU" dirty="0"/>
              <a:t>, генеральный директор Хьюлет-Паккард/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B4ED0A0-1D4F-41A3-BC3F-05DDBF6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14" y="4661547"/>
            <a:ext cx="2010347" cy="20729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B5C711-D322-4634-A99F-163487D9CCD7}"/>
              </a:ext>
            </a:extLst>
          </p:cNvPr>
          <p:cNvSpPr txBox="1"/>
          <p:nvPr/>
        </p:nvSpPr>
        <p:spPr>
          <a:xfrm>
            <a:off x="210313" y="6395984"/>
            <a:ext cx="6272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70C0"/>
                </a:solidFill>
              </a:rPr>
              <a:t>https://data-flair.training/blogs/data-science-big-data-quotes/</a:t>
            </a:r>
          </a:p>
        </p:txBody>
      </p:sp>
    </p:spTree>
    <p:extLst>
      <p:ext uri="{BB962C8B-B14F-4D97-AF65-F5344CB8AC3E}">
        <p14:creationId xmlns:p14="http://schemas.microsoft.com/office/powerpoint/2010/main" val="311296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1156</Words>
  <Application>Microsoft Office PowerPoint</Application>
  <PresentationFormat>Экран (4:3)</PresentationFormat>
  <Paragraphs>209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Тема Office</vt:lpstr>
      <vt:lpstr>Тема 1. Основы работы в Excel</vt:lpstr>
      <vt:lpstr>Цель и задачи</vt:lpstr>
      <vt:lpstr>Учебные вопросы</vt:lpstr>
      <vt:lpstr>Введение – история Excel</vt:lpstr>
      <vt:lpstr>Введение - форматы файлов Excel</vt:lpstr>
      <vt:lpstr>Введение – горячие клавиши</vt:lpstr>
      <vt:lpstr>Вопрос 1</vt:lpstr>
      <vt:lpstr>Презентация PowerPoint</vt:lpstr>
      <vt:lpstr>Презентация PowerPoint</vt:lpstr>
      <vt:lpstr>Вопрос 2</vt:lpstr>
      <vt:lpstr>Вопрос 2 – Источники данных</vt:lpstr>
      <vt:lpstr>Вопрос 2 – виды данных</vt:lpstr>
      <vt:lpstr>Вопрос 3</vt:lpstr>
      <vt:lpstr>3.1. Ограничения</vt:lpstr>
      <vt:lpstr>3.2. Умные таблицы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72</cp:revision>
  <dcterms:created xsi:type="dcterms:W3CDTF">2020-10-19T17:07:30Z</dcterms:created>
  <dcterms:modified xsi:type="dcterms:W3CDTF">2021-09-02T12:43:26Z</dcterms:modified>
</cp:coreProperties>
</file>