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699" r:id="rId16"/>
    <p:sldId id="700" r:id="rId17"/>
    <p:sldId id="701" r:id="rId18"/>
    <p:sldId id="272" r:id="rId19"/>
    <p:sldId id="270" r:id="rId20"/>
    <p:sldId id="670" r:id="rId21"/>
    <p:sldId id="271" r:id="rId22"/>
    <p:sldId id="66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62" autoAdjust="0"/>
    <p:restoredTop sz="94660"/>
  </p:normalViewPr>
  <p:slideViewPr>
    <p:cSldViewPr snapToGrid="0">
      <p:cViewPr varScale="1">
        <p:scale>
          <a:sx n="80" d="100"/>
          <a:sy n="80" d="100"/>
        </p:scale>
        <p:origin x="9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myfri\Downloads\&#1044;_Excel.Edited\&#1058;&#1077;&#1084;&#1072;%203%20&#1042;&#1099;&#1073;&#1088;&#1086;&#1089;&#1099;%20&#1080;%20&#1087;&#1088;&#1086;&#1087;&#1091;&#1089;&#1082;&#1080;\&#1055;&#1088;&#1080;&#1084;&#1077;&#1088;%20&#1048;&#1085;&#1076;&#1080;&#1082;&#1072;&#1094;&#1080;&#1103;%20&#1074;&#1099;&#1073;&#1088;&#1086;&#1089;&#1086;&#1074;%20BMW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myfri\Downloads\&#1044;_Excel.Edited\&#1058;&#1077;&#1084;&#1072;%203%20&#1042;&#1099;&#1073;&#1088;&#1086;&#1089;&#1099;%20&#1080;%20&#1087;&#1088;&#1086;&#1087;&#1091;&#1089;&#1082;&#1080;\&#1055;&#1088;&#1080;&#1084;&#1077;&#1088;%20&#1048;&#1085;&#1076;&#1080;&#1082;&#1072;&#1094;&#1080;&#1103;%20&#1074;&#1099;&#1073;&#1088;&#1086;&#1089;&#1086;&#1074;%20BMW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Выбросы!$C$2:$C$41</cx:f>
        <cx:lvl ptCount="40" formatCode="Основной">
          <cx:pt idx="0">84.120000000000005</cx:pt>
          <cx:pt idx="1">85.599999999999994</cx:pt>
          <cx:pt idx="2">81.390000000000001</cx:pt>
          <cx:pt idx="3">81.439999999999998</cx:pt>
          <cx:pt idx="4">81.640000000000001</cx:pt>
          <cx:pt idx="5">82.099999999999994</cx:pt>
          <cx:pt idx="6">81.980000000000004</cx:pt>
          <cx:pt idx="7">81.939999999999998</cx:pt>
          <cx:pt idx="8">82.090000000000003</cx:pt>
          <cx:pt idx="9">83.010000000000005</cx:pt>
          <cx:pt idx="10">82.200000000000003</cx:pt>
          <cx:pt idx="11">81.359999999999999</cx:pt>
          <cx:pt idx="12">80.299999999999997</cx:pt>
          <cx:pt idx="13">79</cx:pt>
          <cx:pt idx="14">77.099999999999994</cx:pt>
          <cx:pt idx="15">77.870000000000005</cx:pt>
          <cx:pt idx="16">77.140000000000001</cx:pt>
          <cx:pt idx="17">78.170000000000002</cx:pt>
          <cx:pt idx="18">77.989999999999995</cx:pt>
          <cx:pt idx="19">78.280000000000001</cx:pt>
          <cx:pt idx="20">78.609999999999999</cx:pt>
          <cx:pt idx="21">79.349999999999994</cx:pt>
          <cx:pt idx="22">80.890000000000001</cx:pt>
          <cx:pt idx="23">79.430000000000007</cx:pt>
          <cx:pt idx="24">79.319999999999993</cx:pt>
          <cx:pt idx="25">79.25</cx:pt>
          <cx:pt idx="26">79.980000000000004</cx:pt>
          <cx:pt idx="27">80.659999999999997</cx:pt>
          <cx:pt idx="28">78.379999999999995</cx:pt>
          <cx:pt idx="29">78.739999999999995</cx:pt>
          <cx:pt idx="30">79.290000000000006</cx:pt>
          <cx:pt idx="31">81.620000000000005</cx:pt>
          <cx:pt idx="32">82.269999999999996</cx:pt>
          <cx:pt idx="33">83.359999999999999</cx:pt>
          <cx:pt idx="34">82.510000000000005</cx:pt>
          <cx:pt idx="35">79.790000000000006</cx:pt>
          <cx:pt idx="36">78.170000000000002</cx:pt>
          <cx:pt idx="37">78.890000000000001</cx:pt>
          <cx:pt idx="38">81.560000000000002</cx:pt>
          <cx:pt idx="39">81.010000000000005</cx:pt>
        </cx:lvl>
      </cx:numDim>
    </cx:data>
    <cx:data id="1">
      <cx:numDim type="val">
        <cx:f>Выбросы!$D$2:$D$41</cx:f>
        <cx:lvl ptCount="40" formatCode="Основной">
          <cx:pt idx="0">86</cx:pt>
          <cx:pt idx="1">85.879999999999995</cx:pt>
          <cx:pt idx="2">82.150000000000006</cx:pt>
          <cx:pt idx="3">81.599999999999994</cx:pt>
          <cx:pt idx="4">82.510000000000005</cx:pt>
          <cx:pt idx="5">82.159999999999997</cx:pt>
          <cx:pt idx="6">82.159999999999997</cx:pt>
          <cx:pt idx="7">82.599999999999994</cx:pt>
          <cx:pt idx="8">83.459999999999994</cx:pt>
          <cx:pt idx="9">83.870000000000005</cx:pt>
          <cx:pt idx="10">82.540000000000006</cx:pt>
          <cx:pt idx="11">81.480000000000004</cx:pt>
          <cx:pt idx="12">80.799999999999997</cx:pt>
          <cx:pt idx="13">79</cx:pt>
          <cx:pt idx="14">77.299999999999997</cx:pt>
          <cx:pt idx="15">78.670000000000002</cx:pt>
          <cx:pt idx="16">78.980000000000004</cx:pt>
          <cx:pt idx="17">78.290000000000006</cx:pt>
          <cx:pt idx="18">78.299999999999997</cx:pt>
          <cx:pt idx="19">78.730000000000004</cx:pt>
          <cx:pt idx="20">79.219999999999999</cx:pt>
          <cx:pt idx="21">81.150000000000006</cx:pt>
          <cx:pt idx="22">81.450000000000003</cx:pt>
          <cx:pt idx="23">79.950000000000003</cx:pt>
          <cx:pt idx="24">80.299999999999997</cx:pt>
          <cx:pt idx="25">80.319999999999993</cx:pt>
          <cx:pt idx="26">80.969999999999999</cx:pt>
          <cx:pt idx="27">80.739999999999995</cx:pt>
          <cx:pt idx="28">79</cx:pt>
          <cx:pt idx="29">79.5</cx:pt>
          <cx:pt idx="30">81.790000000000006</cx:pt>
          <cx:pt idx="31">83</cx:pt>
          <cx:pt idx="32">83.609999999999999</cx:pt>
          <cx:pt idx="33">83.75</cx:pt>
          <cx:pt idx="34">83.069999999999993</cx:pt>
          <cx:pt idx="35">79.790000000000006</cx:pt>
          <cx:pt idx="36">79.840000000000003</cx:pt>
          <cx:pt idx="37">81.730000000000004</cx:pt>
          <cx:pt idx="38">82.219999999999999</cx:pt>
          <cx:pt idx="39">81.930000000000007</cx:pt>
        </cx:lvl>
      </cx:numDim>
    </cx:data>
    <cx:data id="2">
      <cx:numDim type="val">
        <cx:f>Выбросы!$E$2:$E$41</cx:f>
        <cx:lvl ptCount="40" formatCode="Основной">
          <cx:pt idx="0">84.120000000000005</cx:pt>
          <cx:pt idx="1">80.260000000000005</cx:pt>
          <cx:pt idx="2">80.810000000000002</cx:pt>
          <cx:pt idx="3">80.489999999999995</cx:pt>
          <cx:pt idx="4">80.799999999999997</cx:pt>
          <cx:pt idx="5">81.230000000000004</cx:pt>
          <cx:pt idx="6">81.549999999999997</cx:pt>
          <cx:pt idx="7">81.230000000000004</cx:pt>
          <cx:pt idx="8">82.049999999999997</cx:pt>
          <cx:pt idx="9">82.810000000000002</cx:pt>
          <cx:pt idx="10">81.319999999999993</cx:pt>
          <cx:pt idx="11">80.120000000000005</cx:pt>
          <cx:pt idx="12">78.959999999999994</cx:pt>
          <cx:pt idx="13">77.170000000000002</cx:pt>
          <cx:pt idx="14">75.409999999999997</cx:pt>
          <cx:pt idx="15">76.609999999999999</cx:pt>
          <cx:pt idx="16">76.909999999999997</cx:pt>
          <cx:pt idx="17">77.650000000000006</cx:pt>
          <cx:pt idx="18">76.709999999999994</cx:pt>
          <cx:pt idx="19">77.390000000000001</cx:pt>
          <cx:pt idx="20">77.790000000000006</cx:pt>
          <cx:pt idx="21">79.129999999999995</cx:pt>
          <cx:pt idx="22">79.200000000000003</cx:pt>
          <cx:pt idx="23">79.159999999999997</cx:pt>
          <cx:pt idx="24">79.120000000000005</cx:pt>
          <cx:pt idx="25">79.25</cx:pt>
          <cx:pt idx="26">79.890000000000001</cx:pt>
          <cx:pt idx="27">78.370000000000005</cx:pt>
          <cx:pt idx="28">77.799999999999997</cx:pt>
          <cx:pt idx="29">78.200000000000003</cx:pt>
          <cx:pt idx="30">79.290000000000006</cx:pt>
          <cx:pt idx="31">81.409999999999997</cx:pt>
          <cx:pt idx="32">81.859999999999999</cx:pt>
          <cx:pt idx="33">82.010000000000005</cx:pt>
          <cx:pt idx="34">80.079999999999998</cx:pt>
          <cx:pt idx="35">76.579999999999998</cx:pt>
          <cx:pt idx="36">78.170000000000002</cx:pt>
          <cx:pt idx="37">78.890000000000001</cx:pt>
          <cx:pt idx="38">80.849999999999994</cx:pt>
          <cx:pt idx="39">80.060000000000002</cx:pt>
        </cx:lvl>
      </cx:numDim>
    </cx:data>
    <cx:data id="3">
      <cx:numDim type="val">
        <cx:f>Выбросы!$F$2:$F$41</cx:f>
        <cx:lvl ptCount="40" formatCode="Основной">
          <cx:pt idx="0">84.590000000000003</cx:pt>
          <cx:pt idx="1">81.430000000000007</cx:pt>
          <cx:pt idx="2">81.459999999999994</cx:pt>
          <cx:pt idx="3">81.340000000000003</cx:pt>
          <cx:pt idx="4">82.069999999999993</cx:pt>
          <cx:pt idx="5">81.859999999999999</cx:pt>
          <cx:pt idx="6">81.900000000000006</cx:pt>
          <cx:pt idx="7">82.25</cx:pt>
          <cx:pt idx="8">83.319999999999993</cx:pt>
          <cx:pt idx="9">83.150000000000006</cx:pt>
          <cx:pt idx="10">81.819999999999993</cx:pt>
          <cx:pt idx="11">80.450000000000003</cx:pt>
          <cx:pt idx="12">79.590000000000003</cx:pt>
          <cx:pt idx="13">77.780000000000001</cx:pt>
          <cx:pt idx="14">77.099999999999994</cx:pt>
          <cx:pt idx="15">76.980000000000004</cx:pt>
          <cx:pt idx="16">78.599999999999994</cx:pt>
          <cx:pt idx="17">77.969999999999999</cx:pt>
          <cx:pt idx="18">77.879999999999995</cx:pt>
          <cx:pt idx="19">78.510000000000005</cx:pt>
          <cx:pt idx="20">79.060000000000002</cx:pt>
          <cx:pt idx="21">80.299999999999997</cx:pt>
          <cx:pt idx="22">79.489999999999995</cx:pt>
          <cx:pt idx="23">79.480000000000004</cx:pt>
          <cx:pt idx="24">79.469999999999999</cx:pt>
          <cx:pt idx="25">80.25</cx:pt>
          <cx:pt idx="26">80.560000000000002</cx:pt>
          <cx:pt idx="27">78.769999999999996</cx:pt>
          <cx:pt idx="28">78.349999999999994</cx:pt>
          <cx:pt idx="29">78.709999999999994</cx:pt>
          <cx:pt idx="30">81.700000000000003</cx:pt>
          <cx:pt idx="31">81.980000000000004</cx:pt>
          <cx:pt idx="32">83.469999999999999</cx:pt>
          <cx:pt idx="33">82.769999999999996</cx:pt>
          <cx:pt idx="34">80.599999999999994</cx:pt>
          <cx:pt idx="35">77.659999999999997</cx:pt>
          <cx:pt idx="36">78.920000000000002</cx:pt>
          <cx:pt idx="37">81.379999999999995</cx:pt>
          <cx:pt idx="38">81.269999999999996</cx:pt>
          <cx:pt idx="39">81.5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ru-RU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Биржевые показатели</a:t>
            </a: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 </a:t>
            </a:r>
            <a:r>
              <a:rPr lang="ru-RU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цены</a:t>
            </a:r>
          </a:p>
        </cx:rich>
      </cx:tx>
    </cx:title>
    <cx:plotArea>
      <cx:plotAreaRegion>
        <cx:series layoutId="boxWhisker" uniqueId="{3216EF20-4302-4B52-9B6A-044B0618A79E}">
          <cx:tx>
            <cx:txData>
              <cx:f>Выбросы!$C$1</cx:f>
              <cx:v>&lt;OPEN&gt;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2AD1908F-6273-403C-B4F2-D11374243846}">
          <cx:tx>
            <cx:txData>
              <cx:f>Выбросы!$D$1</cx:f>
              <cx:v>&lt;HIGH&gt;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53EE6DC6-506E-4908-A94D-ABBDAD574134}">
          <cx:tx>
            <cx:txData>
              <cx:f>Выбросы!$E$1</cx:f>
              <cx:v>&lt;LOW&gt;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DE2A8059-12B0-42B6-AA0F-11BCD68AD406}">
          <cx:tx>
            <cx:txData>
              <cx:f>Выбросы!$F$1</cx:f>
              <cx:v>&lt;CLOSE&gt;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 max="88" min="72"/>
        <cx:majorGridlines/>
        <cx:tickLabels/>
      </cx:axis>
    </cx:plotArea>
    <cx:legend pos="l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ru-RU" sz="9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legend>
  </cx:chart>
  <cx:spPr>
    <a:ln>
      <a:solidFill>
        <a:schemeClr val="tx1">
          <a:lumMod val="75000"/>
          <a:lumOff val="25000"/>
        </a:schemeClr>
      </a:solidFill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Выбросы!$G$2:$G$41</cx:f>
        <cx:lvl ptCount="40" formatCode="Основной">
          <cx:pt idx="0">26080</cx:pt>
          <cx:pt idx="1">219344</cx:pt>
          <cx:pt idx="2">97415</cx:pt>
          <cx:pt idx="3">50104</cx:pt>
          <cx:pt idx="4">48171</cx:pt>
          <cx:pt idx="5">26886</cx:pt>
          <cx:pt idx="6">34023</cx:pt>
          <cx:pt idx="7">38963</cx:pt>
          <cx:pt idx="8">38902</cx:pt>
          <cx:pt idx="9">24926</cx:pt>
          <cx:pt idx="10">36568</cx:pt>
          <cx:pt idx="11">41410</cx:pt>
          <cx:pt idx="12">70651</cx:pt>
          <cx:pt idx="13">65321</cx:pt>
          <cx:pt idx="14">75373</cx:pt>
          <cx:pt idx="15">42456</cx:pt>
          <cx:pt idx="16">35059</cx:pt>
          <cx:pt idx="17">7105</cx:pt>
          <cx:pt idx="18">60342</cx:pt>
          <cx:pt idx="19">20648</cx:pt>
          <cx:pt idx="20">29975</cx:pt>
          <cx:pt idx="21">49289</cx:pt>
          <cx:pt idx="22">30756</cx:pt>
          <cx:pt idx="23">25326</cx:pt>
          <cx:pt idx="24">32364</cx:pt>
          <cx:pt idx="25">32851</cx:pt>
          <cx:pt idx="26">39558</cx:pt>
          <cx:pt idx="27">45803</cx:pt>
          <cx:pt idx="28">19286</cx:pt>
          <cx:pt idx="29">20571</cx:pt>
          <cx:pt idx="30">50533</cx:pt>
          <cx:pt idx="31">41895</cx:pt>
          <cx:pt idx="32">36518</cx:pt>
          <cx:pt idx="33">32101</cx:pt>
          <cx:pt idx="34">31630</cx:pt>
          <cx:pt idx="35">73544</cx:pt>
          <cx:pt idx="36">32051</cx:pt>
          <cx:pt idx="37">25857</cx:pt>
          <cx:pt idx="38">28359</cx:pt>
          <cx:pt idx="39">29797</cx:pt>
        </cx:lvl>
      </cx:numDim>
    </cx:data>
  </cx:chartData>
  <cx:chart>
    <cx:title pos="t" align="ctr" overlay="0">
      <cx:tx>
        <cx:txData>
          <cx:v>Биржевой показатель объема продаж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ru-RU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Биржевой показатель объема продаж</a:t>
          </a:r>
        </a:p>
      </cx:txPr>
    </cx:title>
    <cx:plotArea>
      <cx:plotAreaRegion>
        <cx:series layoutId="boxWhisker" uniqueId="{9C7C64A1-349A-4BC5-9E00-459A1FBBA48D}">
          <cx:tx>
            <cx:txData>
              <cx:f>Выбросы!$G$1</cx:f>
              <cx:v>&lt;VOL&gt;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  <cx:legend pos="l" align="ctr" overlay="0"/>
  </cx:chart>
  <cx:spPr>
    <a:ln>
      <a:solidFill>
        <a:schemeClr val="bg2">
          <a:lumMod val="25000"/>
        </a:schemeClr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EAA4-AD9A-46D6-9C18-39AED2AD8DAE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A30B-2345-4D2E-9D64-3C56C0DCD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10939-6341-4A02-B124-C4E78658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3074640"/>
            <a:ext cx="8203474" cy="226196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4DBA2E-D5AB-4058-8FD6-C2168350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507875"/>
            <a:ext cx="8203474" cy="6772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21944-1A6C-428C-8092-1D25ACA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995B-B287-4EB2-A84B-6C04CBD215CB}" type="datetime1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2DDBA-F041-42C7-B3E0-5464B34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8CC22-604C-423A-9C1D-9E10C7E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8AAA92C-1B21-48F1-9770-D1C819366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8"/>
            <a:ext cx="9144000" cy="1907091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11599ADA-F35E-4F60-A0CB-B9FB73154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7094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3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EDDCD-0B7F-4EBE-8ACF-6F6E9B573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89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6"/>
            <a:ext cx="8891451" cy="51206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C9A0BB2-11F1-43D7-B469-1C9FD7E6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01.10.2021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D40BFC-2AAA-4289-AC67-03DAD39B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B81EF6-4EB8-409F-B01E-52FA3189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95A0B-E5A6-49A8-8451-B3C5FBC46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281709"/>
            <a:ext cx="1724227" cy="611247"/>
          </a:xfrm>
          <a:prstGeom prst="rect">
            <a:avLst/>
          </a:prstGeom>
        </p:spPr>
      </p:pic>
      <p:sp>
        <p:nvSpPr>
          <p:cNvPr id="2" name="Пятиугольник 3">
            <a:extLst>
              <a:ext uri="{FF2B5EF4-FFF2-40B4-BE49-F238E27FC236}">
                <a16:creationId xmlns:a16="http://schemas.microsoft.com/office/drawing/2014/main" id="{A0A867C6-01AA-4323-876D-5827934B0A00}"/>
              </a:ext>
            </a:extLst>
          </p:cNvPr>
          <p:cNvSpPr/>
          <p:nvPr userDrawn="1"/>
        </p:nvSpPr>
        <p:spPr>
          <a:xfrm>
            <a:off x="0" y="2817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9D43499-C93C-4991-AB16-6487E2B92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485" y="335597"/>
            <a:ext cx="4491355" cy="41624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2304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766354"/>
            <a:ext cx="8891451" cy="5477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92EC58-4508-4423-9DF2-41DB3F50A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2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75"/>
            <a:ext cx="8891451" cy="605879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45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14B78-625D-40AA-B682-2347764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6E2-A675-48BE-86D4-6572616C10C9}" type="datetime1">
              <a:rPr lang="ru-RU" smtClean="0"/>
              <a:t>01.10.2021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B7C7D-6BAF-4018-95CD-1E621A6E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652CC-061F-4A9F-A5B4-E656BE5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5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ю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82A2344-58FF-496D-8409-B241DF0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01.10.2021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1068F-09E9-4B41-A202-6E97327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80CDD-42B5-4DA4-83D1-27EFA09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40964EA8-93EE-4593-9922-44D863AF6E74}"/>
              </a:ext>
            </a:extLst>
          </p:cNvPr>
          <p:cNvSpPr/>
          <p:nvPr userDrawn="1"/>
        </p:nvSpPr>
        <p:spPr bwMode="auto">
          <a:xfrm>
            <a:off x="6436311" y="3116228"/>
            <a:ext cx="2626598" cy="2782075"/>
          </a:xfrm>
          <a:prstGeom prst="rect">
            <a:avLst/>
          </a:prstGeom>
          <a:solidFill>
            <a:srgbClr val="D9402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5708" tIns="45708" rIns="45708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Михаил Смирнов</a:t>
            </a:r>
            <a:endParaRPr lang="en-US" sz="3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B3CF4-ABAB-4107-A423-66E1BCAB6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" y="3116768"/>
            <a:ext cx="5935202" cy="278153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5DBC27-4CC2-4194-B53D-4DDDD595923D}"/>
              </a:ext>
            </a:extLst>
          </p:cNvPr>
          <p:cNvSpPr/>
          <p:nvPr userDrawn="1"/>
        </p:nvSpPr>
        <p:spPr>
          <a:xfrm>
            <a:off x="422055" y="197041"/>
            <a:ext cx="5935202" cy="2782075"/>
          </a:xfrm>
          <a:prstGeom prst="rect">
            <a:avLst/>
          </a:prstGeom>
          <a:solidFill>
            <a:srgbClr val="D94026"/>
          </a:solidFill>
        </p:spPr>
        <p:txBody>
          <a:bodyPr wrap="square" lIns="91416" tIns="45708" rIns="91416" bIns="45708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rgbClr val="002060"/>
              </a:contourClr>
            </a:sp3d>
          </a:bodyPr>
          <a:lstStyle/>
          <a:p>
            <a:pPr algn="ctr">
              <a:spcAft>
                <a:spcPts val="1200"/>
              </a:spcAft>
            </a:pPr>
            <a:r>
              <a:rPr lang="ru-RU" sz="3000" b="1" cap="all" dirty="0">
                <a:ln w="6600">
                  <a:noFill/>
                  <a:prstDash val="solid"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Благодарю за внимание</a:t>
            </a:r>
          </a:p>
        </p:txBody>
      </p:sp>
      <p:pic>
        <p:nvPicPr>
          <p:cNvPr id="13" name="Picture 2" descr="http://www.fa.ru/dep/skp/PublishingImages/w1-1920.png">
            <a:extLst>
              <a:ext uri="{FF2B5EF4-FFF2-40B4-BE49-F238E27FC236}">
                <a16:creationId xmlns:a16="http://schemas.microsoft.com/office/drawing/2014/main" id="{52DD6816-A76A-414C-A066-59DF34E96D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2" t="8161" r="28800" b="13383"/>
          <a:stretch/>
        </p:blipFill>
        <p:spPr bwMode="auto">
          <a:xfrm>
            <a:off x="6436311" y="196316"/>
            <a:ext cx="2628000" cy="27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4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39BFE-0D61-4786-B1E2-84054C7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23043-C5B1-4720-9B33-3AC113D2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90495-D6F3-4CFD-84A9-489DDE37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2B04-F2E8-450E-981B-3AC1477916BF}" type="datetime1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54D5D-26C3-464E-B2CF-523FAF0A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B0DC3-F057-4B3E-836E-2B5DC3E9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50" r:id="rId4"/>
    <p:sldLayoutId id="2147483655" r:id="rId5"/>
    <p:sldLayoutId id="214748366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14/relationships/chartEx" Target="../charts/chartEx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tionary.org/wiki/en:robustness#English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ru.wiktionary.org/wiki/robust#%D0%90%D0%BD%D0%B3%D0%BB%D0%B8%D0%B9%D1%81%D0%BA%D0%B8%D0%B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D0543B-6C1E-4ABA-AE1E-5A6C0FC6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</a:t>
            </a:fld>
            <a:endParaRPr lang="ru-RU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1B7B119D-FBBA-4167-A942-E53224380E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4"/>
            <a:ext cx="8203474" cy="51700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ru-RU" dirty="0"/>
              <a:t>Дисциплина: «Обработка данных и</a:t>
            </a:r>
            <a:r>
              <a:rPr lang="en-US" dirty="0"/>
              <a:t> </a:t>
            </a:r>
            <a:r>
              <a:rPr lang="ru-RU" dirty="0"/>
              <a:t>моделирование в </a:t>
            </a:r>
            <a:r>
              <a:rPr lang="en-US" dirty="0"/>
              <a:t>Microsoft Excel</a:t>
            </a:r>
            <a:r>
              <a:rPr lang="ru-RU" dirty="0"/>
              <a:t>»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0EE296E-F967-4C37-9E4A-4ED996378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99" y="2626735"/>
            <a:ext cx="8584602" cy="832521"/>
          </a:xfrm>
        </p:spPr>
        <p:txBody>
          <a:bodyPr>
            <a:normAutofit/>
          </a:bodyPr>
          <a:lstStyle/>
          <a:p>
            <a:r>
              <a:rPr lang="ru-RU" sz="3600" dirty="0"/>
              <a:t>Тема 3. Обработка выбросов и пропусков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E2D04999-90B6-4875-8A46-3E5D914C84CE}"/>
              </a:ext>
            </a:extLst>
          </p:cNvPr>
          <p:cNvSpPr txBox="1">
            <a:spLocks/>
          </p:cNvSpPr>
          <p:nvPr/>
        </p:nvSpPr>
        <p:spPr>
          <a:xfrm>
            <a:off x="470263" y="3892067"/>
            <a:ext cx="8203474" cy="51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Лекция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4DB4CCC7-0A19-4E19-990D-7D6E89D629C1}"/>
              </a:ext>
            </a:extLst>
          </p:cNvPr>
          <p:cNvSpPr txBox="1">
            <a:spLocks/>
          </p:cNvSpPr>
          <p:nvPr/>
        </p:nvSpPr>
        <p:spPr>
          <a:xfrm>
            <a:off x="279700" y="4883700"/>
            <a:ext cx="8692178" cy="677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/>
              <a:t>доцент Департамента анализа данных и машинного обучения</a:t>
            </a:r>
            <a:br>
              <a:rPr lang="ru-RU" sz="1600"/>
            </a:br>
            <a:r>
              <a:rPr lang="ru-RU" sz="1600"/>
              <a:t> Смирнов Михаил Викторович</a:t>
            </a:r>
            <a:endParaRPr lang="ru-RU" sz="1600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8F80B9C5-6D43-4E49-B5CF-B4E672FD2D3A}"/>
              </a:ext>
            </a:extLst>
          </p:cNvPr>
          <p:cNvSpPr txBox="1">
            <a:spLocks/>
          </p:cNvSpPr>
          <p:nvPr/>
        </p:nvSpPr>
        <p:spPr>
          <a:xfrm>
            <a:off x="524052" y="5850144"/>
            <a:ext cx="8203474" cy="50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/>
              <a:t>Москва - 2021</a:t>
            </a:r>
          </a:p>
        </p:txBody>
      </p:sp>
    </p:spTree>
    <p:extLst>
      <p:ext uri="{BB962C8B-B14F-4D97-AF65-F5344CB8AC3E}">
        <p14:creationId xmlns:p14="http://schemas.microsoft.com/office/powerpoint/2010/main" val="408908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1C24851-7EFF-42C6-9E32-0C0C9A0F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318A6-9C90-4B51-98C7-1E22BAC9AE3D}"/>
              </a:ext>
            </a:extLst>
          </p:cNvPr>
          <p:cNvSpPr txBox="1"/>
          <p:nvPr/>
        </p:nvSpPr>
        <p:spPr>
          <a:xfrm>
            <a:off x="130630" y="933276"/>
            <a:ext cx="888274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Индикаторный метод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предполагает маркирование выбросов или пропусков без изменения самой выборки. Это единственный метод, не снижающий её репрезентативность.</a:t>
            </a:r>
          </a:p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Ситуативный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или так называемый </a:t>
            </a: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18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ad-hoc</a:t>
            </a: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метод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подразумевает рассмотрение каждой появившейся отдельной ошибки в её собственном контексте со строгим учетом того является ли данное значение выборки ошибочным или напротив отражает какое-либо реальное изменение ситуации. Этот подход является интуитивно понятным, но неудобен при обработке больших выборок, поскольку количество содержащихся в них ошибок может быть слишком велико для анализа вручную. Альтернативой </a:t>
            </a:r>
            <a:r>
              <a:rPr lang="ru-RU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ad-hoc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подхода при анализе больших временных рядов являются методы ослабления значимости, предложенные </a:t>
            </a:r>
            <a:r>
              <a:rPr lang="ru-RU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Хольтом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Макридакисом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суть которых сводится к тому, что чем более старые данные мы анализируем, тем менее значимы, как сами данные, так и ошибки, присутствующие в них. </a:t>
            </a:r>
          </a:p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исключения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предполагают исключение из выборки всего подмножества неполных и связанных с ними данных. Существует несколько статистически обусловленных методов определения выбросов или элементов, которые необходимо исключить.</a:t>
            </a: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049B8C5B-990F-43AD-A228-FDC774364C48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6031080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</p:spTree>
    <p:extLst>
      <p:ext uri="{BB962C8B-B14F-4D97-AF65-F5344CB8AC3E}">
        <p14:creationId xmlns:p14="http://schemas.microsoft.com/office/powerpoint/2010/main" val="225011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3C2DF8D-79FD-4683-AA24-A9632D86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12678" y="6356351"/>
            <a:ext cx="802672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091E6543-F242-4E12-B335-D37E4F7875D6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6031080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54997C-9F24-4798-84FC-942941F01D6F}"/>
                  </a:ext>
                </a:extLst>
              </p:cNvPr>
              <p:cNvSpPr txBox="1"/>
              <p:nvPr/>
            </p:nvSpPr>
            <p:spPr>
              <a:xfrm>
                <a:off x="73891" y="996623"/>
                <a:ext cx="9070109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/>
                <a:r>
                  <a:rPr lang="ru-RU" b="1" dirty="0">
                    <a:latin typeface="Segoe UI" panose="020B05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Исключение</a:t>
                </a:r>
                <a:r>
                  <a:rPr lang="ru-RU" b="1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по квартилям </a:t>
                </a:r>
                <a:r>
                  <a:rPr lang="ru-RU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удаляются все данные в выборке, значения которых лежат вне диапазона с границей в полтора </a:t>
                </a:r>
                <a:r>
                  <a:rPr lang="ru-RU" dirty="0" err="1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межквартильных</a:t>
                </a:r>
                <a:r>
                  <a:rPr lang="ru-RU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размаха от внутренних границ нижнего и верхнего квартилей, т. е. лежащих вне интервала</a:t>
                </a:r>
              </a:p>
              <a:p>
                <a:pPr indent="450215"/>
                <a:r>
                  <a:rPr lang="ru-RU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sub>
                      </m:sSub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−1,5∙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75</m:t>
                              </m:r>
                            </m:sub>
                          </m:s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25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75</m:t>
                          </m:r>
                        </m:sub>
                      </m:sSub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+1,5∙(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75</m:t>
                          </m:r>
                        </m:sub>
                      </m:sSub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sub>
                      </m:sSub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)]</m:t>
                      </m:r>
                    </m:oMath>
                  </m:oMathPara>
                </a14:m>
                <a:endParaRPr lang="ru-RU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/>
                <a:r>
                  <a:rPr lang="ru-RU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54997C-9F24-4798-84FC-942941F01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1" y="996623"/>
                <a:ext cx="9070109" cy="1754326"/>
              </a:xfrm>
              <a:prstGeom prst="rect">
                <a:avLst/>
              </a:prstGeom>
              <a:blipFill>
                <a:blip r:embed="rId2"/>
                <a:stretch>
                  <a:fillRect l="-538" t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Диаграмма 7">
                <a:extLst>
                  <a:ext uri="{FF2B5EF4-FFF2-40B4-BE49-F238E27FC236}">
                    <a16:creationId xmlns:a16="http://schemas.microsoft.com/office/drawing/2014/main" id="{290EED19-65FD-455B-A23A-7D66F8BD282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13768109"/>
                  </p:ext>
                </p:extLst>
              </p:nvPr>
            </p:nvGraphicFramePr>
            <p:xfrm>
              <a:off x="163945" y="2807855"/>
              <a:ext cx="4315690" cy="309649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Диаграмма 7">
                <a:extLst>
                  <a:ext uri="{FF2B5EF4-FFF2-40B4-BE49-F238E27FC236}">
                    <a16:creationId xmlns:a16="http://schemas.microsoft.com/office/drawing/2014/main" id="{290EED19-65FD-455B-A23A-7D66F8BD28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945" y="2807855"/>
                <a:ext cx="4315690" cy="3096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Диаграмма 8">
                <a:extLst>
                  <a:ext uri="{FF2B5EF4-FFF2-40B4-BE49-F238E27FC236}">
                    <a16:creationId xmlns:a16="http://schemas.microsoft.com/office/drawing/2014/main" id="{375D3392-EAB1-4737-8571-0E9414367CF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22030056"/>
                  </p:ext>
                </p:extLst>
              </p:nvPr>
            </p:nvGraphicFramePr>
            <p:xfrm>
              <a:off x="4608945" y="2807854"/>
              <a:ext cx="4315691" cy="309649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9" name="Диаграмма 8">
                <a:extLst>
                  <a:ext uri="{FF2B5EF4-FFF2-40B4-BE49-F238E27FC236}">
                    <a16:creationId xmlns:a16="http://schemas.microsoft.com/office/drawing/2014/main" id="{375D3392-EAB1-4737-8571-0E9414367C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8945" y="2807854"/>
                <a:ext cx="4315691" cy="309649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CD502C8-5AD9-4B59-90C0-5EBF725B1116}"/>
              </a:ext>
            </a:extLst>
          </p:cNvPr>
          <p:cNvSpPr txBox="1"/>
          <p:nvPr/>
        </p:nvSpPr>
        <p:spPr>
          <a:xfrm>
            <a:off x="163945" y="6017797"/>
            <a:ext cx="754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Биржевые показатели цены и объема продаж акций </a:t>
            </a:r>
            <a:r>
              <a:rPr lang="en-US" sz="1600" dirty="0"/>
              <a:t>BMW, </a:t>
            </a:r>
            <a:r>
              <a:rPr lang="ru-RU" sz="1600" dirty="0"/>
              <a:t>02/08/2021 – 24/09/2021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6875F-EA5C-4397-B71F-F9230E6BB865}"/>
              </a:ext>
            </a:extLst>
          </p:cNvPr>
          <p:cNvSpPr txBox="1"/>
          <p:nvPr/>
        </p:nvSpPr>
        <p:spPr>
          <a:xfrm>
            <a:off x="163945" y="6356351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accent5">
                    <a:lumMod val="50000"/>
                  </a:schemeClr>
                </a:solidFill>
              </a:rPr>
              <a:t>Источник – </a:t>
            </a: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  <a:t>finam.ru</a:t>
            </a:r>
          </a:p>
        </p:txBody>
      </p:sp>
    </p:spTree>
    <p:extLst>
      <p:ext uri="{BB962C8B-B14F-4D97-AF65-F5344CB8AC3E}">
        <p14:creationId xmlns:p14="http://schemas.microsoft.com/office/powerpoint/2010/main" val="25258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E4CD568-ABD6-44E3-9C27-53CBD256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6508" y="6356351"/>
            <a:ext cx="1578841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1070D-A536-4C21-9045-CE80F0E021EB}"/>
              </a:ext>
            </a:extLst>
          </p:cNvPr>
          <p:cNvSpPr txBox="1"/>
          <p:nvPr/>
        </p:nvSpPr>
        <p:spPr>
          <a:xfrm>
            <a:off x="147782" y="996623"/>
            <a:ext cx="8865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/>
            <a:r>
              <a:rPr lang="ru-RU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Исключение</a:t>
            </a:r>
            <a:r>
              <a:rPr lang="ru-RU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основании расчета выборочных дисперсии и среднеквадратичного отклонения</a:t>
            </a:r>
            <a:r>
              <a:rPr lang="ru-RU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0930BF1D-8CAB-401F-B7B2-7649FD66826E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6031080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4377882-64B2-43C0-AAFD-C63DCF3EA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707" y="2103546"/>
            <a:ext cx="3040643" cy="9754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25A786-FC14-43D4-8EE4-6955969F5F4E}"/>
                  </a:ext>
                </a:extLst>
              </p:cNvPr>
              <p:cNvSpPr txBox="1"/>
              <p:nvPr/>
            </p:nvSpPr>
            <p:spPr>
              <a:xfrm>
                <a:off x="230909" y="2083436"/>
                <a:ext cx="5134193" cy="104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Выборочное среднеквадратичное отклонение (СКО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000" dirty="0"/>
                  <a:t>) результата наблюдения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/>
                  <a:t> от среднего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25A786-FC14-43D4-8EE4-6955969F5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09" y="2083436"/>
                <a:ext cx="5134193" cy="1042914"/>
              </a:xfrm>
              <a:prstGeom prst="rect">
                <a:avLst/>
              </a:prstGeom>
              <a:blipFill>
                <a:blip r:embed="rId3"/>
                <a:stretch>
                  <a:fillRect l="-1306" t="-3509" b="-70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C73517-635E-46D6-A54B-FC56F71D5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79" y="3428568"/>
            <a:ext cx="4130398" cy="31549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D4AC8F-0D9E-4BBF-9DB5-38B957E00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445" y="3428569"/>
            <a:ext cx="3424287" cy="295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94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C9B38-CC8A-4208-ACCB-4A29676E2EC6}"/>
              </a:ext>
            </a:extLst>
          </p:cNvPr>
          <p:cNvSpPr txBox="1"/>
          <p:nvPr/>
        </p:nvSpPr>
        <p:spPr>
          <a:xfrm>
            <a:off x="130630" y="1166842"/>
            <a:ext cx="888274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Исключение по погрешности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(по </a:t>
            </a:r>
            <a:r>
              <a:rPr lang="ru-RU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Граббсу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– экспертный метод. Из выборки исключается определенный процент данных, имеющих максимальные отклонения от предполагаемого центра распределения</a:t>
            </a:r>
            <a:r>
              <a:rPr lang="ru-RU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Д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анный метод значительно снижает репрезентативность данных.</a:t>
            </a:r>
          </a:p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Статистическая подстановка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это подстановка статистики, характеризующей центральную тенденцию выборки (моды, медианы, среднего), вместо выброса или отсутствующего элемента данных.</a:t>
            </a:r>
          </a:p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Компрессионная подстановка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это подстановка усредненного значения, вычисляемого по значениям соседних элементов выборки с использованием математической или геометрической компрессии.</a:t>
            </a:r>
          </a:p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Регрессионная подстановка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это подстановка значения, вычисляемого по уравнению линейной регрессии, определенному для известных значений выборки.</a:t>
            </a:r>
          </a:p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Случайная подстановка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это подстановка случайного значения, находящегося в заданном диапазоне, обычно в качестве допустимого диапазона используют 2 и 3 квартили.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3497434-D9BA-41DC-BC06-A6187A70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12424" y="6356351"/>
            <a:ext cx="100292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13</a:t>
            </a:fld>
            <a:endParaRPr lang="ru-RU" dirty="0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142E86E1-8CB0-479D-8A27-45689F93BCB3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6031080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</p:spTree>
    <p:extLst>
      <p:ext uri="{BB962C8B-B14F-4D97-AF65-F5344CB8AC3E}">
        <p14:creationId xmlns:p14="http://schemas.microsoft.com/office/powerpoint/2010/main" val="392432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464383-3E27-4FC3-AD5C-D728D0D9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7600" y="6356351"/>
            <a:ext cx="1047750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14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0F84A-005C-4E10-B8C8-5F2DEF65C7F9}"/>
              </a:ext>
            </a:extLst>
          </p:cNvPr>
          <p:cNvSpPr txBox="1"/>
          <p:nvPr/>
        </p:nvSpPr>
        <p:spPr>
          <a:xfrm>
            <a:off x="65315" y="1260623"/>
            <a:ext cx="9013370" cy="503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Донорская подстановка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это подстановка случайно выбранного значения из множества строго определенных значений-доноров, используется в тех случаях, когда связанность известных значений для некоторых пар выборки невозможно идентифицировать.</a:t>
            </a:r>
          </a:p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Множественная условная подстановка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используется в тех случаях, когда значимость нулевой гипотезы интуитивно сомнительна, и прослеживается чёткая статика или динамика последовательности. Обычно автоматизированные системы обработки данных способны производить такую подстановку без изменения основных статистик выборки. Но в любом случае снижение репрезентативности при данном подходе неизбежно.</a:t>
            </a:r>
          </a:p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Одиночная последовательная подстановка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в этом методе отсутствующее значение берут равным предыдущему значению в последовательности. Таким методом, например, определяют котировки активов в неторговые (выходные) дни.</a:t>
            </a:r>
          </a:p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Прогностическая подстановка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метод, когда отсутствующее значение определяют по выбранной методике прогнозирования на основании предшествующих данных. Этот метод не стоит путать с регрессионной подстановкой, поскольку он включает в себя понятие последовательности.</a:t>
            </a: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CFFDB81F-D70A-4842-AE60-3F2313BADFFA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6031080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</p:spTree>
    <p:extLst>
      <p:ext uri="{BB962C8B-B14F-4D97-AF65-F5344CB8AC3E}">
        <p14:creationId xmlns:p14="http://schemas.microsoft.com/office/powerpoint/2010/main" val="393291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353B6D-884A-41C4-8108-BD0430C2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CBF3F-1AB1-4B26-A2E5-C5D78618393C}"/>
              </a:ext>
            </a:extLst>
          </p:cNvPr>
          <p:cNvSpPr txBox="1"/>
          <p:nvPr/>
        </p:nvSpPr>
        <p:spPr>
          <a:xfrm>
            <a:off x="599841" y="1432989"/>
            <a:ext cx="79257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даление по списку - это метод обработки недостающих данных. В этом методе вся запись исключается из анализа, если отсутствует какое-либо одно значение. Например, рассмотрим следующую анкету, на которую ответили 10 испытуемых: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620E9E9-D3F4-4C27-AC9A-BA6C4307B78B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734752"/>
          <a:ext cx="8229600" cy="3294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5292781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05974320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59859672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46614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Лицо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Возраст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Пол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Доход, руб.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45612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1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29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40,000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40080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2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45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36,000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23406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3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81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-----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6118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 dirty="0">
                          <a:effectLst/>
                        </a:rPr>
                        <a:t>4 </a:t>
                      </a:r>
                      <a:endParaRPr lang="ru-RU" sz="18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22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-----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16,000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34760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5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41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98,000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0886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6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33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1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60,000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57519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7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22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1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24,000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3151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8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-----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1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81,000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0579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9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33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1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55,000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90360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10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45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1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 dirty="0">
                          <a:effectLst/>
                        </a:rPr>
                        <a:t>80,000 </a:t>
                      </a:r>
                      <a:endParaRPr lang="ru-RU" sz="18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38106577"/>
                  </a:ext>
                </a:extLst>
              </a:tr>
            </a:tbl>
          </a:graphicData>
        </a:graphic>
      </p:graphicFrame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0D08711B-6F41-48F5-8582-EA3A097391B6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6031080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</p:spTree>
    <p:extLst>
      <p:ext uri="{BB962C8B-B14F-4D97-AF65-F5344CB8AC3E}">
        <p14:creationId xmlns:p14="http://schemas.microsoft.com/office/powerpoint/2010/main" val="241493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353B6D-884A-41C4-8108-BD0430C2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16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0D08711B-6F41-48F5-8582-EA3A097391B6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6031080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9CB42-FAF6-4EAF-B5C5-D9B44A5FEAB7}"/>
              </a:ext>
            </a:extLst>
          </p:cNvPr>
          <p:cNvSpPr txBox="1"/>
          <p:nvPr/>
        </p:nvSpPr>
        <p:spPr>
          <a:xfrm>
            <a:off x="251520" y="1253993"/>
            <a:ext cx="8435280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Горячая колода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  <a:r>
              <a:rPr lang="ru-RU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deck</a:t>
            </a:r>
            <a:r>
              <a:rPr lang="ru-RU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indent="450215" algn="just"/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Вменение по методу «горячей колоды»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отсутствующее значение вменя</a:t>
            </a:r>
            <a:r>
              <a:rPr lang="ru-RU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ется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из случайно выбранной аналогичной записи. Термин «горячая колода» восходит к временам, когда данные хранились на перфокартах. Стопка карточек была «горячей», потому что в данный момент обрабатывалась.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FBEA3-CB0E-4DE1-9644-7B3AF1B1C7DC}"/>
              </a:ext>
            </a:extLst>
          </p:cNvPr>
          <p:cNvSpPr txBox="1"/>
          <p:nvPr/>
        </p:nvSpPr>
        <p:spPr>
          <a:xfrm>
            <a:off x="314954" y="3219941"/>
            <a:ext cx="82912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LOCF</a:t>
            </a:r>
            <a:endParaRPr lang="ru-RU" sz="18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Одна из форм условного вменения называется «перенесенным последним наблюдением» (или сокращенно LOCF – 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Observation Comes First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которая включает в себя сортировку набора данных по любой из нескольких переменных, таким образом создавая упорядоченный набор данных. Затем метод находит первое отсутствующее значение и использует значение ячейки непосредственно перед отсутствующими данными для вменения отсутствующего значения. Процесс повторяется для следующей ячейки с пропущенным значением, пока все пропущенные значения не будут вычислены. </a:t>
            </a:r>
          </a:p>
        </p:txBody>
      </p:sp>
    </p:spTree>
    <p:extLst>
      <p:ext uri="{BB962C8B-B14F-4D97-AF65-F5344CB8AC3E}">
        <p14:creationId xmlns:p14="http://schemas.microsoft.com/office/powerpoint/2010/main" val="4134163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8F836A-FBDF-46BF-8A39-7D167D0E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592AC95-91F1-42CB-8511-097B463B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406BD3-3F73-4B90-93F0-974A7DD26AC0}"/>
                  </a:ext>
                </a:extLst>
              </p:cNvPr>
              <p:cNvSpPr txBox="1"/>
              <p:nvPr/>
            </p:nvSpPr>
            <p:spPr>
              <a:xfrm>
                <a:off x="212113" y="1163457"/>
                <a:ext cx="8608359" cy="2410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600"/>
                  </a:spcAft>
                </a:pPr>
                <a:r>
                  <a:rPr lang="ru-RU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ea typeface="Calibri" panose="020F0502020204030204" pitchFamily="34" charset="0"/>
                    <a:cs typeface="Calibri" panose="020F0502020204030204" pitchFamily="34" charset="0"/>
                  </a:rPr>
                  <a:t>Критерий </a:t>
                </a:r>
                <a:r>
                  <a:rPr lang="ru-RU" b="1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ea typeface="Calibri" panose="020F0502020204030204" pitchFamily="34" charset="0"/>
                    <a:cs typeface="Calibri" panose="020F0502020204030204" pitchFamily="34" charset="0"/>
                  </a:rPr>
                  <a:t>Шовене</a:t>
                </a:r>
                <a:endParaRPr lang="ru-RU" sz="18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450215" algn="just"/>
                <a:r>
                  <a:rPr lang="ru-RU" dirty="0"/>
                  <a:t>Применяется для отбрасывания грубых погрешностей при нормальном распределении контролируемого параметра По критерию </a:t>
                </a:r>
                <a:r>
                  <a:rPr lang="ru-RU" dirty="0" err="1"/>
                  <a:t>Шовене</a:t>
                </a:r>
                <a:r>
                  <a:rPr lang="ru-RU" dirty="0"/>
                  <a:t> отбрасывают только одно сомнительное значение. </a:t>
                </a:r>
              </a:p>
              <a:p>
                <a:pPr indent="450215" algn="just"/>
                <a:r>
                  <a:rPr lang="ru-RU" dirty="0"/>
                  <a:t>Рассчитывают вероятность получения значения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прев</m:t>
                        </m:r>
                      </m:sub>
                    </m:sSub>
                  </m:oMath>
                </a14:m>
                <a:r>
                  <a:rPr lang="ru-RU" dirty="0"/>
                  <a:t>, отклоняющегося от среднего значения выборки больше, чем сомнительное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/>
                  <a:t>. Для этого по сомнительному значению находят значение интегральной функции нормального распределения F(x) (в </a:t>
                </a:r>
                <a:r>
                  <a:rPr lang="ru-RU" dirty="0" err="1"/>
                  <a:t>Excel</a:t>
                </a:r>
                <a:r>
                  <a:rPr lang="ru-RU" dirty="0"/>
                  <a:t> </a:t>
                </a:r>
                <a:r>
                  <a:rPr lang="en-US" dirty="0"/>
                  <a:t>=</a:t>
                </a:r>
                <a:r>
                  <a:rPr lang="ru-RU" dirty="0"/>
                  <a:t>НОРМРАСП</a:t>
                </a:r>
                <a:r>
                  <a:rPr lang="en-US" dirty="0"/>
                  <a:t>()</a:t>
                </a:r>
                <a:r>
                  <a:rPr lang="ru-RU" dirty="0"/>
                  <a:t>).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406BD3-3F73-4B90-93F0-974A7DD26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13" y="1163457"/>
                <a:ext cx="8608359" cy="2410147"/>
              </a:xfrm>
              <a:prstGeom prst="rect">
                <a:avLst/>
              </a:prstGeom>
              <a:blipFill>
                <a:blip r:embed="rId2"/>
                <a:stretch>
                  <a:fillRect l="-637" t="-1519" r="-567" b="-3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Таблица 19">
                <a:extLst>
                  <a:ext uri="{FF2B5EF4-FFF2-40B4-BE49-F238E27FC236}">
                    <a16:creationId xmlns:a16="http://schemas.microsoft.com/office/drawing/2014/main" id="{2547B250-276B-46D7-9C7C-AC5D22F2E30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2114" y="3673236"/>
              <a:ext cx="8608358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04179">
                      <a:extLst>
                        <a:ext uri="{9D8B030D-6E8A-4147-A177-3AD203B41FA5}">
                          <a16:colId xmlns:a16="http://schemas.microsoft.com/office/drawing/2014/main" val="3711700218"/>
                        </a:ext>
                      </a:extLst>
                    </a:gridCol>
                    <a:gridCol w="4304179">
                      <a:extLst>
                        <a:ext uri="{9D8B030D-6E8A-4147-A177-3AD203B41FA5}">
                          <a16:colId xmlns:a16="http://schemas.microsoft.com/office/drawing/2014/main" val="7633760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Сомнительно максимальное значение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Сомнительно минимальное значение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5723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1600" b="0" i="1" smtClean="0">
                                        <a:latin typeface="Cambria Math" panose="02040503050406030204" pitchFamily="18" charset="0"/>
                                      </a:rPr>
                                      <m:t>прев</m:t>
                                    </m:r>
                                  </m:sub>
                                </m:sSub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=(1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∙2</m:t>
                                </m:r>
                              </m:oMath>
                            </m:oMathPara>
                          </a14:m>
                          <a:endPara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прев</m:t>
                                    </m:r>
                                  </m:sub>
                                </m:sSub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∙2</m:t>
                                </m:r>
                              </m:oMath>
                            </m:oMathPara>
                          </a14:m>
                          <a:endPara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3296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Таблица 19">
                <a:extLst>
                  <a:ext uri="{FF2B5EF4-FFF2-40B4-BE49-F238E27FC236}">
                    <a16:creationId xmlns:a16="http://schemas.microsoft.com/office/drawing/2014/main" id="{2547B250-276B-46D7-9C7C-AC5D22F2E30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2114" y="3673236"/>
              <a:ext cx="8608358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04179">
                      <a:extLst>
                        <a:ext uri="{9D8B030D-6E8A-4147-A177-3AD203B41FA5}">
                          <a16:colId xmlns:a16="http://schemas.microsoft.com/office/drawing/2014/main" val="3711700218"/>
                        </a:ext>
                      </a:extLst>
                    </a:gridCol>
                    <a:gridCol w="4304179">
                      <a:extLst>
                        <a:ext uri="{9D8B030D-6E8A-4147-A177-3AD203B41FA5}">
                          <a16:colId xmlns:a16="http://schemas.microsoft.com/office/drawing/2014/main" val="7633760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Сомнительно максимальное значение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Сомнительно минимальное значение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5723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" t="-104918" r="-10028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83" t="-104918" r="-42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3296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959207E-A3D6-4636-A505-F4F56262FBD5}"/>
              </a:ext>
            </a:extLst>
          </p:cNvPr>
          <p:cNvSpPr txBox="1"/>
          <p:nvPr/>
        </p:nvSpPr>
        <p:spPr>
          <a:xfrm>
            <a:off x="198260" y="4581128"/>
            <a:ext cx="8622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263"/>
            <a:r>
              <a:rPr lang="ru-RU" dirty="0"/>
              <a:t>Умножая </a:t>
            </a:r>
            <a:r>
              <a:rPr lang="ru-RU" i="1" dirty="0" err="1"/>
              <a:t>Р</a:t>
            </a:r>
            <a:r>
              <a:rPr lang="ru-RU" i="1" baseline="-25000" dirty="0" err="1"/>
              <a:t>прев</a:t>
            </a:r>
            <a:r>
              <a:rPr lang="ru-RU" dirty="0"/>
              <a:t> на объём выборки </a:t>
            </a:r>
            <a:r>
              <a:rPr lang="ru-RU" i="1" dirty="0"/>
              <a:t>n</a:t>
            </a:r>
            <a:r>
              <a:rPr lang="ru-RU" dirty="0"/>
              <a:t>, получают ожидаемое число результатов </a:t>
            </a:r>
            <a:r>
              <a:rPr lang="en-US" i="1" dirty="0"/>
              <a:t>K</a:t>
            </a:r>
            <a:r>
              <a:rPr lang="ru-RU" dirty="0"/>
              <a:t>, отклоняющихся от среднего значения выборки больше, чем сомнительное значение: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0CAA0-F501-445F-B156-36F019776473}"/>
                  </a:ext>
                </a:extLst>
              </p:cNvPr>
              <p:cNvSpPr txBox="1"/>
              <p:nvPr/>
            </p:nvSpPr>
            <p:spPr>
              <a:xfrm>
                <a:off x="3287989" y="5417544"/>
                <a:ext cx="1294713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прев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0CAA0-F501-445F-B156-36F019776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989" y="5417544"/>
                <a:ext cx="1294713" cy="301878"/>
              </a:xfrm>
              <a:prstGeom prst="rect">
                <a:avLst/>
              </a:prstGeom>
              <a:blipFill>
                <a:blip r:embed="rId4"/>
                <a:stretch>
                  <a:fillRect l="-3756" r="-1878" b="-22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AB7EC4-4732-4FD9-B0C5-902A26E5F928}"/>
                  </a:ext>
                </a:extLst>
              </p:cNvPr>
              <p:cNvSpPr txBox="1"/>
              <p:nvPr/>
            </p:nvSpPr>
            <p:spPr>
              <a:xfrm>
                <a:off x="683568" y="5842709"/>
                <a:ext cx="390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/>
                  <a:t> считается выбросом,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&lt;0,5</m:t>
                    </m:r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AB7EC4-4732-4FD9-B0C5-902A26E5F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842709"/>
                <a:ext cx="390581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854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6570FEC-F940-46A2-B041-51C590B8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C6B534D4-AC32-450B-A786-2769FD0646DF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6031080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9EF49-7BF1-49F6-8BE3-F89067B31295}"/>
              </a:ext>
            </a:extLst>
          </p:cNvPr>
          <p:cNvSpPr txBox="1"/>
          <p:nvPr/>
        </p:nvSpPr>
        <p:spPr>
          <a:xfrm>
            <a:off x="358589" y="1140396"/>
            <a:ext cx="8516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baseline="0" dirty="0">
                <a:latin typeface="TimesNewRoman,Bold"/>
              </a:rPr>
              <a:t>Метод выявления грубых погрешностей с помощью табличного коэффициента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7F5A3A-3DEA-4C95-9057-0AAD0EAD1555}"/>
                  </a:ext>
                </a:extLst>
              </p:cNvPr>
              <p:cNvSpPr txBox="1"/>
              <p:nvPr/>
            </p:nvSpPr>
            <p:spPr>
              <a:xfrm>
                <a:off x="3402547" y="1870193"/>
                <a:ext cx="5244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≤⋯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≤⋯≤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7F5A3A-3DEA-4C95-9057-0AAD0EAD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547" y="1870193"/>
                <a:ext cx="5244354" cy="400110"/>
              </a:xfrm>
              <a:prstGeom prst="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1F794A5-47AE-476A-B7D4-70D6667C4E25}"/>
              </a:ext>
            </a:extLst>
          </p:cNvPr>
          <p:cNvSpPr txBox="1"/>
          <p:nvPr/>
        </p:nvSpPr>
        <p:spPr>
          <a:xfrm>
            <a:off x="373114" y="1870193"/>
            <a:ext cx="2875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Упорядоченная выборка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50CF2-5F90-40C9-878D-EBA461C7D551}"/>
                  </a:ext>
                </a:extLst>
              </p:cNvPr>
              <p:cNvSpPr txBox="1"/>
              <p:nvPr/>
            </p:nvSpPr>
            <p:spPr>
              <a:xfrm>
                <a:off x="3248453" y="2630768"/>
                <a:ext cx="2886635" cy="671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50CF2-5F90-40C9-878D-EBA461C7D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53" y="2630768"/>
                <a:ext cx="2886635" cy="671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985795-CFE0-4C50-9F63-06C44ED7A993}"/>
                  </a:ext>
                </a:extLst>
              </p:cNvPr>
              <p:cNvSpPr txBox="1"/>
              <p:nvPr/>
            </p:nvSpPr>
            <p:spPr>
              <a:xfrm>
                <a:off x="206187" y="3534065"/>
                <a:ext cx="8668871" cy="72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где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=1 или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−1⇒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или  </m:t>
                      </m:r>
                      <m:sSub>
                        <m:sSubPr>
                          <m:ctrlPr>
                            <a:rPr lang="ru-RU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содержит</m:t>
                      </m:r>
                    </m:oMath>
                  </m:oMathPara>
                </a14:m>
                <a:endParaRPr lang="ru-RU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грубую погрешность и должен быть удален из результатов наблюдений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985795-CFE0-4C50-9F63-06C44ED7A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87" y="3534065"/>
                <a:ext cx="8668871" cy="721288"/>
              </a:xfrm>
              <a:prstGeom prst="rect">
                <a:avLst/>
              </a:prstGeom>
              <a:blipFill>
                <a:blip r:embed="rId4"/>
                <a:stretch>
                  <a:fillRect b="-76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7B4943C-C6BD-44CB-933B-9ED979A84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" y="4565932"/>
            <a:ext cx="8668871" cy="18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6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2AE79A8-A0C8-4FAB-B7BD-10E5E9DF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AD7DE1AA-A67A-4F43-8F44-BB70D1F2AAE7}"/>
              </a:ext>
            </a:extLst>
          </p:cNvPr>
          <p:cNvSpPr txBox="1">
            <a:spLocks/>
          </p:cNvSpPr>
          <p:nvPr/>
        </p:nvSpPr>
        <p:spPr>
          <a:xfrm>
            <a:off x="3045043" y="136524"/>
            <a:ext cx="6031080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Тема 3. Обработка выбросов и пропусков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8A847-D4E9-46EE-AF3F-6AEC0E221D5D}"/>
              </a:ext>
            </a:extLst>
          </p:cNvPr>
          <p:cNvSpPr txBox="1"/>
          <p:nvPr/>
        </p:nvSpPr>
        <p:spPr>
          <a:xfrm>
            <a:off x="313765" y="2967335"/>
            <a:ext cx="83551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2800" b="1" dirty="0">
                <a:solidFill>
                  <a:schemeClr val="tx2"/>
                </a:solidFill>
              </a:rPr>
              <a:t>Вопрос </a:t>
            </a:r>
            <a:r>
              <a:rPr lang="en-US" altLang="ru-RU" sz="2800" b="1" dirty="0">
                <a:solidFill>
                  <a:schemeClr val="tx2"/>
                </a:solidFill>
              </a:rPr>
              <a:t>2. </a:t>
            </a:r>
            <a:r>
              <a:rPr lang="ru-RU" altLang="ru-RU" sz="2800" b="1" dirty="0">
                <a:solidFill>
                  <a:schemeClr val="tx2"/>
                </a:solidFill>
              </a:rPr>
              <a:t>Решение задач устранения выбросов и пропусков в </a:t>
            </a:r>
            <a:r>
              <a:rPr lang="en-US" altLang="ru-RU" sz="2800" b="1" dirty="0">
                <a:solidFill>
                  <a:schemeClr val="tx2"/>
                </a:solidFill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403490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660E514-5153-44FF-854E-CAC37FF8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AF6F5F9-ABE8-4A9E-99C2-C63A4E28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8" y="1123950"/>
            <a:ext cx="8891587" cy="4584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latin typeface="+mj-lt"/>
              </a:rPr>
              <a:t>Цель: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Освоить технологию устранения выбросов и пропусков в данных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i="1" dirty="0">
                <a:latin typeface="+mj-lt"/>
              </a:rPr>
              <a:t>Задачи:</a:t>
            </a:r>
          </a:p>
          <a:p>
            <a:r>
              <a:rPr lang="ru-RU" dirty="0">
                <a:latin typeface="+mj-lt"/>
              </a:rPr>
              <a:t>Изучить способы устранения выбросов и пропусков</a:t>
            </a:r>
          </a:p>
          <a:p>
            <a:r>
              <a:rPr lang="ru-RU" dirty="0">
                <a:latin typeface="+mj-lt"/>
              </a:rPr>
              <a:t>Научиться использовать </a:t>
            </a:r>
            <a:r>
              <a:rPr lang="en-US" dirty="0">
                <a:latin typeface="+mj-lt"/>
              </a:rPr>
              <a:t>Excel </a:t>
            </a:r>
            <a:r>
              <a:rPr lang="ru-RU" dirty="0">
                <a:latin typeface="+mj-lt"/>
              </a:rPr>
              <a:t>для устранения выбросов и пропусков</a:t>
            </a:r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56A622A6-4C21-498D-9CE4-716E637C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43" y="158775"/>
            <a:ext cx="5773782" cy="605879"/>
          </a:xfrm>
        </p:spPr>
        <p:txBody>
          <a:bodyPr/>
          <a:lstStyle/>
          <a:p>
            <a:r>
              <a:rPr lang="ru-RU" dirty="0"/>
              <a:t>Цель и задачи лекции</a:t>
            </a:r>
          </a:p>
        </p:txBody>
      </p:sp>
    </p:spTree>
    <p:extLst>
      <p:ext uri="{BB962C8B-B14F-4D97-AF65-F5344CB8AC3E}">
        <p14:creationId xmlns:p14="http://schemas.microsoft.com/office/powerpoint/2010/main" val="2781994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20</a:t>
            </a:fld>
            <a:endParaRPr lang="ru-RU" alt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539552" y="156013"/>
            <a:ext cx="814724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Коррекция данных. Поиск и устранение выбросов на основе межквартильного размаха.</a:t>
            </a:r>
            <a:r>
              <a:rPr lang="ru-RU" sz="2000" dirty="0"/>
              <a:t> 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56789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1">
            <a:extLst>
              <a:ext uri="{FF2B5EF4-FFF2-40B4-BE49-F238E27FC236}">
                <a16:creationId xmlns:a16="http://schemas.microsoft.com/office/drawing/2014/main" id="{A309B2A7-88EA-45F5-8AFC-6DEE64FB562F}"/>
              </a:ext>
            </a:extLst>
          </p:cNvPr>
          <p:cNvSpPr txBox="1"/>
          <p:nvPr/>
        </p:nvSpPr>
        <p:spPr>
          <a:xfrm>
            <a:off x="385549" y="1196752"/>
            <a:ext cx="8291265" cy="482453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Задание.</a:t>
            </a:r>
          </a:p>
          <a:p>
            <a:r>
              <a:rPr lang="ru-RU" sz="1600" dirty="0"/>
              <a:t>1. На</a:t>
            </a:r>
            <a:r>
              <a:rPr lang="ru-RU" sz="1600" baseline="0" dirty="0"/>
              <a:t> сайте </a:t>
            </a:r>
            <a:r>
              <a:rPr lang="en-US" sz="1600" baseline="0" dirty="0"/>
              <a:t>finam.ru </a:t>
            </a:r>
            <a:r>
              <a:rPr lang="ru-RU" sz="1600" baseline="0" dirty="0"/>
              <a:t>получены и размещены на листе</a:t>
            </a:r>
            <a:r>
              <a:rPr lang="ru-RU" sz="1600" dirty="0"/>
              <a:t> данные о еженедельной цене и объеме продаж акций</a:t>
            </a:r>
            <a:r>
              <a:rPr lang="ru-RU" sz="1600" baseline="0" dirty="0"/>
              <a:t> </a:t>
            </a:r>
            <a:r>
              <a:rPr lang="ru-RU" sz="1600" baseline="0" dirty="0" err="1"/>
              <a:t>Русгидро</a:t>
            </a:r>
            <a:r>
              <a:rPr lang="ru-RU" sz="1600" baseline="0" dirty="0"/>
              <a:t>, Роснефть, Сбербанк, Сургутнефтегаз за период с 01.09.2011 по 31.08.2020. Найдите на сайте </a:t>
            </a:r>
            <a:r>
              <a:rPr lang="en-US" sz="1600" baseline="0" dirty="0"/>
              <a:t>finam.ru </a:t>
            </a:r>
            <a:r>
              <a:rPr lang="ru-RU" sz="1600" baseline="0" dirty="0"/>
              <a:t>и добавьте данные о еженедельной цене акций Аэрофлота</a:t>
            </a:r>
            <a:r>
              <a:rPr lang="en-US" sz="1600" baseline="0" dirty="0"/>
              <a:t> (</a:t>
            </a:r>
            <a:r>
              <a:rPr lang="ru-RU" sz="1600" baseline="0" dirty="0"/>
              <a:t>столбцы даты, цены и объема) за тот же период.</a:t>
            </a:r>
          </a:p>
          <a:p>
            <a:r>
              <a:rPr lang="ru-RU" sz="1600" baseline="0" dirty="0"/>
              <a:t>2. Проверьте даты на совместимость. Результат проверки отобразите в отдельном столбце (столбцах).</a:t>
            </a:r>
          </a:p>
          <a:p>
            <a:r>
              <a:rPr lang="ru-RU" sz="1600" baseline="0" dirty="0"/>
              <a:t>3. Рассчитайте по каждому активу квартили цены и объема.</a:t>
            </a:r>
            <a:endParaRPr lang="en-US" sz="1600" baseline="0" dirty="0"/>
          </a:p>
          <a:p>
            <a:r>
              <a:rPr lang="en-US" sz="1600" baseline="0" dirty="0"/>
              <a:t>4. </a:t>
            </a:r>
            <a:r>
              <a:rPr lang="ru-RU" sz="1600" baseline="0" dirty="0"/>
              <a:t>Рассчитайте межквартильное расстояние.</a:t>
            </a:r>
          </a:p>
          <a:p>
            <a:r>
              <a:rPr lang="ru-RU" sz="1600" baseline="0" dirty="0"/>
              <a:t>5. Определите верхнюю и нижнюю границу выброса.</a:t>
            </a:r>
          </a:p>
          <a:p>
            <a:r>
              <a:rPr lang="ru-RU" sz="1600" baseline="0" dirty="0"/>
              <a:t>6. С помощью функции =ЕСЛИ() заполните таблицу индикации выбросов. Для каждой варианты цены и объема поставьте 0, если выброса нет и 1 если произошел выброс.</a:t>
            </a:r>
          </a:p>
          <a:p>
            <a:r>
              <a:rPr lang="ru-RU" sz="1600" baseline="0" dirty="0"/>
              <a:t>7. Заполните таблицу данных, очищенных от выбросов, заменяя значения, идентифицированные как выбросы значениями верхней и нижней границ доверительного интервала.</a:t>
            </a:r>
          </a:p>
          <a:p>
            <a:r>
              <a:rPr lang="ru-RU" sz="1600" baseline="0" dirty="0"/>
              <a:t>8. В таблице очищенных данных примените условное форматирование для наглядного отображения подмененных данных.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4400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F2A0BF0-165C-48A1-9FB1-8F8CFDF3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21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1AA71A9D-DD78-4187-A9D4-40587AE869A0}"/>
              </a:ext>
            </a:extLst>
          </p:cNvPr>
          <p:cNvSpPr txBox="1">
            <a:spLocks/>
          </p:cNvSpPr>
          <p:nvPr/>
        </p:nvSpPr>
        <p:spPr>
          <a:xfrm>
            <a:off x="2982289" y="136524"/>
            <a:ext cx="6098957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</a:t>
            </a:r>
            <a:r>
              <a:rPr lang="en-US" sz="2000" dirty="0"/>
              <a:t>2</a:t>
            </a:r>
            <a:r>
              <a:rPr lang="ru-RU" sz="2000" dirty="0"/>
              <a:t>. Устранение выбросов и пропусков в </a:t>
            </a:r>
            <a:r>
              <a:rPr lang="en-US" sz="2000" dirty="0"/>
              <a:t>Excel</a:t>
            </a:r>
            <a:endParaRPr lang="ru-RU" sz="2000" dirty="0"/>
          </a:p>
        </p:txBody>
      </p:sp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6AA0FE6-D1E5-4386-88B4-2E8CC5C5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4" y="1733403"/>
            <a:ext cx="8672312" cy="339119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3127BA-3F92-4C1B-9B6A-666258F31AE3}"/>
              </a:ext>
            </a:extLst>
          </p:cNvPr>
          <p:cNvSpPr txBox="1"/>
          <p:nvPr/>
        </p:nvSpPr>
        <p:spPr>
          <a:xfrm>
            <a:off x="322729" y="5593976"/>
            <a:ext cx="424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Задача: обнаружить выбросы и пропуски</a:t>
            </a:r>
          </a:p>
        </p:txBody>
      </p:sp>
    </p:spTree>
    <p:extLst>
      <p:ext uri="{BB962C8B-B14F-4D97-AF65-F5344CB8AC3E}">
        <p14:creationId xmlns:p14="http://schemas.microsoft.com/office/powerpoint/2010/main" val="1130787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46041CD4-0E9C-48B6-849D-702E49659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780928"/>
            <a:ext cx="7416800" cy="823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Спасибо за внимание!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FD739A-86A5-4809-A2A3-D6BC28089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16632"/>
            <a:ext cx="4508196" cy="15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13ABAA6-4552-4B4E-BF11-3B33CCD6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3EA60F6-9422-48BB-B0F1-7C9F5151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Учебные вопросы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DCC34B-DC6C-4906-B53A-9C6BE519E0C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24264"/>
            <a:ext cx="8229600" cy="3683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buNone/>
            </a:pPr>
            <a:r>
              <a:rPr lang="ru-RU" sz="2400" b="1" dirty="0">
                <a:solidFill>
                  <a:schemeClr val="tx2"/>
                </a:solidFill>
              </a:rPr>
              <a:t>Учебные вопросы</a:t>
            </a:r>
          </a:p>
          <a:p>
            <a:pPr marL="357188" indent="-357188">
              <a:buFont typeface="Wingdings" panose="05000000000000000000" pitchFamily="2" charset="2"/>
              <a:buNone/>
            </a:pPr>
            <a:endParaRPr lang="ru-RU" altLang="ru-RU" sz="24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ru-RU" altLang="ru-RU" sz="2400" b="1" dirty="0">
                <a:solidFill>
                  <a:schemeClr val="tx2"/>
                </a:solidFill>
              </a:rPr>
              <a:t>Методы устранения выбросов и пропусков</a:t>
            </a:r>
            <a:endParaRPr lang="en-US" altLang="ru-RU" sz="24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ru-RU" altLang="ru-RU" sz="2400" b="1" dirty="0">
                <a:solidFill>
                  <a:schemeClr val="tx2"/>
                </a:solidFill>
              </a:rPr>
              <a:t>Решение задачи устранения выбросов и пропусков </a:t>
            </a:r>
            <a:br>
              <a:rPr lang="ru-RU" altLang="ru-RU" sz="2400" b="1" dirty="0">
                <a:solidFill>
                  <a:schemeClr val="tx2"/>
                </a:solidFill>
              </a:rPr>
            </a:br>
            <a:r>
              <a:rPr lang="ru-RU" altLang="ru-RU" sz="2400" b="1" dirty="0">
                <a:solidFill>
                  <a:schemeClr val="tx2"/>
                </a:solidFill>
              </a:rPr>
              <a:t>в </a:t>
            </a:r>
            <a:r>
              <a:rPr lang="en-US" altLang="ru-RU" sz="2400" b="1" dirty="0">
                <a:solidFill>
                  <a:schemeClr val="tx2"/>
                </a:solidFill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337419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98F3F80-01E6-4D93-9562-F570988C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4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6981D3-5E29-422C-8B6C-DC728F1C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1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85F769-7061-41A5-8958-90C5C280C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05038"/>
            <a:ext cx="8569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95463" indent="-1795463"/>
            <a:r>
              <a:rPr lang="ru-RU" altLang="ru-RU" sz="2800" b="1" dirty="0">
                <a:solidFill>
                  <a:schemeClr val="tx2"/>
                </a:solidFill>
              </a:rPr>
              <a:t>Вопрос 1. Методы устранения выбросов и пропусков</a:t>
            </a:r>
            <a:endParaRPr lang="en-US" altLang="ru-RU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162E297-55E1-46DD-8629-F6962DA3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5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634200C-75B7-497F-90AE-383ADB24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6B39A-B08E-407A-8111-C7FEFEAD1D57}"/>
              </a:ext>
            </a:extLst>
          </p:cNvPr>
          <p:cNvSpPr txBox="1"/>
          <p:nvPr/>
        </p:nvSpPr>
        <p:spPr>
          <a:xfrm>
            <a:off x="467544" y="1868767"/>
            <a:ext cx="82089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Ошибки, помехи в данных при статистическом исследовании</a:t>
            </a:r>
          </a:p>
          <a:p>
            <a:pPr indent="450215" algn="ctr"/>
            <a:endParaRPr lang="ru-RU" sz="20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обработки данных для их </a:t>
            </a:r>
            <a:r>
              <a:rPr lang="ru-RU" sz="2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последующего анализа и моделирования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выделяют два типа ошибок исходных данных: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Выбросы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это значения, которые не укладываются в общую картину распределения выборки.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Пропуски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это значения элементов выборки, которые не удалось получить по тем или иным причинам.</a:t>
            </a:r>
          </a:p>
        </p:txBody>
      </p:sp>
    </p:spTree>
    <p:extLst>
      <p:ext uri="{BB962C8B-B14F-4D97-AF65-F5344CB8AC3E}">
        <p14:creationId xmlns:p14="http://schemas.microsoft.com/office/powerpoint/2010/main" val="148448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8A83570-B303-4632-AA38-72EB370F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0326" y="6356351"/>
            <a:ext cx="162502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6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291A5-0066-438A-8633-47BCE51A0713}"/>
              </a:ext>
            </a:extLst>
          </p:cNvPr>
          <p:cNvSpPr txBox="1"/>
          <p:nvPr/>
        </p:nvSpPr>
        <p:spPr>
          <a:xfrm>
            <a:off x="187120" y="2005382"/>
            <a:ext cx="3657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Погрешность измерения:</a:t>
            </a:r>
            <a:endParaRPr lang="ru-RU" dirty="0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C10BC6DA-F14A-41F9-BE64-B504FACE0D8D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5773782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9B318-847D-4CB7-AB98-3BFF8FD1A6BA}"/>
              </a:ext>
            </a:extLst>
          </p:cNvPr>
          <p:cNvSpPr txBox="1"/>
          <p:nvPr/>
        </p:nvSpPr>
        <p:spPr>
          <a:xfrm>
            <a:off x="187120" y="1382202"/>
            <a:ext cx="3953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Основные понятия и определения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5547BB-0476-4EF1-B2F3-8E6E9F38D06D}"/>
                  </a:ext>
                </a:extLst>
              </p:cNvPr>
              <p:cNvSpPr txBox="1"/>
              <p:nvPr/>
            </p:nvSpPr>
            <p:spPr>
              <a:xfrm>
                <a:off x="2844800" y="2813278"/>
                <a:ext cx="28159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sz="2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ист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5547BB-0476-4EF1-B2F3-8E6E9F38D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00" y="2813278"/>
                <a:ext cx="281595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FE99AB2-56CF-4CE3-8DB3-6BE33F9D40A2}"/>
              </a:ext>
            </a:extLst>
          </p:cNvPr>
          <p:cNvSpPr txBox="1"/>
          <p:nvPr/>
        </p:nvSpPr>
        <p:spPr>
          <a:xfrm>
            <a:off x="729838" y="2882940"/>
            <a:ext cx="17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Абсолютная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E250A-F556-46DF-8C75-8049BAEAB83D}"/>
              </a:ext>
            </a:extLst>
          </p:cNvPr>
          <p:cNvSpPr txBox="1"/>
          <p:nvPr/>
        </p:nvSpPr>
        <p:spPr>
          <a:xfrm>
            <a:off x="729838" y="3782739"/>
            <a:ext cx="2114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Относительная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C6CFE7-1392-42E5-BA37-C6ABF5C74462}"/>
                  </a:ext>
                </a:extLst>
              </p:cNvPr>
              <p:cNvSpPr txBox="1"/>
              <p:nvPr/>
            </p:nvSpPr>
            <p:spPr>
              <a:xfrm>
                <a:off x="2953573" y="3429000"/>
                <a:ext cx="2373746" cy="84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ист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C6CFE7-1392-42E5-BA37-C6ABF5C74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573" y="3429000"/>
                <a:ext cx="2373746" cy="84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A1BD2E2-072B-4BE7-ACD5-8346D9B0AF5F}"/>
              </a:ext>
            </a:extLst>
          </p:cNvPr>
          <p:cNvSpPr txBox="1"/>
          <p:nvPr/>
        </p:nvSpPr>
        <p:spPr>
          <a:xfrm>
            <a:off x="187120" y="4785170"/>
            <a:ext cx="735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/>
              <a:t>Для расчета используются среднее значение и доверительный интервал</a:t>
            </a:r>
          </a:p>
        </p:txBody>
      </p:sp>
    </p:spTree>
    <p:extLst>
      <p:ext uri="{BB962C8B-B14F-4D97-AF65-F5344CB8AC3E}">
        <p14:creationId xmlns:p14="http://schemas.microsoft.com/office/powerpoint/2010/main" val="415903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8A83570-B303-4632-AA38-72EB370F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9308" y="6356351"/>
            <a:ext cx="766041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C10BC6DA-F14A-41F9-BE64-B504FACE0D8D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5773782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9B318-847D-4CB7-AB98-3BFF8FD1A6BA}"/>
                  </a:ext>
                </a:extLst>
              </p:cNvPr>
              <p:cNvSpPr txBox="1"/>
              <p:nvPr/>
            </p:nvSpPr>
            <p:spPr>
              <a:xfrm>
                <a:off x="214829" y="1199513"/>
                <a:ext cx="49874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Понятие доверительного интервала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9B318-847D-4CB7-AB98-3BFF8FD1A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29" y="1199513"/>
                <a:ext cx="4987456" cy="400110"/>
              </a:xfrm>
              <a:prstGeom prst="rect">
                <a:avLst/>
              </a:prstGeom>
              <a:blipFill>
                <a:blip r:embed="rId2"/>
                <a:stretch>
                  <a:fillRect l="-1222" t="-9231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987605-4869-4053-80BE-7DE67B3DC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13" y="2513575"/>
            <a:ext cx="4443746" cy="22644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DEA6F1-F75D-42F4-8995-4032F3AEA895}"/>
                  </a:ext>
                </a:extLst>
              </p:cNvPr>
              <p:cNvSpPr txBox="1"/>
              <p:nvPr/>
            </p:nvSpPr>
            <p:spPr>
              <a:xfrm>
                <a:off x="73893" y="5180653"/>
                <a:ext cx="805353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Истинное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попадает в доверительный </a:t>
                </a:r>
                <a:r>
                  <a:rPr lang="ru-RU" sz="2000" dirty="0"/>
                  <a:t>интервал</a:t>
                </a:r>
                <a:r>
                  <a:rPr lang="ru-RU" dirty="0"/>
                  <a:t> с заданной вероятностью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DEA6F1-F75D-42F4-8995-4032F3AE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3" y="5180653"/>
                <a:ext cx="8053530" cy="677108"/>
              </a:xfrm>
              <a:prstGeom prst="rect">
                <a:avLst/>
              </a:prstGeom>
              <a:blipFill>
                <a:blip r:embed="rId4"/>
                <a:stretch>
                  <a:fillRect l="-606" t="-5405" b="-135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D29DE892-28FA-46A7-96D2-CE0907042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37" y="1491206"/>
            <a:ext cx="3452159" cy="9602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8E53FA-38FB-455A-A986-C841AA146FF7}"/>
              </a:ext>
            </a:extLst>
          </p:cNvPr>
          <p:cNvSpPr txBox="1"/>
          <p:nvPr/>
        </p:nvSpPr>
        <p:spPr>
          <a:xfrm>
            <a:off x="214829" y="1749774"/>
            <a:ext cx="506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Оценка истинного значения с помощью среднего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DCA8A0-802D-42A7-972B-E36FFEDA1C66}"/>
                  </a:ext>
                </a:extLst>
              </p:cNvPr>
              <p:cNvSpPr txBox="1"/>
              <p:nvPr/>
            </p:nvSpPr>
            <p:spPr>
              <a:xfrm>
                <a:off x="214829" y="3244317"/>
                <a:ext cx="35144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распределение средних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DCA8A0-802D-42A7-972B-E36FFEDA1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29" y="3244317"/>
                <a:ext cx="3514436" cy="276999"/>
              </a:xfrm>
              <a:prstGeom prst="rect">
                <a:avLst/>
              </a:prstGeom>
              <a:blipFill>
                <a:blip r:embed="rId6"/>
                <a:stretch>
                  <a:fillRect l="-3120" t="-28261" b="-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583220-71AC-4573-BA25-8F7F6C3A1FAA}"/>
                  </a:ext>
                </a:extLst>
              </p:cNvPr>
              <p:cNvSpPr txBox="1"/>
              <p:nvPr/>
            </p:nvSpPr>
            <p:spPr>
              <a:xfrm>
                <a:off x="162773" y="3753423"/>
                <a:ext cx="3784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такие, что площади под графиком слева и справа равны.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583220-71AC-4573-BA25-8F7F6C3A1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73" y="3753423"/>
                <a:ext cx="3784516" cy="646331"/>
              </a:xfrm>
              <a:prstGeom prst="rect">
                <a:avLst/>
              </a:prstGeom>
              <a:blipFill>
                <a:blip r:embed="rId7"/>
                <a:stretch>
                  <a:fillRect l="-1449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5B4D8-4AA8-4326-A869-408FA74EE988}"/>
                  </a:ext>
                </a:extLst>
              </p:cNvPr>
              <p:cNvSpPr txBox="1"/>
              <p:nvPr/>
            </p:nvSpPr>
            <p:spPr>
              <a:xfrm>
                <a:off x="214829" y="2735211"/>
                <a:ext cx="36626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выборка средних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5B4D8-4AA8-4326-A869-408FA74EE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29" y="2735211"/>
                <a:ext cx="3662669" cy="276999"/>
              </a:xfrm>
              <a:prstGeom prst="rect">
                <a:avLst/>
              </a:prstGeom>
              <a:blipFill>
                <a:blip r:embed="rId8"/>
                <a:stretch>
                  <a:fillRect l="-2163" t="-28889" r="-3161" b="-5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49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8A83570-B303-4632-AA38-72EB370F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E8161-94C6-4AA5-B75F-90036715660F}"/>
              </a:ext>
            </a:extLst>
          </p:cNvPr>
          <p:cNvSpPr txBox="1"/>
          <p:nvPr/>
        </p:nvSpPr>
        <p:spPr>
          <a:xfrm>
            <a:off x="187120" y="3037921"/>
            <a:ext cx="8568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Робастность – свойство статистического метода, характеризующее независимость влияния на результат исследования различного рода выбросов, устойчивость к помеха. </a:t>
            </a:r>
            <a:r>
              <a:rPr lang="ru-RU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u="sng" dirty="0">
                <a:solidFill>
                  <a:srgbClr val="0645A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Английский язык"/>
              </a:rPr>
              <a:t>англ.</a:t>
            </a:r>
            <a:r>
              <a:rPr lang="ru-RU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u="sng" dirty="0" err="1">
                <a:solidFill>
                  <a:srgbClr val="3366B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 tooltip="wikt:en:robustness"/>
              </a:rPr>
              <a:t>robustness</a:t>
            </a:r>
            <a:r>
              <a:rPr lang="ru-RU" i="1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← </a:t>
            </a:r>
            <a:r>
              <a:rPr lang="ru-RU" i="1" u="sng" dirty="0" err="1">
                <a:solidFill>
                  <a:srgbClr val="3366B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tooltip="wikt:robust"/>
              </a:rPr>
              <a:t>robust</a:t>
            </a:r>
            <a:r>
              <a:rPr lang="ru-RU" i="1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«крепкий; сильный; твёрдый; устойчивый»). </a:t>
            </a:r>
            <a:endParaRPr lang="ru-RU" dirty="0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C10BC6DA-F14A-41F9-BE64-B504FACE0D8D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5773782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9B318-847D-4CB7-AB98-3BFF8FD1A6BA}"/>
              </a:ext>
            </a:extLst>
          </p:cNvPr>
          <p:cNvSpPr txBox="1"/>
          <p:nvPr/>
        </p:nvSpPr>
        <p:spPr>
          <a:xfrm>
            <a:off x="187120" y="1490052"/>
            <a:ext cx="4828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Устойчивость к выбросам или робастность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985BAF-267D-4C0A-BFE0-F44C54AB7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4828098"/>
            <a:ext cx="7848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1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FAB2AB-2869-4B4B-9DBB-836BC4FA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17467"/>
            <a:ext cx="7848600" cy="541972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8A83570-B303-4632-AA38-72EB370F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3491" y="6356351"/>
            <a:ext cx="645968" cy="365125"/>
          </a:xfrm>
        </p:spPr>
        <p:txBody>
          <a:bodyPr/>
          <a:lstStyle/>
          <a:p>
            <a:fld id="{C91A140B-44EE-4255-A26C-1F2780EA458E}" type="slidenum">
              <a:rPr lang="ru-RU" sz="1400" smtClean="0">
                <a:solidFill>
                  <a:schemeClr val="tx1"/>
                </a:solidFill>
              </a:rPr>
              <a:t>9</a:t>
            </a:fld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C10BC6DA-F14A-41F9-BE64-B504FACE0D8D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6069346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</p:spTree>
    <p:extLst>
      <p:ext uri="{BB962C8B-B14F-4D97-AF65-F5344CB8AC3E}">
        <p14:creationId xmlns:p14="http://schemas.microsoft.com/office/powerpoint/2010/main" val="14115492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(Смирнов МВ) 4х3.potx" id="{37E99799-A10B-40B3-9928-6F0586434C6F}" vid="{64B18FA9-0507-42F6-8F33-72ECFB075D6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(Смирнов МВ) 4х3</Template>
  <TotalTime>1474</TotalTime>
  <Words>1531</Words>
  <Application>Microsoft Office PowerPoint</Application>
  <PresentationFormat>Экран (4:3)</PresentationFormat>
  <Paragraphs>175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Segoe UI</vt:lpstr>
      <vt:lpstr>Segoe UI Light</vt:lpstr>
      <vt:lpstr>TimesNewRoman,Bold</vt:lpstr>
      <vt:lpstr>Wingdings</vt:lpstr>
      <vt:lpstr>Тема Office</vt:lpstr>
      <vt:lpstr>Тема 3. Обработка выбросов и пропусков</vt:lpstr>
      <vt:lpstr>Цель и задачи лекции</vt:lpstr>
      <vt:lpstr>Учебные вопросы</vt:lpstr>
      <vt:lpstr>Вопрос 1</vt:lpstr>
      <vt:lpstr>Вопрос 1. Методы устранения выбросов и пропусков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Смирнов</dc:creator>
  <cp:lastModifiedBy>Михаил Смирнов</cp:lastModifiedBy>
  <cp:revision>39</cp:revision>
  <dcterms:created xsi:type="dcterms:W3CDTF">2021-09-26T14:58:12Z</dcterms:created>
  <dcterms:modified xsi:type="dcterms:W3CDTF">2021-10-01T03:05:04Z</dcterms:modified>
</cp:coreProperties>
</file>