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96" r:id="rId5"/>
    <p:sldId id="297" r:id="rId6"/>
    <p:sldId id="298" r:id="rId7"/>
    <p:sldId id="262" r:id="rId8"/>
    <p:sldId id="261" r:id="rId9"/>
    <p:sldId id="265" r:id="rId10"/>
    <p:sldId id="301" r:id="rId11"/>
    <p:sldId id="299" r:id="rId12"/>
    <p:sldId id="302" r:id="rId13"/>
    <p:sldId id="308" r:id="rId14"/>
    <p:sldId id="275" r:id="rId15"/>
    <p:sldId id="279" r:id="rId16"/>
    <p:sldId id="277" r:id="rId17"/>
    <p:sldId id="306" r:id="rId18"/>
    <p:sldId id="303" r:id="rId19"/>
    <p:sldId id="309" r:id="rId20"/>
    <p:sldId id="305" r:id="rId21"/>
    <p:sldId id="300" r:id="rId22"/>
    <p:sldId id="269" r:id="rId23"/>
    <p:sldId id="310" r:id="rId24"/>
    <p:sldId id="307" r:id="rId25"/>
    <p:sldId id="311" r:id="rId26"/>
    <p:sldId id="304" r:id="rId27"/>
    <p:sldId id="315" r:id="rId28"/>
    <p:sldId id="316" r:id="rId29"/>
    <p:sldId id="312" r:id="rId30"/>
    <p:sldId id="317" r:id="rId31"/>
    <p:sldId id="318" r:id="rId32"/>
    <p:sldId id="320" r:id="rId33"/>
    <p:sldId id="319" r:id="rId34"/>
    <p:sldId id="271" r:id="rId35"/>
    <p:sldId id="313" r:id="rId36"/>
    <p:sldId id="270" r:id="rId37"/>
    <p:sldId id="272" r:id="rId38"/>
    <p:sldId id="273" r:id="rId39"/>
    <p:sldId id="278" r:id="rId40"/>
    <p:sldId id="314" r:id="rId41"/>
    <p:sldId id="259" r:id="rId42"/>
    <p:sldId id="260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6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U\2021-2022\&#1044;_Excel\&#1058;&#1077;&#1084;&#1072;_02\&#1051;&#1077;&#1082;&#1094;&#1080;&#1103;\&#1051;&#1077;&#1082;&#1094;&#1080;&#110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U\2021-2022\&#1044;_Excel\&#1058;&#1077;&#1084;&#1072;_02\&#1051;&#1077;&#1082;&#1094;&#1080;&#1103;\&#1051;&#1077;&#1082;&#1094;&#1080;&#110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U\2021-2022\&#1044;_Excel\&#1058;&#1077;&#1084;&#1072;_02\&#1051;&#1077;&#1082;&#1094;&#1080;&#1103;\&#1051;&#1077;&#1082;&#1094;&#1080;&#110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U\2021-2022\&#1044;_Excel\&#1058;&#1077;&#1084;&#1072;_02\&#1051;&#1077;&#1082;&#1094;&#1080;&#1103;\&#1051;&#1077;&#1082;&#1094;&#1080;&#110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U\2021-2022\&#1044;_Excel\&#1058;&#1077;&#1084;&#1072;_02\&#1051;&#1077;&#1082;&#1094;&#1080;&#1103;\&#1051;&#1077;&#1082;&#1094;&#1080;&#110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U\2021-2022\&#1044;_Excel\&#1058;&#1077;&#1084;&#1072;_02\&#1051;&#1077;&#1082;&#1094;&#1080;&#1103;\&#1051;&#1077;&#1082;&#1094;&#1080;&#110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U\2021-2022\&#1044;_Excel\&#1058;&#1077;&#1084;&#1072;_02\&#1051;&#1077;&#1082;&#1094;&#1080;&#1103;\&#1051;&#1077;&#1082;&#1094;&#1080;&#1103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Обменный</a:t>
            </a:r>
            <a:r>
              <a:rPr lang="ru-RU" baseline="0" dirty="0"/>
              <a:t> к</a:t>
            </a:r>
            <a:r>
              <a:rPr lang="ru-RU" dirty="0"/>
              <a:t>урс </a:t>
            </a:r>
            <a:r>
              <a:rPr lang="en-US" dirty="0"/>
              <a:t>USD/RUB, </a:t>
            </a:r>
            <a:r>
              <a:rPr lang="ru-RU" dirty="0"/>
              <a:t>январь</a:t>
            </a:r>
            <a:r>
              <a:rPr lang="ru-RU" baseline="0" dirty="0"/>
              <a:t> 2019 года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'CurrExchange'!$B$1</c:f>
              <c:strCache>
                <c:ptCount val="1"/>
                <c:pt idx="0">
                  <c:v>Курс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'CurrExchange'!$A$2:$A$366</c:f>
              <c:numCache>
                <c:formatCode>m/d/yyyy</c:formatCode>
                <c:ptCount val="365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  <c:pt idx="11">
                  <c:v>43477</c:v>
                </c:pt>
                <c:pt idx="12">
                  <c:v>43478</c:v>
                </c:pt>
                <c:pt idx="13">
                  <c:v>43479</c:v>
                </c:pt>
                <c:pt idx="14">
                  <c:v>43480</c:v>
                </c:pt>
                <c:pt idx="15">
                  <c:v>43481</c:v>
                </c:pt>
                <c:pt idx="16">
                  <c:v>43482</c:v>
                </c:pt>
                <c:pt idx="17">
                  <c:v>43483</c:v>
                </c:pt>
                <c:pt idx="18">
                  <c:v>43484</c:v>
                </c:pt>
                <c:pt idx="19">
                  <c:v>43485</c:v>
                </c:pt>
                <c:pt idx="20">
                  <c:v>43486</c:v>
                </c:pt>
                <c:pt idx="21">
                  <c:v>43487</c:v>
                </c:pt>
                <c:pt idx="22">
                  <c:v>43488</c:v>
                </c:pt>
                <c:pt idx="23">
                  <c:v>43489</c:v>
                </c:pt>
                <c:pt idx="24">
                  <c:v>43490</c:v>
                </c:pt>
                <c:pt idx="25">
                  <c:v>43491</c:v>
                </c:pt>
                <c:pt idx="26">
                  <c:v>43492</c:v>
                </c:pt>
                <c:pt idx="27">
                  <c:v>43493</c:v>
                </c:pt>
                <c:pt idx="28">
                  <c:v>43494</c:v>
                </c:pt>
                <c:pt idx="29">
                  <c:v>43495</c:v>
                </c:pt>
                <c:pt idx="30">
                  <c:v>43496</c:v>
                </c:pt>
                <c:pt idx="31">
                  <c:v>43497</c:v>
                </c:pt>
                <c:pt idx="32">
                  <c:v>43498</c:v>
                </c:pt>
                <c:pt idx="33">
                  <c:v>43499</c:v>
                </c:pt>
                <c:pt idx="34">
                  <c:v>43500</c:v>
                </c:pt>
                <c:pt idx="35">
                  <c:v>43501</c:v>
                </c:pt>
                <c:pt idx="36">
                  <c:v>43502</c:v>
                </c:pt>
                <c:pt idx="37">
                  <c:v>43503</c:v>
                </c:pt>
                <c:pt idx="38">
                  <c:v>43504</c:v>
                </c:pt>
                <c:pt idx="39">
                  <c:v>43505</c:v>
                </c:pt>
                <c:pt idx="40">
                  <c:v>43506</c:v>
                </c:pt>
                <c:pt idx="41">
                  <c:v>43507</c:v>
                </c:pt>
                <c:pt idx="42">
                  <c:v>43508</c:v>
                </c:pt>
                <c:pt idx="43">
                  <c:v>43509</c:v>
                </c:pt>
                <c:pt idx="44">
                  <c:v>43510</c:v>
                </c:pt>
                <c:pt idx="45">
                  <c:v>43511</c:v>
                </c:pt>
                <c:pt idx="46">
                  <c:v>43512</c:v>
                </c:pt>
                <c:pt idx="47">
                  <c:v>43513</c:v>
                </c:pt>
                <c:pt idx="48">
                  <c:v>43514</c:v>
                </c:pt>
                <c:pt idx="49">
                  <c:v>43515</c:v>
                </c:pt>
                <c:pt idx="50">
                  <c:v>43516</c:v>
                </c:pt>
                <c:pt idx="51">
                  <c:v>43517</c:v>
                </c:pt>
                <c:pt idx="52">
                  <c:v>43518</c:v>
                </c:pt>
                <c:pt idx="53">
                  <c:v>43519</c:v>
                </c:pt>
                <c:pt idx="54">
                  <c:v>43520</c:v>
                </c:pt>
                <c:pt idx="55">
                  <c:v>43521</c:v>
                </c:pt>
                <c:pt idx="56">
                  <c:v>43522</c:v>
                </c:pt>
                <c:pt idx="57">
                  <c:v>43523</c:v>
                </c:pt>
                <c:pt idx="58">
                  <c:v>43524</c:v>
                </c:pt>
                <c:pt idx="59">
                  <c:v>43525</c:v>
                </c:pt>
                <c:pt idx="60">
                  <c:v>43526</c:v>
                </c:pt>
                <c:pt idx="61">
                  <c:v>43527</c:v>
                </c:pt>
                <c:pt idx="62">
                  <c:v>43528</c:v>
                </c:pt>
                <c:pt idx="63">
                  <c:v>43529</c:v>
                </c:pt>
                <c:pt idx="64">
                  <c:v>43530</c:v>
                </c:pt>
                <c:pt idx="65">
                  <c:v>43531</c:v>
                </c:pt>
                <c:pt idx="66">
                  <c:v>43532</c:v>
                </c:pt>
                <c:pt idx="67">
                  <c:v>43533</c:v>
                </c:pt>
                <c:pt idx="68">
                  <c:v>43534</c:v>
                </c:pt>
                <c:pt idx="69">
                  <c:v>43535</c:v>
                </c:pt>
                <c:pt idx="70">
                  <c:v>43536</c:v>
                </c:pt>
                <c:pt idx="71">
                  <c:v>43537</c:v>
                </c:pt>
                <c:pt idx="72">
                  <c:v>43538</c:v>
                </c:pt>
                <c:pt idx="73">
                  <c:v>43539</c:v>
                </c:pt>
                <c:pt idx="74">
                  <c:v>43540</c:v>
                </c:pt>
                <c:pt idx="75">
                  <c:v>43541</c:v>
                </c:pt>
                <c:pt idx="76">
                  <c:v>43542</c:v>
                </c:pt>
                <c:pt idx="77">
                  <c:v>43543</c:v>
                </c:pt>
                <c:pt idx="78">
                  <c:v>43544</c:v>
                </c:pt>
                <c:pt idx="79">
                  <c:v>43545</c:v>
                </c:pt>
                <c:pt idx="80">
                  <c:v>43546</c:v>
                </c:pt>
                <c:pt idx="81">
                  <c:v>43547</c:v>
                </c:pt>
                <c:pt idx="82">
                  <c:v>43548</c:v>
                </c:pt>
                <c:pt idx="83">
                  <c:v>43549</c:v>
                </c:pt>
                <c:pt idx="84">
                  <c:v>43550</c:v>
                </c:pt>
                <c:pt idx="85">
                  <c:v>43551</c:v>
                </c:pt>
                <c:pt idx="86">
                  <c:v>43552</c:v>
                </c:pt>
                <c:pt idx="87">
                  <c:v>43553</c:v>
                </c:pt>
                <c:pt idx="88">
                  <c:v>43554</c:v>
                </c:pt>
                <c:pt idx="89">
                  <c:v>43555</c:v>
                </c:pt>
                <c:pt idx="90">
                  <c:v>43556</c:v>
                </c:pt>
                <c:pt idx="91">
                  <c:v>43557</c:v>
                </c:pt>
                <c:pt idx="92">
                  <c:v>43558</c:v>
                </c:pt>
                <c:pt idx="93">
                  <c:v>43559</c:v>
                </c:pt>
                <c:pt idx="94">
                  <c:v>43560</c:v>
                </c:pt>
                <c:pt idx="95">
                  <c:v>43561</c:v>
                </c:pt>
                <c:pt idx="96">
                  <c:v>43562</c:v>
                </c:pt>
                <c:pt idx="97">
                  <c:v>43563</c:v>
                </c:pt>
                <c:pt idx="98">
                  <c:v>43564</c:v>
                </c:pt>
                <c:pt idx="99">
                  <c:v>43565</c:v>
                </c:pt>
                <c:pt idx="100">
                  <c:v>43566</c:v>
                </c:pt>
                <c:pt idx="101">
                  <c:v>43567</c:v>
                </c:pt>
                <c:pt idx="102">
                  <c:v>43568</c:v>
                </c:pt>
                <c:pt idx="103">
                  <c:v>43569</c:v>
                </c:pt>
                <c:pt idx="104">
                  <c:v>43570</c:v>
                </c:pt>
                <c:pt idx="105">
                  <c:v>43571</c:v>
                </c:pt>
                <c:pt idx="106">
                  <c:v>43572</c:v>
                </c:pt>
                <c:pt idx="107">
                  <c:v>43573</c:v>
                </c:pt>
                <c:pt idx="108">
                  <c:v>43574</c:v>
                </c:pt>
                <c:pt idx="109">
                  <c:v>43575</c:v>
                </c:pt>
                <c:pt idx="110">
                  <c:v>43576</c:v>
                </c:pt>
                <c:pt idx="111">
                  <c:v>43577</c:v>
                </c:pt>
                <c:pt idx="112">
                  <c:v>43578</c:v>
                </c:pt>
                <c:pt idx="113">
                  <c:v>43579</c:v>
                </c:pt>
                <c:pt idx="114">
                  <c:v>43580</c:v>
                </c:pt>
                <c:pt idx="115">
                  <c:v>43581</c:v>
                </c:pt>
                <c:pt idx="116">
                  <c:v>43582</c:v>
                </c:pt>
                <c:pt idx="117">
                  <c:v>43583</c:v>
                </c:pt>
                <c:pt idx="118">
                  <c:v>43584</c:v>
                </c:pt>
                <c:pt idx="119">
                  <c:v>43585</c:v>
                </c:pt>
                <c:pt idx="120">
                  <c:v>43586</c:v>
                </c:pt>
                <c:pt idx="121">
                  <c:v>43587</c:v>
                </c:pt>
                <c:pt idx="122">
                  <c:v>43588</c:v>
                </c:pt>
                <c:pt idx="123">
                  <c:v>43589</c:v>
                </c:pt>
                <c:pt idx="124">
                  <c:v>43590</c:v>
                </c:pt>
                <c:pt idx="125">
                  <c:v>43591</c:v>
                </c:pt>
                <c:pt idx="126">
                  <c:v>43592</c:v>
                </c:pt>
                <c:pt idx="127">
                  <c:v>43593</c:v>
                </c:pt>
                <c:pt idx="128">
                  <c:v>43594</c:v>
                </c:pt>
                <c:pt idx="129">
                  <c:v>43595</c:v>
                </c:pt>
                <c:pt idx="130">
                  <c:v>43596</c:v>
                </c:pt>
                <c:pt idx="131">
                  <c:v>43597</c:v>
                </c:pt>
                <c:pt idx="132">
                  <c:v>43598</c:v>
                </c:pt>
                <c:pt idx="133">
                  <c:v>43599</c:v>
                </c:pt>
                <c:pt idx="134">
                  <c:v>43600</c:v>
                </c:pt>
                <c:pt idx="135">
                  <c:v>43601</c:v>
                </c:pt>
                <c:pt idx="136">
                  <c:v>43602</c:v>
                </c:pt>
                <c:pt idx="137">
                  <c:v>43603</c:v>
                </c:pt>
                <c:pt idx="138">
                  <c:v>43604</c:v>
                </c:pt>
                <c:pt idx="139">
                  <c:v>43605</c:v>
                </c:pt>
                <c:pt idx="140">
                  <c:v>43606</c:v>
                </c:pt>
                <c:pt idx="141">
                  <c:v>43607</c:v>
                </c:pt>
                <c:pt idx="142">
                  <c:v>43608</c:v>
                </c:pt>
                <c:pt idx="143">
                  <c:v>43609</c:v>
                </c:pt>
                <c:pt idx="144">
                  <c:v>43610</c:v>
                </c:pt>
                <c:pt idx="145">
                  <c:v>43611</c:v>
                </c:pt>
                <c:pt idx="146">
                  <c:v>43612</c:v>
                </c:pt>
                <c:pt idx="147">
                  <c:v>43613</c:v>
                </c:pt>
                <c:pt idx="148">
                  <c:v>43614</c:v>
                </c:pt>
                <c:pt idx="149">
                  <c:v>43615</c:v>
                </c:pt>
                <c:pt idx="150">
                  <c:v>43616</c:v>
                </c:pt>
                <c:pt idx="151">
                  <c:v>43617</c:v>
                </c:pt>
                <c:pt idx="152">
                  <c:v>43618</c:v>
                </c:pt>
                <c:pt idx="153">
                  <c:v>43619</c:v>
                </c:pt>
                <c:pt idx="154">
                  <c:v>43620</c:v>
                </c:pt>
                <c:pt idx="155">
                  <c:v>43621</c:v>
                </c:pt>
                <c:pt idx="156">
                  <c:v>43622</c:v>
                </c:pt>
                <c:pt idx="157">
                  <c:v>43623</c:v>
                </c:pt>
                <c:pt idx="158">
                  <c:v>43624</c:v>
                </c:pt>
                <c:pt idx="159">
                  <c:v>43625</c:v>
                </c:pt>
                <c:pt idx="160">
                  <c:v>43626</c:v>
                </c:pt>
                <c:pt idx="161">
                  <c:v>43627</c:v>
                </c:pt>
                <c:pt idx="162">
                  <c:v>43628</c:v>
                </c:pt>
                <c:pt idx="163">
                  <c:v>43629</c:v>
                </c:pt>
                <c:pt idx="164">
                  <c:v>43630</c:v>
                </c:pt>
                <c:pt idx="165">
                  <c:v>43631</c:v>
                </c:pt>
                <c:pt idx="166">
                  <c:v>43632</c:v>
                </c:pt>
                <c:pt idx="167">
                  <c:v>43633</c:v>
                </c:pt>
                <c:pt idx="168">
                  <c:v>43634</c:v>
                </c:pt>
                <c:pt idx="169">
                  <c:v>43635</c:v>
                </c:pt>
                <c:pt idx="170">
                  <c:v>43636</c:v>
                </c:pt>
                <c:pt idx="171">
                  <c:v>43637</c:v>
                </c:pt>
                <c:pt idx="172">
                  <c:v>43638</c:v>
                </c:pt>
                <c:pt idx="173">
                  <c:v>43639</c:v>
                </c:pt>
                <c:pt idx="174">
                  <c:v>43640</c:v>
                </c:pt>
                <c:pt idx="175">
                  <c:v>43641</c:v>
                </c:pt>
                <c:pt idx="176">
                  <c:v>43642</c:v>
                </c:pt>
                <c:pt idx="177">
                  <c:v>43643</c:v>
                </c:pt>
                <c:pt idx="178">
                  <c:v>43644</c:v>
                </c:pt>
                <c:pt idx="179">
                  <c:v>43645</c:v>
                </c:pt>
                <c:pt idx="180">
                  <c:v>43646</c:v>
                </c:pt>
                <c:pt idx="181">
                  <c:v>43647</c:v>
                </c:pt>
                <c:pt idx="182">
                  <c:v>43648</c:v>
                </c:pt>
                <c:pt idx="183">
                  <c:v>43649</c:v>
                </c:pt>
                <c:pt idx="184">
                  <c:v>43650</c:v>
                </c:pt>
                <c:pt idx="185">
                  <c:v>43651</c:v>
                </c:pt>
                <c:pt idx="186">
                  <c:v>43652</c:v>
                </c:pt>
                <c:pt idx="187">
                  <c:v>43653</c:v>
                </c:pt>
                <c:pt idx="188">
                  <c:v>43654</c:v>
                </c:pt>
                <c:pt idx="189">
                  <c:v>43655</c:v>
                </c:pt>
                <c:pt idx="190">
                  <c:v>43656</c:v>
                </c:pt>
                <c:pt idx="191">
                  <c:v>43657</c:v>
                </c:pt>
                <c:pt idx="192">
                  <c:v>43658</c:v>
                </c:pt>
                <c:pt idx="193">
                  <c:v>43659</c:v>
                </c:pt>
                <c:pt idx="194">
                  <c:v>43660</c:v>
                </c:pt>
                <c:pt idx="195">
                  <c:v>43661</c:v>
                </c:pt>
                <c:pt idx="196">
                  <c:v>43662</c:v>
                </c:pt>
                <c:pt idx="197">
                  <c:v>43663</c:v>
                </c:pt>
                <c:pt idx="198">
                  <c:v>43664</c:v>
                </c:pt>
                <c:pt idx="199">
                  <c:v>43665</c:v>
                </c:pt>
                <c:pt idx="200">
                  <c:v>43666</c:v>
                </c:pt>
                <c:pt idx="201">
                  <c:v>43667</c:v>
                </c:pt>
                <c:pt idx="202">
                  <c:v>43668</c:v>
                </c:pt>
                <c:pt idx="203">
                  <c:v>43669</c:v>
                </c:pt>
                <c:pt idx="204">
                  <c:v>43670</c:v>
                </c:pt>
                <c:pt idx="205">
                  <c:v>43671</c:v>
                </c:pt>
                <c:pt idx="206">
                  <c:v>43672</c:v>
                </c:pt>
                <c:pt idx="207">
                  <c:v>43673</c:v>
                </c:pt>
                <c:pt idx="208">
                  <c:v>43674</c:v>
                </c:pt>
                <c:pt idx="209">
                  <c:v>43675</c:v>
                </c:pt>
                <c:pt idx="210">
                  <c:v>43676</c:v>
                </c:pt>
                <c:pt idx="211">
                  <c:v>43677</c:v>
                </c:pt>
                <c:pt idx="212">
                  <c:v>43678</c:v>
                </c:pt>
                <c:pt idx="213">
                  <c:v>43679</c:v>
                </c:pt>
                <c:pt idx="214">
                  <c:v>43680</c:v>
                </c:pt>
                <c:pt idx="215">
                  <c:v>43681</c:v>
                </c:pt>
                <c:pt idx="216">
                  <c:v>43682</c:v>
                </c:pt>
                <c:pt idx="217">
                  <c:v>43683</c:v>
                </c:pt>
                <c:pt idx="218">
                  <c:v>43684</c:v>
                </c:pt>
                <c:pt idx="219">
                  <c:v>43685</c:v>
                </c:pt>
                <c:pt idx="220">
                  <c:v>43686</c:v>
                </c:pt>
                <c:pt idx="221">
                  <c:v>43687</c:v>
                </c:pt>
                <c:pt idx="222">
                  <c:v>43688</c:v>
                </c:pt>
                <c:pt idx="223">
                  <c:v>43689</c:v>
                </c:pt>
                <c:pt idx="224">
                  <c:v>43690</c:v>
                </c:pt>
                <c:pt idx="225">
                  <c:v>43691</c:v>
                </c:pt>
                <c:pt idx="226">
                  <c:v>43692</c:v>
                </c:pt>
                <c:pt idx="227">
                  <c:v>43693</c:v>
                </c:pt>
                <c:pt idx="228">
                  <c:v>43694</c:v>
                </c:pt>
                <c:pt idx="229">
                  <c:v>43695</c:v>
                </c:pt>
                <c:pt idx="230">
                  <c:v>43696</c:v>
                </c:pt>
                <c:pt idx="231">
                  <c:v>43697</c:v>
                </c:pt>
                <c:pt idx="232">
                  <c:v>43698</c:v>
                </c:pt>
                <c:pt idx="233">
                  <c:v>43699</c:v>
                </c:pt>
                <c:pt idx="234">
                  <c:v>43700</c:v>
                </c:pt>
                <c:pt idx="235">
                  <c:v>43701</c:v>
                </c:pt>
                <c:pt idx="236">
                  <c:v>43702</c:v>
                </c:pt>
                <c:pt idx="237">
                  <c:v>43703</c:v>
                </c:pt>
                <c:pt idx="238">
                  <c:v>43704</c:v>
                </c:pt>
                <c:pt idx="239">
                  <c:v>43705</c:v>
                </c:pt>
                <c:pt idx="240">
                  <c:v>43706</c:v>
                </c:pt>
                <c:pt idx="241">
                  <c:v>43707</c:v>
                </c:pt>
                <c:pt idx="242">
                  <c:v>43708</c:v>
                </c:pt>
                <c:pt idx="243">
                  <c:v>43709</c:v>
                </c:pt>
                <c:pt idx="244">
                  <c:v>43710</c:v>
                </c:pt>
                <c:pt idx="245">
                  <c:v>43711</c:v>
                </c:pt>
                <c:pt idx="246">
                  <c:v>43712</c:v>
                </c:pt>
                <c:pt idx="247">
                  <c:v>43713</c:v>
                </c:pt>
                <c:pt idx="248">
                  <c:v>43714</c:v>
                </c:pt>
                <c:pt idx="249">
                  <c:v>43715</c:v>
                </c:pt>
                <c:pt idx="250">
                  <c:v>43716</c:v>
                </c:pt>
                <c:pt idx="251">
                  <c:v>43717</c:v>
                </c:pt>
                <c:pt idx="252">
                  <c:v>43718</c:v>
                </c:pt>
                <c:pt idx="253">
                  <c:v>43719</c:v>
                </c:pt>
                <c:pt idx="254">
                  <c:v>43720</c:v>
                </c:pt>
                <c:pt idx="255">
                  <c:v>43721</c:v>
                </c:pt>
                <c:pt idx="256">
                  <c:v>43722</c:v>
                </c:pt>
                <c:pt idx="257">
                  <c:v>43723</c:v>
                </c:pt>
                <c:pt idx="258">
                  <c:v>43724</c:v>
                </c:pt>
                <c:pt idx="259">
                  <c:v>43725</c:v>
                </c:pt>
                <c:pt idx="260">
                  <c:v>43726</c:v>
                </c:pt>
                <c:pt idx="261">
                  <c:v>43727</c:v>
                </c:pt>
                <c:pt idx="262">
                  <c:v>43728</c:v>
                </c:pt>
                <c:pt idx="263">
                  <c:v>43729</c:v>
                </c:pt>
                <c:pt idx="264">
                  <c:v>43730</c:v>
                </c:pt>
                <c:pt idx="265">
                  <c:v>43731</c:v>
                </c:pt>
                <c:pt idx="266">
                  <c:v>43732</c:v>
                </c:pt>
                <c:pt idx="267">
                  <c:v>43733</c:v>
                </c:pt>
                <c:pt idx="268">
                  <c:v>43734</c:v>
                </c:pt>
                <c:pt idx="269">
                  <c:v>43735</c:v>
                </c:pt>
                <c:pt idx="270">
                  <c:v>43736</c:v>
                </c:pt>
                <c:pt idx="271">
                  <c:v>43737</c:v>
                </c:pt>
                <c:pt idx="272">
                  <c:v>43738</c:v>
                </c:pt>
                <c:pt idx="273">
                  <c:v>43739</c:v>
                </c:pt>
                <c:pt idx="274">
                  <c:v>43740</c:v>
                </c:pt>
                <c:pt idx="275">
                  <c:v>43741</c:v>
                </c:pt>
                <c:pt idx="276">
                  <c:v>43742</c:v>
                </c:pt>
                <c:pt idx="277">
                  <c:v>43743</c:v>
                </c:pt>
                <c:pt idx="278">
                  <c:v>43744</c:v>
                </c:pt>
                <c:pt idx="279">
                  <c:v>43745</c:v>
                </c:pt>
                <c:pt idx="280">
                  <c:v>43746</c:v>
                </c:pt>
                <c:pt idx="281">
                  <c:v>43747</c:v>
                </c:pt>
                <c:pt idx="282">
                  <c:v>43748</c:v>
                </c:pt>
                <c:pt idx="283">
                  <c:v>43749</c:v>
                </c:pt>
                <c:pt idx="284">
                  <c:v>43750</c:v>
                </c:pt>
                <c:pt idx="285">
                  <c:v>43751</c:v>
                </c:pt>
                <c:pt idx="286">
                  <c:v>43752</c:v>
                </c:pt>
                <c:pt idx="287">
                  <c:v>43753</c:v>
                </c:pt>
                <c:pt idx="288">
                  <c:v>43754</c:v>
                </c:pt>
                <c:pt idx="289">
                  <c:v>43755</c:v>
                </c:pt>
                <c:pt idx="290">
                  <c:v>43756</c:v>
                </c:pt>
                <c:pt idx="291">
                  <c:v>43757</c:v>
                </c:pt>
                <c:pt idx="292">
                  <c:v>43758</c:v>
                </c:pt>
                <c:pt idx="293">
                  <c:v>43759</c:v>
                </c:pt>
                <c:pt idx="294">
                  <c:v>43760</c:v>
                </c:pt>
                <c:pt idx="295">
                  <c:v>43761</c:v>
                </c:pt>
                <c:pt idx="296">
                  <c:v>43762</c:v>
                </c:pt>
                <c:pt idx="297">
                  <c:v>43763</c:v>
                </c:pt>
                <c:pt idx="298">
                  <c:v>43764</c:v>
                </c:pt>
                <c:pt idx="299">
                  <c:v>43765</c:v>
                </c:pt>
                <c:pt idx="300">
                  <c:v>43766</c:v>
                </c:pt>
                <c:pt idx="301">
                  <c:v>43767</c:v>
                </c:pt>
                <c:pt idx="302">
                  <c:v>43768</c:v>
                </c:pt>
                <c:pt idx="303">
                  <c:v>43769</c:v>
                </c:pt>
                <c:pt idx="304">
                  <c:v>43770</c:v>
                </c:pt>
                <c:pt idx="305">
                  <c:v>43771</c:v>
                </c:pt>
                <c:pt idx="306">
                  <c:v>43772</c:v>
                </c:pt>
                <c:pt idx="307">
                  <c:v>43773</c:v>
                </c:pt>
                <c:pt idx="308">
                  <c:v>43774</c:v>
                </c:pt>
                <c:pt idx="309">
                  <c:v>43775</c:v>
                </c:pt>
                <c:pt idx="310">
                  <c:v>43776</c:v>
                </c:pt>
                <c:pt idx="311">
                  <c:v>43777</c:v>
                </c:pt>
                <c:pt idx="312">
                  <c:v>43778</c:v>
                </c:pt>
                <c:pt idx="313">
                  <c:v>43779</c:v>
                </c:pt>
                <c:pt idx="314">
                  <c:v>43780</c:v>
                </c:pt>
                <c:pt idx="315">
                  <c:v>43781</c:v>
                </c:pt>
                <c:pt idx="316">
                  <c:v>43782</c:v>
                </c:pt>
                <c:pt idx="317">
                  <c:v>43783</c:v>
                </c:pt>
                <c:pt idx="318">
                  <c:v>43784</c:v>
                </c:pt>
                <c:pt idx="319">
                  <c:v>43785</c:v>
                </c:pt>
                <c:pt idx="320">
                  <c:v>43786</c:v>
                </c:pt>
                <c:pt idx="321">
                  <c:v>43787</c:v>
                </c:pt>
                <c:pt idx="322">
                  <c:v>43788</c:v>
                </c:pt>
                <c:pt idx="323">
                  <c:v>43789</c:v>
                </c:pt>
                <c:pt idx="324">
                  <c:v>43790</c:v>
                </c:pt>
                <c:pt idx="325">
                  <c:v>43791</c:v>
                </c:pt>
                <c:pt idx="326">
                  <c:v>43792</c:v>
                </c:pt>
                <c:pt idx="327">
                  <c:v>43793</c:v>
                </c:pt>
                <c:pt idx="328">
                  <c:v>43794</c:v>
                </c:pt>
                <c:pt idx="329">
                  <c:v>43795</c:v>
                </c:pt>
                <c:pt idx="330">
                  <c:v>43796</c:v>
                </c:pt>
                <c:pt idx="331">
                  <c:v>43797</c:v>
                </c:pt>
                <c:pt idx="332">
                  <c:v>43798</c:v>
                </c:pt>
                <c:pt idx="333">
                  <c:v>43799</c:v>
                </c:pt>
                <c:pt idx="334">
                  <c:v>43800</c:v>
                </c:pt>
                <c:pt idx="335">
                  <c:v>43801</c:v>
                </c:pt>
                <c:pt idx="336">
                  <c:v>43802</c:v>
                </c:pt>
                <c:pt idx="337">
                  <c:v>43803</c:v>
                </c:pt>
                <c:pt idx="338">
                  <c:v>43804</c:v>
                </c:pt>
                <c:pt idx="339">
                  <c:v>43805</c:v>
                </c:pt>
                <c:pt idx="340">
                  <c:v>43806</c:v>
                </c:pt>
                <c:pt idx="341">
                  <c:v>43807</c:v>
                </c:pt>
                <c:pt idx="342">
                  <c:v>43808</c:v>
                </c:pt>
                <c:pt idx="343">
                  <c:v>43809</c:v>
                </c:pt>
                <c:pt idx="344">
                  <c:v>43810</c:v>
                </c:pt>
                <c:pt idx="345">
                  <c:v>43811</c:v>
                </c:pt>
                <c:pt idx="346">
                  <c:v>43812</c:v>
                </c:pt>
                <c:pt idx="347">
                  <c:v>43813</c:v>
                </c:pt>
                <c:pt idx="348">
                  <c:v>43814</c:v>
                </c:pt>
                <c:pt idx="349">
                  <c:v>43815</c:v>
                </c:pt>
                <c:pt idx="350">
                  <c:v>43816</c:v>
                </c:pt>
                <c:pt idx="351">
                  <c:v>43817</c:v>
                </c:pt>
                <c:pt idx="352">
                  <c:v>43818</c:v>
                </c:pt>
                <c:pt idx="353">
                  <c:v>43819</c:v>
                </c:pt>
                <c:pt idx="354">
                  <c:v>43820</c:v>
                </c:pt>
                <c:pt idx="355">
                  <c:v>43821</c:v>
                </c:pt>
                <c:pt idx="356">
                  <c:v>43822</c:v>
                </c:pt>
                <c:pt idx="357">
                  <c:v>43823</c:v>
                </c:pt>
                <c:pt idx="358">
                  <c:v>43824</c:v>
                </c:pt>
                <c:pt idx="359">
                  <c:v>43825</c:v>
                </c:pt>
                <c:pt idx="360">
                  <c:v>43826</c:v>
                </c:pt>
                <c:pt idx="361">
                  <c:v>43827</c:v>
                </c:pt>
                <c:pt idx="362">
                  <c:v>43828</c:v>
                </c:pt>
                <c:pt idx="363">
                  <c:v>43829</c:v>
                </c:pt>
                <c:pt idx="364">
                  <c:v>43830</c:v>
                </c:pt>
              </c:numCache>
            </c:numRef>
          </c:cat>
          <c:val>
            <c:numRef>
              <c:f>'CurrExchange'!$B$2:$B$32</c:f>
              <c:numCache>
                <c:formatCode>General</c:formatCode>
                <c:ptCount val="31"/>
                <c:pt idx="0">
                  <c:v>69.56</c:v>
                </c:pt>
                <c:pt idx="1">
                  <c:v>69.53</c:v>
                </c:pt>
                <c:pt idx="2">
                  <c:v>69.290000000000006</c:v>
                </c:pt>
                <c:pt idx="3">
                  <c:v>68.78</c:v>
                </c:pt>
                <c:pt idx="4">
                  <c:v>68.25</c:v>
                </c:pt>
                <c:pt idx="5">
                  <c:v>68.180000000000007</c:v>
                </c:pt>
                <c:pt idx="6">
                  <c:v>67.78</c:v>
                </c:pt>
                <c:pt idx="7">
                  <c:v>67.16</c:v>
                </c:pt>
                <c:pt idx="8">
                  <c:v>66.98</c:v>
                </c:pt>
                <c:pt idx="9">
                  <c:v>66.92</c:v>
                </c:pt>
                <c:pt idx="10">
                  <c:v>66.94</c:v>
                </c:pt>
                <c:pt idx="11">
                  <c:v>66.95</c:v>
                </c:pt>
                <c:pt idx="12">
                  <c:v>66.95</c:v>
                </c:pt>
                <c:pt idx="13">
                  <c:v>67</c:v>
                </c:pt>
                <c:pt idx="14">
                  <c:v>67.08</c:v>
                </c:pt>
                <c:pt idx="15">
                  <c:v>66.95</c:v>
                </c:pt>
                <c:pt idx="16">
                  <c:v>66.599999999999994</c:v>
                </c:pt>
                <c:pt idx="17">
                  <c:v>66.45</c:v>
                </c:pt>
                <c:pt idx="18">
                  <c:v>66.33</c:v>
                </c:pt>
                <c:pt idx="19">
                  <c:v>66.33</c:v>
                </c:pt>
                <c:pt idx="20">
                  <c:v>66.34</c:v>
                </c:pt>
                <c:pt idx="21">
                  <c:v>66.41</c:v>
                </c:pt>
                <c:pt idx="22">
                  <c:v>66.400000000000006</c:v>
                </c:pt>
                <c:pt idx="23">
                  <c:v>66.13</c:v>
                </c:pt>
                <c:pt idx="24">
                  <c:v>65.92</c:v>
                </c:pt>
                <c:pt idx="25">
                  <c:v>65.930000000000007</c:v>
                </c:pt>
                <c:pt idx="26">
                  <c:v>65.930000000000007</c:v>
                </c:pt>
                <c:pt idx="27">
                  <c:v>65.930000000000007</c:v>
                </c:pt>
                <c:pt idx="28">
                  <c:v>66.12</c:v>
                </c:pt>
                <c:pt idx="29">
                  <c:v>66.11</c:v>
                </c:pt>
                <c:pt idx="30">
                  <c:v>65.680000000000007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67-45FB-A733-03F869CFC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9556480"/>
        <c:axId val="1349576448"/>
      </c:lineChart>
      <c:dateAx>
        <c:axId val="13495564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9576448"/>
        <c:crosses val="autoZero"/>
        <c:auto val="1"/>
        <c:lblOffset val="100"/>
        <c:baseTimeUnit val="days"/>
      </c:dateAx>
      <c:valAx>
        <c:axId val="134957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955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>
          <a:lumMod val="50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Обменный курс </a:t>
            </a:r>
            <a:r>
              <a:rPr lang="en-US"/>
              <a:t>USD/RUB,</a:t>
            </a:r>
            <a:r>
              <a:rPr lang="en-US" baseline="0"/>
              <a:t> </a:t>
            </a:r>
            <a:r>
              <a:rPr lang="ru-RU" baseline="0"/>
              <a:t>август 2019 года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'CurrExchange'!$B$1</c:f>
              <c:strCache>
                <c:ptCount val="1"/>
                <c:pt idx="0">
                  <c:v>Курс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'CurrExchange'!$A$214:$A$244</c:f>
              <c:numCache>
                <c:formatCode>m/d/yyyy</c:formatCode>
                <c:ptCount val="31"/>
                <c:pt idx="0">
                  <c:v>43678</c:v>
                </c:pt>
                <c:pt idx="1">
                  <c:v>43679</c:v>
                </c:pt>
                <c:pt idx="2">
                  <c:v>43680</c:v>
                </c:pt>
                <c:pt idx="3">
                  <c:v>43681</c:v>
                </c:pt>
                <c:pt idx="4">
                  <c:v>43682</c:v>
                </c:pt>
                <c:pt idx="5">
                  <c:v>43683</c:v>
                </c:pt>
                <c:pt idx="6">
                  <c:v>43684</c:v>
                </c:pt>
                <c:pt idx="7">
                  <c:v>43685</c:v>
                </c:pt>
                <c:pt idx="8">
                  <c:v>43686</c:v>
                </c:pt>
                <c:pt idx="9">
                  <c:v>43687</c:v>
                </c:pt>
                <c:pt idx="10">
                  <c:v>43688</c:v>
                </c:pt>
                <c:pt idx="11">
                  <c:v>43689</c:v>
                </c:pt>
                <c:pt idx="12">
                  <c:v>43690</c:v>
                </c:pt>
                <c:pt idx="13">
                  <c:v>43691</c:v>
                </c:pt>
                <c:pt idx="14">
                  <c:v>43692</c:v>
                </c:pt>
                <c:pt idx="15">
                  <c:v>43693</c:v>
                </c:pt>
                <c:pt idx="16">
                  <c:v>43694</c:v>
                </c:pt>
                <c:pt idx="17">
                  <c:v>43695</c:v>
                </c:pt>
                <c:pt idx="18">
                  <c:v>43696</c:v>
                </c:pt>
                <c:pt idx="19">
                  <c:v>43697</c:v>
                </c:pt>
                <c:pt idx="20">
                  <c:v>43698</c:v>
                </c:pt>
                <c:pt idx="21">
                  <c:v>43699</c:v>
                </c:pt>
                <c:pt idx="22">
                  <c:v>43700</c:v>
                </c:pt>
                <c:pt idx="23">
                  <c:v>43701</c:v>
                </c:pt>
                <c:pt idx="24">
                  <c:v>43702</c:v>
                </c:pt>
                <c:pt idx="25">
                  <c:v>43703</c:v>
                </c:pt>
                <c:pt idx="26">
                  <c:v>43704</c:v>
                </c:pt>
                <c:pt idx="27">
                  <c:v>43705</c:v>
                </c:pt>
                <c:pt idx="28">
                  <c:v>43706</c:v>
                </c:pt>
                <c:pt idx="29">
                  <c:v>43707</c:v>
                </c:pt>
                <c:pt idx="30">
                  <c:v>43708</c:v>
                </c:pt>
              </c:numCache>
            </c:numRef>
          </c:cat>
          <c:val>
            <c:numRef>
              <c:f>'CurrExchange'!$B$214:$B$244</c:f>
              <c:numCache>
                <c:formatCode>General</c:formatCode>
                <c:ptCount val="31"/>
                <c:pt idx="0">
                  <c:v>63.61</c:v>
                </c:pt>
                <c:pt idx="1">
                  <c:v>64.28</c:v>
                </c:pt>
                <c:pt idx="2">
                  <c:v>64.930000000000007</c:v>
                </c:pt>
                <c:pt idx="3">
                  <c:v>64.930000000000007</c:v>
                </c:pt>
                <c:pt idx="4">
                  <c:v>65.02</c:v>
                </c:pt>
                <c:pt idx="5">
                  <c:v>65.180000000000007</c:v>
                </c:pt>
                <c:pt idx="6">
                  <c:v>65.19</c:v>
                </c:pt>
                <c:pt idx="7">
                  <c:v>65.180000000000007</c:v>
                </c:pt>
                <c:pt idx="8">
                  <c:v>65.22</c:v>
                </c:pt>
                <c:pt idx="9">
                  <c:v>65.31</c:v>
                </c:pt>
                <c:pt idx="10">
                  <c:v>65.31</c:v>
                </c:pt>
                <c:pt idx="11">
                  <c:v>65.41</c:v>
                </c:pt>
                <c:pt idx="12">
                  <c:v>65.5</c:v>
                </c:pt>
                <c:pt idx="13">
                  <c:v>65.39</c:v>
                </c:pt>
                <c:pt idx="14">
                  <c:v>65.73</c:v>
                </c:pt>
                <c:pt idx="15">
                  <c:v>66.099999999999994</c:v>
                </c:pt>
                <c:pt idx="16">
                  <c:v>66.19</c:v>
                </c:pt>
                <c:pt idx="17">
                  <c:v>66.19</c:v>
                </c:pt>
                <c:pt idx="18">
                  <c:v>66.41</c:v>
                </c:pt>
                <c:pt idx="19">
                  <c:v>66.790000000000006</c:v>
                </c:pt>
                <c:pt idx="20">
                  <c:v>66.48</c:v>
                </c:pt>
                <c:pt idx="21">
                  <c:v>65.88</c:v>
                </c:pt>
                <c:pt idx="22">
                  <c:v>65.680000000000007</c:v>
                </c:pt>
                <c:pt idx="23">
                  <c:v>65.8</c:v>
                </c:pt>
                <c:pt idx="24">
                  <c:v>65.8</c:v>
                </c:pt>
                <c:pt idx="25">
                  <c:v>65.92</c:v>
                </c:pt>
                <c:pt idx="26">
                  <c:v>66.13</c:v>
                </c:pt>
                <c:pt idx="27">
                  <c:v>66.489999999999995</c:v>
                </c:pt>
                <c:pt idx="28">
                  <c:v>66.680000000000007</c:v>
                </c:pt>
                <c:pt idx="29">
                  <c:v>66.599999999999994</c:v>
                </c:pt>
                <c:pt idx="30">
                  <c:v>66.59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2B-401C-AEEC-0A7884F387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8560"/>
        <c:axId val="657744"/>
      </c:lineChart>
      <c:dateAx>
        <c:axId val="66856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7744"/>
        <c:crosses val="autoZero"/>
        <c:auto val="1"/>
        <c:lblOffset val="100"/>
        <c:baseTimeUnit val="days"/>
      </c:dateAx>
      <c:valAx>
        <c:axId val="65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8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>
          <a:lumMod val="50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[Лекция.xlsx]CurrExchange!Сводная таблица1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Среднемесячные значения</a:t>
            </a:r>
            <a:r>
              <a:rPr lang="ru-RU" baseline="0"/>
              <a:t> обменного курса </a:t>
            </a:r>
            <a:r>
              <a:rPr lang="en-US" baseline="0"/>
              <a:t>USD/RUB, 2019 </a:t>
            </a:r>
            <a:r>
              <a:rPr lang="ru-RU" baseline="0"/>
              <a:t>год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'CurrExchange'!$E$19</c:f>
              <c:strCache>
                <c:ptCount val="1"/>
                <c:pt idx="0">
                  <c:v>Итог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'CurrExchange'!$D$20:$D$32</c:f>
              <c:strCache>
                <c:ptCount val="12"/>
                <c:pt idx="0">
                  <c:v>янв</c:v>
                </c:pt>
                <c:pt idx="1">
                  <c:v>фев</c:v>
                </c:pt>
                <c:pt idx="2">
                  <c:v>мар</c:v>
                </c:pt>
                <c:pt idx="3">
                  <c:v>апр</c:v>
                </c:pt>
                <c:pt idx="4">
                  <c:v>май</c:v>
                </c:pt>
                <c:pt idx="5">
                  <c:v>июн</c:v>
                </c:pt>
                <c:pt idx="6">
                  <c:v>июл</c:v>
                </c:pt>
                <c:pt idx="7">
                  <c:v>авг</c:v>
                </c:pt>
                <c:pt idx="8">
                  <c:v>сен</c:v>
                </c:pt>
                <c:pt idx="9">
                  <c:v>окт</c:v>
                </c:pt>
                <c:pt idx="10">
                  <c:v>ноя</c:v>
                </c:pt>
                <c:pt idx="11">
                  <c:v>дек</c:v>
                </c:pt>
              </c:strCache>
            </c:strRef>
          </c:cat>
          <c:val>
            <c:numRef>
              <c:f>'CurrExchange'!$E$20:$E$32</c:f>
              <c:numCache>
                <c:formatCode>General</c:formatCode>
                <c:ptCount val="12"/>
                <c:pt idx="0">
                  <c:v>66.997096774193565</c:v>
                </c:pt>
                <c:pt idx="1">
                  <c:v>65.811785714285733</c:v>
                </c:pt>
                <c:pt idx="2">
                  <c:v>65.21064516129033</c:v>
                </c:pt>
                <c:pt idx="3">
                  <c:v>64.601000000000013</c:v>
                </c:pt>
                <c:pt idx="4">
                  <c:v>64.869032258064522</c:v>
                </c:pt>
                <c:pt idx="5">
                  <c:v>64.186333333333337</c:v>
                </c:pt>
                <c:pt idx="6">
                  <c:v>63.202580645161312</c:v>
                </c:pt>
                <c:pt idx="7">
                  <c:v>65.674838709677417</c:v>
                </c:pt>
                <c:pt idx="8">
                  <c:v>64.948333333333338</c:v>
                </c:pt>
                <c:pt idx="9">
                  <c:v>64.316451612903236</c:v>
                </c:pt>
                <c:pt idx="10">
                  <c:v>63.847333333333331</c:v>
                </c:pt>
                <c:pt idx="11">
                  <c:v>62.903548387096784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AC-414F-A1EE-6F9ACED058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2193792"/>
        <c:axId val="442194208"/>
      </c:lineChart>
      <c:catAx>
        <c:axId val="44219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2194208"/>
        <c:crosses val="autoZero"/>
        <c:auto val="1"/>
        <c:lblAlgn val="ctr"/>
        <c:lblOffset val="100"/>
        <c:noMultiLvlLbl val="0"/>
      </c:catAx>
      <c:valAx>
        <c:axId val="44219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219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lumMod val="50000"/>
        </a:schemeClr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Компоненты!$C$6</c:f>
              <c:strCache>
                <c:ptCount val="1"/>
                <c:pt idx="0">
                  <c:v>f(t)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1.5909448818897637E-2"/>
                  <c:y val="-0.3137084426946631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Компоненты!$B$7:$B$30</c:f>
              <c:numCache>
                <c:formatCode>0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Компоненты!$C$7:$C$30</c:f>
              <c:numCache>
                <c:formatCode>General</c:formatCode>
                <c:ptCount val="24"/>
                <c:pt idx="0">
                  <c:v>8</c:v>
                </c:pt>
                <c:pt idx="1">
                  <c:v>7.6</c:v>
                </c:pt>
                <c:pt idx="2">
                  <c:v>7.2</c:v>
                </c:pt>
                <c:pt idx="3">
                  <c:v>6.8</c:v>
                </c:pt>
                <c:pt idx="4">
                  <c:v>6.4</c:v>
                </c:pt>
                <c:pt idx="5">
                  <c:v>6</c:v>
                </c:pt>
                <c:pt idx="6">
                  <c:v>5.6</c:v>
                </c:pt>
                <c:pt idx="7">
                  <c:v>5.1999999999999993</c:v>
                </c:pt>
                <c:pt idx="8">
                  <c:v>4.8</c:v>
                </c:pt>
                <c:pt idx="9">
                  <c:v>4.4000000000000004</c:v>
                </c:pt>
                <c:pt idx="10">
                  <c:v>4</c:v>
                </c:pt>
                <c:pt idx="11">
                  <c:v>3.5999999999999996</c:v>
                </c:pt>
                <c:pt idx="12">
                  <c:v>3.1999999999999993</c:v>
                </c:pt>
                <c:pt idx="13">
                  <c:v>2.8</c:v>
                </c:pt>
                <c:pt idx="14">
                  <c:v>2.3999999999999995</c:v>
                </c:pt>
                <c:pt idx="15">
                  <c:v>2</c:v>
                </c:pt>
                <c:pt idx="16">
                  <c:v>1.5999999999999996</c:v>
                </c:pt>
                <c:pt idx="17">
                  <c:v>1.1999999999999993</c:v>
                </c:pt>
                <c:pt idx="18">
                  <c:v>0.79999999999999982</c:v>
                </c:pt>
                <c:pt idx="19">
                  <c:v>0.39999999999999947</c:v>
                </c:pt>
                <c:pt idx="20">
                  <c:v>0</c:v>
                </c:pt>
                <c:pt idx="21">
                  <c:v>-0.40000000000000036</c:v>
                </c:pt>
                <c:pt idx="22">
                  <c:v>-0.80000000000000071</c:v>
                </c:pt>
                <c:pt idx="23">
                  <c:v>-1.2000000000000011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77F-4A23-AB3A-C00FE03E6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9181519"/>
        <c:axId val="1559192335"/>
      </c:scatterChart>
      <c:valAx>
        <c:axId val="1559181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59192335"/>
        <c:crosses val="autoZero"/>
        <c:crossBetween val="midCat"/>
      </c:valAx>
      <c:valAx>
        <c:axId val="1559192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591815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Компоненты!$C$34</c:f>
              <c:strCache>
                <c:ptCount val="1"/>
                <c:pt idx="0">
                  <c:v>c(t)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Компоненты!$B$35:$B$58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Компоненты!$C$35:$C$58</c:f>
              <c:numCache>
                <c:formatCode>General</c:formatCode>
                <c:ptCount val="24"/>
                <c:pt idx="0">
                  <c:v>8</c:v>
                </c:pt>
                <c:pt idx="1">
                  <c:v>9</c:v>
                </c:pt>
                <c:pt idx="2">
                  <c:v>15</c:v>
                </c:pt>
                <c:pt idx="3">
                  <c:v>9</c:v>
                </c:pt>
                <c:pt idx="4">
                  <c:v>3</c:v>
                </c:pt>
                <c:pt idx="5">
                  <c:v>8</c:v>
                </c:pt>
                <c:pt idx="6">
                  <c:v>9</c:v>
                </c:pt>
                <c:pt idx="7">
                  <c:v>15</c:v>
                </c:pt>
                <c:pt idx="8">
                  <c:v>9</c:v>
                </c:pt>
                <c:pt idx="9">
                  <c:v>3</c:v>
                </c:pt>
                <c:pt idx="10">
                  <c:v>8</c:v>
                </c:pt>
                <c:pt idx="11">
                  <c:v>9</c:v>
                </c:pt>
                <c:pt idx="12">
                  <c:v>15</c:v>
                </c:pt>
                <c:pt idx="13">
                  <c:v>9</c:v>
                </c:pt>
                <c:pt idx="14">
                  <c:v>3</c:v>
                </c:pt>
                <c:pt idx="15">
                  <c:v>8</c:v>
                </c:pt>
                <c:pt idx="16">
                  <c:v>9</c:v>
                </c:pt>
                <c:pt idx="17">
                  <c:v>15</c:v>
                </c:pt>
                <c:pt idx="18">
                  <c:v>9</c:v>
                </c:pt>
                <c:pt idx="19">
                  <c:v>3</c:v>
                </c:pt>
                <c:pt idx="20">
                  <c:v>8</c:v>
                </c:pt>
                <c:pt idx="21">
                  <c:v>9</c:v>
                </c:pt>
                <c:pt idx="22">
                  <c:v>15</c:v>
                </c:pt>
                <c:pt idx="23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60-4FDF-B902-526F54641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1346159"/>
        <c:axId val="1361348239"/>
      </c:scatterChart>
      <c:valAx>
        <c:axId val="1361346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1348239"/>
        <c:crosses val="autoZero"/>
        <c:crossBetween val="midCat"/>
      </c:valAx>
      <c:valAx>
        <c:axId val="1361348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13461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5887267822865413E-2"/>
          <c:y val="0.16161220043572985"/>
          <c:w val="0.85987676913520139"/>
          <c:h val="0.79045751633986927"/>
        </c:manualLayout>
      </c:layout>
      <c:scatterChart>
        <c:scatterStyle val="lineMarker"/>
        <c:varyColors val="0"/>
        <c:ser>
          <c:idx val="0"/>
          <c:order val="0"/>
          <c:tx>
            <c:strRef>
              <c:f>Компоненты!$C$62</c:f>
              <c:strCache>
                <c:ptCount val="1"/>
                <c:pt idx="0">
                  <c:v>ε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Компоненты!$B$63:$B$86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Компоненты!$C$63:$C$86</c:f>
              <c:numCache>
                <c:formatCode>General</c:formatCode>
                <c:ptCount val="24"/>
                <c:pt idx="0">
                  <c:v>0.45064321472592928</c:v>
                </c:pt>
                <c:pt idx="1">
                  <c:v>0</c:v>
                </c:pt>
                <c:pt idx="2">
                  <c:v>-0.70198808047357442</c:v>
                </c:pt>
                <c:pt idx="3">
                  <c:v>1.8177876409612033</c:v>
                </c:pt>
                <c:pt idx="4">
                  <c:v>0</c:v>
                </c:pt>
                <c:pt idx="5">
                  <c:v>1.8956028647853134</c:v>
                </c:pt>
                <c:pt idx="6">
                  <c:v>0.23039024266806651</c:v>
                </c:pt>
                <c:pt idx="7">
                  <c:v>0.83614698397867493</c:v>
                </c:pt>
                <c:pt idx="8">
                  <c:v>-0.47852929247174392</c:v>
                </c:pt>
                <c:pt idx="9">
                  <c:v>-1.395873867070613</c:v>
                </c:pt>
                <c:pt idx="10">
                  <c:v>1.2513789935363868</c:v>
                </c:pt>
                <c:pt idx="11">
                  <c:v>0</c:v>
                </c:pt>
                <c:pt idx="12">
                  <c:v>0</c:v>
                </c:pt>
                <c:pt idx="13">
                  <c:v>0.19849855169274688</c:v>
                </c:pt>
                <c:pt idx="14">
                  <c:v>-1.5976185120535775</c:v>
                </c:pt>
                <c:pt idx="15">
                  <c:v>-0.94014802566822864</c:v>
                </c:pt>
                <c:pt idx="16">
                  <c:v>-6.4146861695904001E-3</c:v>
                </c:pt>
                <c:pt idx="17">
                  <c:v>2.1173359502550655</c:v>
                </c:pt>
                <c:pt idx="18">
                  <c:v>-1.7517231919653746</c:v>
                </c:pt>
                <c:pt idx="19">
                  <c:v>-2.2971071622251249</c:v>
                </c:pt>
                <c:pt idx="20">
                  <c:v>0.20099047655838354</c:v>
                </c:pt>
                <c:pt idx="21">
                  <c:v>-1.4943493711746525E-3</c:v>
                </c:pt>
                <c:pt idx="22">
                  <c:v>-1.4260514095907304</c:v>
                </c:pt>
                <c:pt idx="23">
                  <c:v>-1.0408744282152076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54-4569-A11C-216F29B24B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8210815"/>
        <c:axId val="948218303"/>
      </c:scatterChart>
      <c:valAx>
        <c:axId val="948210815"/>
        <c:scaling>
          <c:orientation val="minMax"/>
          <c:max val="24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48218303"/>
        <c:crosses val="autoZero"/>
        <c:crossBetween val="midCat"/>
      </c:valAx>
      <c:valAx>
        <c:axId val="948218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482108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</a:t>
            </a:r>
            <a:r>
              <a:rPr lang="ru-RU" dirty="0"/>
              <a:t>(</a:t>
            </a:r>
            <a:r>
              <a:rPr lang="en-US" dirty="0"/>
              <a:t>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Компоненты!$C$91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Компоненты!$B$92:$B$115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Компоненты!$C$92:$C$115</c:f>
              <c:numCache>
                <c:formatCode>General</c:formatCode>
                <c:ptCount val="24"/>
                <c:pt idx="0">
                  <c:v>16.450643214725929</c:v>
                </c:pt>
                <c:pt idx="1">
                  <c:v>16.600000000000001</c:v>
                </c:pt>
                <c:pt idx="2">
                  <c:v>21.498011919526427</c:v>
                </c:pt>
                <c:pt idx="3">
                  <c:v>17.617787640961204</c:v>
                </c:pt>
                <c:pt idx="4">
                  <c:v>9.4</c:v>
                </c:pt>
                <c:pt idx="5">
                  <c:v>15.895602864785314</c:v>
                </c:pt>
                <c:pt idx="6">
                  <c:v>14.830390242668066</c:v>
                </c:pt>
                <c:pt idx="7">
                  <c:v>21.036146983978675</c:v>
                </c:pt>
                <c:pt idx="8">
                  <c:v>13.321470707528256</c:v>
                </c:pt>
                <c:pt idx="9">
                  <c:v>6.0041261329293878</c:v>
                </c:pt>
                <c:pt idx="10">
                  <c:v>13.251378993536386</c:v>
                </c:pt>
                <c:pt idx="11">
                  <c:v>12.6</c:v>
                </c:pt>
                <c:pt idx="12">
                  <c:v>18.2</c:v>
                </c:pt>
                <c:pt idx="13">
                  <c:v>11.998498551692748</c:v>
                </c:pt>
                <c:pt idx="14">
                  <c:v>3.8023814879464219</c:v>
                </c:pt>
                <c:pt idx="15">
                  <c:v>9.0598519743317709</c:v>
                </c:pt>
                <c:pt idx="16">
                  <c:v>10.59358531383041</c:v>
                </c:pt>
                <c:pt idx="17">
                  <c:v>18.317335950255064</c:v>
                </c:pt>
                <c:pt idx="18">
                  <c:v>8.0482768080346254</c:v>
                </c:pt>
                <c:pt idx="19">
                  <c:v>1.1028928377748746</c:v>
                </c:pt>
                <c:pt idx="20">
                  <c:v>8.200990476558383</c:v>
                </c:pt>
                <c:pt idx="21">
                  <c:v>8.5985056506288249</c:v>
                </c:pt>
                <c:pt idx="22">
                  <c:v>12.773948590409269</c:v>
                </c:pt>
                <c:pt idx="23">
                  <c:v>6.7591255717847911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CB-4A30-ABDB-DA3B72C60D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8764383"/>
        <c:axId val="1537373951"/>
      </c:scatterChart>
      <c:valAx>
        <c:axId val="1548764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37373951"/>
        <c:crosses val="autoZero"/>
        <c:crossBetween val="midCat"/>
      </c:valAx>
      <c:valAx>
        <c:axId val="153737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487643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EAA4-AD9A-46D6-9C18-39AED2AD8DAE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A30B-2345-4D2E-9D64-3C56C0DCD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10939-6341-4A02-B124-C4E78658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3074640"/>
            <a:ext cx="8203474" cy="226196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4DBA2E-D5AB-4058-8FD6-C2168350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507875"/>
            <a:ext cx="8203474" cy="6772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21944-1A6C-428C-8092-1D25ACA0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995B-B287-4EB2-A84B-6C04CBD215CB}" type="datetime1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2DDBA-F041-42C7-B3E0-5464B34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8CC22-604C-423A-9C1D-9E10C7E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88AAA92C-1B21-48F1-9770-D1C819366D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8"/>
            <a:ext cx="9144000" cy="1907091"/>
          </a:xfrm>
          <a:prstGeom prst="rect">
            <a:avLst/>
          </a:prstGeo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11599ADA-F35E-4F60-A0CB-B9FB73154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7094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3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65FCE-7161-4FA3-8F5D-CBB4A4EA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09D569-8282-4392-83D4-9D330BCF0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F01BB2-C9BA-4123-BADE-923A0004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E2CCD1-F73C-4C47-BB62-FD098718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BDB3-A02B-48A1-A5E8-1A19011DB606}" type="datetime1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2D5F7C-A2B8-4383-83A0-1FBAA0A1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B17554-772C-49C9-B1B6-EFB1C8C6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42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46FFD-0A47-4E2E-BA5C-3EA04ED1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9D7EA2-0F7A-4F8B-B61C-28ADE2D7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B9771-DA60-4F88-97C5-74BF927D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EA78-0767-4149-A8E0-25488BC1FECB}" type="datetime1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E7B1B-C936-4F94-9B65-A6F867D0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F26BB7-A7C4-4932-A77E-161D7117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21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49A4AA-769E-4F18-925F-21175992A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4144F7-F637-4FFE-86A4-944513F99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BEF806-13AB-4623-84B9-1CD80090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8C53-BE49-42BD-A657-2F2271EA9112}" type="datetime1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BA183C-DB59-4988-92A3-A4C1EB43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9B6E7B-36DF-488D-8338-AAEE43ED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12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EDDCD-0B7F-4EBE-8ACF-6F6E9B573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89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6"/>
            <a:ext cx="8891451" cy="51206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9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766354"/>
            <a:ext cx="8891451" cy="5477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92EC58-4508-4423-9DF2-41DB3F50A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2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75"/>
            <a:ext cx="8891451" cy="605879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45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14B78-625D-40AA-B682-2347764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6E2-A675-48BE-86D4-6572616C10C9}" type="datetime1">
              <a:rPr lang="ru-RU" smtClean="0"/>
              <a:t>23.09.2021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B7C7D-6BAF-4018-95CD-1E621A6E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652CC-061F-4A9F-A5B4-E656BE5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5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агодарю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82A2344-58FF-496D-8409-B241DF0D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23.09.2021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1068F-09E9-4B41-A202-6E973278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80CDD-42B5-4DA4-83D1-27EFA092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40964EA8-93EE-4593-9922-44D863AF6E74}"/>
              </a:ext>
            </a:extLst>
          </p:cNvPr>
          <p:cNvSpPr/>
          <p:nvPr userDrawn="1"/>
        </p:nvSpPr>
        <p:spPr bwMode="auto">
          <a:xfrm>
            <a:off x="6436311" y="3116228"/>
            <a:ext cx="2626598" cy="2782075"/>
          </a:xfrm>
          <a:prstGeom prst="rect">
            <a:avLst/>
          </a:prstGeom>
          <a:solidFill>
            <a:srgbClr val="D94026"/>
          </a:solidFill>
          <a:ln>
            <a:noFill/>
            <a:headEnd type="none" w="med" len="med"/>
            <a:tailEnd type="none" w="med" len="med"/>
          </a:ln>
          <a:effectLst>
            <a:outerShdw blurRad="3937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5708" tIns="45708" rIns="45708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5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Михаил Смирнов</a:t>
            </a:r>
            <a:endParaRPr lang="en-US" sz="3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6B3CF4-ABAB-4107-A423-66E1BCAB6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" y="3116768"/>
            <a:ext cx="5935202" cy="278153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95DBC27-4CC2-4194-B53D-4DDDD595923D}"/>
              </a:ext>
            </a:extLst>
          </p:cNvPr>
          <p:cNvSpPr/>
          <p:nvPr userDrawn="1"/>
        </p:nvSpPr>
        <p:spPr>
          <a:xfrm>
            <a:off x="422055" y="197041"/>
            <a:ext cx="5935202" cy="2782075"/>
          </a:xfrm>
          <a:prstGeom prst="rect">
            <a:avLst/>
          </a:prstGeom>
          <a:solidFill>
            <a:srgbClr val="D94026"/>
          </a:solidFill>
        </p:spPr>
        <p:txBody>
          <a:bodyPr wrap="square" lIns="91416" tIns="45708" rIns="91416" bIns="45708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rgbClr val="002060"/>
              </a:contourClr>
            </a:sp3d>
          </a:bodyPr>
          <a:lstStyle/>
          <a:p>
            <a:pPr algn="ctr">
              <a:spcAft>
                <a:spcPts val="1200"/>
              </a:spcAft>
            </a:pPr>
            <a:r>
              <a:rPr lang="ru-RU" sz="3000" b="1" cap="all" dirty="0">
                <a:ln w="6600">
                  <a:noFill/>
                  <a:prstDash val="solid"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Благодарю за внимание</a:t>
            </a:r>
          </a:p>
        </p:txBody>
      </p:sp>
      <p:pic>
        <p:nvPicPr>
          <p:cNvPr id="13" name="Picture 2" descr="http://www.fa.ru/dep/skp/PublishingImages/w1-1920.png">
            <a:extLst>
              <a:ext uri="{FF2B5EF4-FFF2-40B4-BE49-F238E27FC236}">
                <a16:creationId xmlns:a16="http://schemas.microsoft.com/office/drawing/2014/main" id="{52DD6816-A76A-414C-A066-59DF34E96D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2" t="8161" r="28800" b="13383"/>
          <a:stretch/>
        </p:blipFill>
        <p:spPr bwMode="auto">
          <a:xfrm>
            <a:off x="6436311" y="196316"/>
            <a:ext cx="2628000" cy="27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14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B8EC1-BC77-49B5-949E-82E3B9CE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3C931-C88E-4F2E-86BA-7A96763B6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1D36F6-EBE7-40F1-85E4-2F2B7D93A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F41AB8-79AB-41F3-9990-957DFEBD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072D-5B46-4C9F-A163-D721818AA72F}" type="datetime1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2D6F10-FD21-4D89-8896-44C47845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648ECB-1896-4DF7-8AA9-BA2989E9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05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CD7F3-E914-4A45-BA09-44638350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0389E-2BF8-4D6F-8E1F-774BC842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690B9D-C6EE-48CC-BD3F-4A0593D3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904B82-16A2-4D5D-9917-5E97F1EB0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D8F4BF-62E7-4DB0-B27B-1A21D1783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48815B-4045-418D-9BB4-D658C558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6AF9-367F-458B-ACB1-1435FB832E32}" type="datetime1">
              <a:rPr lang="ru-RU" smtClean="0"/>
              <a:t>23.09.2021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CB1580-77D1-476E-AB14-634E9EEB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BED919-F9E6-4D98-92D2-5DFFE60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96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5F8A8-C36E-44A9-8728-E6B0D470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F2DDD5-98F7-4B01-ACFA-B8ABBAA9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6A5B-49EE-4033-9DAE-CBD6C3A42872}" type="datetime1">
              <a:rPr lang="ru-RU" smtClean="0"/>
              <a:t>23.09.2021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5F65BB-6CEA-4D92-80EC-EE43B9F0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6AC5FC-7B52-4293-870D-03C5D3BB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87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EEBEF-BFE0-428C-90B3-03D9E76B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020A4-53EA-4755-A4BA-CF4BF9295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769E10-8350-48CB-8961-955CEEDF1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198AC0-7D99-4916-85FA-37CEFEB8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9E7F-F7A7-46F1-B565-D15DA3F38C5A}" type="datetime1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AEF46D-6844-4965-BB09-915C6D74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014865-F88B-443F-ACA0-ECCA80B8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29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39BFE-0D61-4786-B1E2-84054C7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23043-C5B1-4720-9B33-3AC113D2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90495-D6F3-4CFD-84A9-489DDE37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2B04-F2E8-450E-981B-3AC1477916BF}" type="datetime1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54D5D-26C3-464E-B2CF-523FAF0A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B0DC3-F057-4B3E-836E-2B5DC3E9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5" r:id="rId4"/>
    <p:sldLayoutId id="214748366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reecurrencyrates.com/ru/exchange-rate-history/USD-JPY/2018/cb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currencyrates.com/ru/exchange-rate-history/USD-JPY/2018/cb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freecurrencyrates.com/ru/exchange-rate-history/USD-JPY/2018/cb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5E1FF-E92C-4F2D-955A-C148960D7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99" y="2626735"/>
            <a:ext cx="8584602" cy="832521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Тема 2. Технология обработки временных рядов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C9FAE8-A672-4362-81DF-B375C19E5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700" y="4883700"/>
            <a:ext cx="8692178" cy="677209"/>
          </a:xfrm>
        </p:spPr>
        <p:txBody>
          <a:bodyPr>
            <a:noAutofit/>
          </a:bodyPr>
          <a:lstStyle/>
          <a:p>
            <a:r>
              <a:rPr lang="ru-RU" sz="1600" dirty="0"/>
              <a:t>доцент Департамента анализа данных и машинного обучения</a:t>
            </a:r>
            <a:br>
              <a:rPr lang="ru-RU" sz="1600" dirty="0"/>
            </a:br>
            <a:r>
              <a:rPr lang="ru-RU" sz="1600" dirty="0"/>
              <a:t> Смирнов Михаил Викторович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EDC05-4D73-4AD0-AA66-2F0CA14E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B9248A-37B1-45E1-8B64-779455F82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4"/>
            <a:ext cx="8203474" cy="51700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ru-RU" dirty="0"/>
              <a:t>Дисциплина: «Обработка данных и</a:t>
            </a:r>
            <a:r>
              <a:rPr lang="en-US" dirty="0"/>
              <a:t> </a:t>
            </a:r>
            <a:r>
              <a:rPr lang="ru-RU" dirty="0"/>
              <a:t>моделирование в </a:t>
            </a:r>
            <a:r>
              <a:rPr lang="en-US" dirty="0"/>
              <a:t>Microsoft Excel</a:t>
            </a:r>
            <a:r>
              <a:rPr lang="ru-RU" dirty="0"/>
              <a:t>»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476F7AF-2979-4119-B13C-51EB693165F1}"/>
              </a:ext>
            </a:extLst>
          </p:cNvPr>
          <p:cNvSpPr txBox="1">
            <a:spLocks/>
          </p:cNvSpPr>
          <p:nvPr/>
        </p:nvSpPr>
        <p:spPr>
          <a:xfrm>
            <a:off x="470263" y="3892067"/>
            <a:ext cx="8203474" cy="51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Лекция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87CBF33C-C925-4137-81FC-F7AE693885EF}"/>
              </a:ext>
            </a:extLst>
          </p:cNvPr>
          <p:cNvSpPr txBox="1">
            <a:spLocks/>
          </p:cNvSpPr>
          <p:nvPr/>
        </p:nvSpPr>
        <p:spPr>
          <a:xfrm>
            <a:off x="524052" y="5850144"/>
            <a:ext cx="8203474" cy="50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/>
              <a:t>Москва - 2021</a:t>
            </a:r>
          </a:p>
        </p:txBody>
      </p:sp>
    </p:spTree>
    <p:extLst>
      <p:ext uri="{BB962C8B-B14F-4D97-AF65-F5344CB8AC3E}">
        <p14:creationId xmlns:p14="http://schemas.microsoft.com/office/powerpoint/2010/main" val="36122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18E3F8B-2967-476D-8877-5F091B2F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Обобщенные характеристики уровней ряда</a:t>
            </a:r>
          </a:p>
        </p:txBody>
      </p:sp>
      <p:sp>
        <p:nvSpPr>
          <p:cNvPr id="25" name="Номер слайда 2">
            <a:extLst>
              <a:ext uri="{FF2B5EF4-FFF2-40B4-BE49-F238E27FC236}">
                <a16:creationId xmlns:a16="http://schemas.microsoft.com/office/drawing/2014/main" id="{755BA793-D116-4569-82F8-33885E3E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14211" y="6356351"/>
            <a:ext cx="801138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11846B-30B1-480C-B509-E26422619D62}"/>
                  </a:ext>
                </a:extLst>
              </p:cNvPr>
              <p:cNvSpPr txBox="1"/>
              <p:nvPr/>
            </p:nvSpPr>
            <p:spPr>
              <a:xfrm>
                <a:off x="3644250" y="1926441"/>
                <a:ext cx="1490023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g>
                        <m:e>
                          <m:nary>
                            <m:naryPr>
                              <m:chr m:val="∏"/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11846B-30B1-480C-B509-E26422619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250" y="1926441"/>
                <a:ext cx="1490023" cy="1077603"/>
              </a:xfrm>
              <a:prstGeom prst="rect">
                <a:avLst/>
              </a:prstGeom>
              <a:blipFill>
                <a:blip r:embed="rId2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98248C9-29CD-42C4-9CF0-15A955963439}"/>
              </a:ext>
            </a:extLst>
          </p:cNvPr>
          <p:cNvSpPr txBox="1"/>
          <p:nvPr/>
        </p:nvSpPr>
        <p:spPr>
          <a:xfrm>
            <a:off x="408732" y="1461984"/>
            <a:ext cx="4584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Средний темп роста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45243-88AB-4E8E-88E9-A253AED94980}"/>
              </a:ext>
            </a:extLst>
          </p:cNvPr>
          <p:cNvSpPr txBox="1"/>
          <p:nvPr/>
        </p:nvSpPr>
        <p:spPr>
          <a:xfrm>
            <a:off x="408732" y="3169841"/>
            <a:ext cx="42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– </a:t>
            </a:r>
            <a:r>
              <a:rPr lang="ru-RU" dirty="0"/>
              <a:t>число равных интервалов в периоде,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FFEFFD-DCFC-455A-8A0C-6B35AB01A269}"/>
                  </a:ext>
                </a:extLst>
              </p:cNvPr>
              <p:cNvSpPr txBox="1"/>
              <p:nvPr/>
            </p:nvSpPr>
            <p:spPr>
              <a:xfrm>
                <a:off x="4572000" y="3232131"/>
                <a:ext cx="333553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FFEFFD-DCFC-455A-8A0C-6B35AB01A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32131"/>
                <a:ext cx="333553" cy="301878"/>
              </a:xfrm>
              <a:prstGeom prst="rect">
                <a:avLst/>
              </a:prstGeom>
              <a:blipFill>
                <a:blip r:embed="rId3"/>
                <a:stretch>
                  <a:fillRect l="-14545" r="-7273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D08F9E7-229F-4468-90C6-DA9D4C1748B3}"/>
              </a:ext>
            </a:extLst>
          </p:cNvPr>
          <p:cNvSpPr txBox="1"/>
          <p:nvPr/>
        </p:nvSpPr>
        <p:spPr>
          <a:xfrm>
            <a:off x="4905553" y="3185965"/>
            <a:ext cx="36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– темп роста цепной </a:t>
            </a:r>
            <a:r>
              <a:rPr lang="en-US" i="1" dirty="0"/>
              <a:t>i</a:t>
            </a:r>
            <a:r>
              <a:rPr lang="en-US" dirty="0"/>
              <a:t>-</a:t>
            </a:r>
            <a:r>
              <a:rPr lang="ru-RU" dirty="0"/>
              <a:t>го интервала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48AB83-E784-42B9-8A29-D7B0D4DDDEAD}"/>
                  </a:ext>
                </a:extLst>
              </p:cNvPr>
              <p:cNvSpPr txBox="1"/>
              <p:nvPr/>
            </p:nvSpPr>
            <p:spPr>
              <a:xfrm>
                <a:off x="490451" y="3555297"/>
                <a:ext cx="1075038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48AB83-E784-42B9-8A29-D7B0D4DDD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51" y="3555297"/>
                <a:ext cx="1075038" cy="301878"/>
              </a:xfrm>
              <a:prstGeom prst="rect">
                <a:avLst/>
              </a:prstGeom>
              <a:blipFill>
                <a:blip r:embed="rId4"/>
                <a:stretch>
                  <a:fillRect l="-4520" r="-4520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E267AC-5496-4B7C-894F-6B6569C3F61D}"/>
                  </a:ext>
                </a:extLst>
              </p:cNvPr>
              <p:cNvSpPr txBox="1"/>
              <p:nvPr/>
            </p:nvSpPr>
            <p:spPr>
              <a:xfrm>
                <a:off x="3860587" y="4059332"/>
                <a:ext cx="104496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g>
                        <m:e>
                          <m:f>
                            <m:f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б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E267AC-5496-4B7C-894F-6B6569C3F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587" y="4059332"/>
                <a:ext cx="1044966" cy="818366"/>
              </a:xfrm>
              <a:prstGeom prst="rect">
                <a:avLst/>
              </a:prstGeom>
              <a:blipFill>
                <a:blip r:embed="rId5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759619C-0F45-4848-AA88-B6FC8966F1D2}"/>
              </a:ext>
            </a:extLst>
          </p:cNvPr>
          <p:cNvSpPr txBox="1"/>
          <p:nvPr/>
        </p:nvSpPr>
        <p:spPr>
          <a:xfrm>
            <a:off x="490451" y="4877698"/>
            <a:ext cx="417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– </a:t>
            </a:r>
            <a:r>
              <a:rPr lang="ru-RU" i="1" dirty="0"/>
              <a:t>число измерений уровня ряда, </a:t>
            </a:r>
            <a:r>
              <a:rPr lang="en-US" i="1" dirty="0"/>
              <a:t>m=n-1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2D75A0-91D1-4514-9183-B5BE99A3846B}"/>
                  </a:ext>
                </a:extLst>
              </p:cNvPr>
              <p:cNvSpPr txBox="1"/>
              <p:nvPr/>
            </p:nvSpPr>
            <p:spPr>
              <a:xfrm>
                <a:off x="3399403" y="5621222"/>
                <a:ext cx="2338332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р</m:t>
                              </m:r>
                            </m:sub>
                          </m:sSub>
                        </m:e>
                      </m:func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б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2D75A0-91D1-4514-9183-B5BE99A38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403" y="5621222"/>
                <a:ext cx="2338332" cy="524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53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4206DAC-1565-4DB7-80EE-F8896AF1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6844" y="6356351"/>
            <a:ext cx="51850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11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62711C-BDB1-42C6-8BC1-A4A21C7F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Понятие, характеристики и компоненты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CDEAC-62E4-4D94-B15F-62AF3469BBE9}"/>
                  </a:ext>
                </a:extLst>
              </p:cNvPr>
              <p:cNvSpPr txBox="1"/>
              <p:nvPr/>
            </p:nvSpPr>
            <p:spPr>
              <a:xfrm>
                <a:off x="4648134" y="4622044"/>
                <a:ext cx="42019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а) убывающая тенденция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600" dirty="0"/>
                  <a:t>;</a:t>
                </a:r>
              </a:p>
              <a:p>
                <a:r>
                  <a:rPr lang="ru-RU" sz="1600" dirty="0"/>
                  <a:t>б) циклические (сезонные) колебания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600" dirty="0"/>
              </a:p>
              <a:p>
                <a:r>
                  <a:rPr lang="ru-RU" sz="1600" dirty="0"/>
                  <a:t>в) случайные колебания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CDEAC-62E4-4D94-B15F-62AF3469B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134" y="4622044"/>
                <a:ext cx="4201993" cy="830997"/>
              </a:xfrm>
              <a:prstGeom prst="rect">
                <a:avLst/>
              </a:prstGeom>
              <a:blipFill>
                <a:blip r:embed="rId2"/>
                <a:stretch>
                  <a:fillRect l="-725" t="-2190" b="-80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10BC1183-81CC-495A-925D-1A2448A310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087893"/>
              </p:ext>
            </p:extLst>
          </p:nvPr>
        </p:nvGraphicFramePr>
        <p:xfrm>
          <a:off x="130630" y="997863"/>
          <a:ext cx="4258952" cy="2529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Диаграмма 17">
            <a:extLst>
              <a:ext uri="{FF2B5EF4-FFF2-40B4-BE49-F238E27FC236}">
                <a16:creationId xmlns:a16="http://schemas.microsoft.com/office/drawing/2014/main" id="{E88AA725-9839-4C08-BB6A-81E9320BEF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3916831"/>
              </p:ext>
            </p:extLst>
          </p:nvPr>
        </p:nvGraphicFramePr>
        <p:xfrm>
          <a:off x="4648134" y="997863"/>
          <a:ext cx="4365236" cy="2529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Диаграмма 18">
            <a:extLst>
              <a:ext uri="{FF2B5EF4-FFF2-40B4-BE49-F238E27FC236}">
                <a16:creationId xmlns:a16="http://schemas.microsoft.com/office/drawing/2014/main" id="{D700EF46-5E96-4C7B-9406-B5B5C026D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583909"/>
              </p:ext>
            </p:extLst>
          </p:nvPr>
        </p:nvGraphicFramePr>
        <p:xfrm>
          <a:off x="130630" y="3941197"/>
          <a:ext cx="4258952" cy="2745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6BEDFEA-D454-45C8-A0BF-41275FE37513}"/>
              </a:ext>
            </a:extLst>
          </p:cNvPr>
          <p:cNvSpPr txBox="1"/>
          <p:nvPr/>
        </p:nvSpPr>
        <p:spPr>
          <a:xfrm>
            <a:off x="1894300" y="628135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BE5CE0-C858-40B5-B2D4-EEAD12CA26F6}"/>
              </a:ext>
            </a:extLst>
          </p:cNvPr>
          <p:cNvSpPr txBox="1"/>
          <p:nvPr/>
        </p:nvSpPr>
        <p:spPr>
          <a:xfrm>
            <a:off x="1894300" y="351305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6EE7E7-0866-46BC-874A-07C1EA48E0C7}"/>
              </a:ext>
            </a:extLst>
          </p:cNvPr>
          <p:cNvSpPr txBox="1"/>
          <p:nvPr/>
        </p:nvSpPr>
        <p:spPr>
          <a:xfrm>
            <a:off x="6559815" y="351624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б)</a:t>
            </a:r>
          </a:p>
        </p:txBody>
      </p:sp>
    </p:spTree>
    <p:extLst>
      <p:ext uri="{BB962C8B-B14F-4D97-AF65-F5344CB8AC3E}">
        <p14:creationId xmlns:p14="http://schemas.microsoft.com/office/powerpoint/2010/main" val="283102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4206DAC-1565-4DB7-80EE-F8896AF1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2770" y="6356351"/>
            <a:ext cx="89257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910AFA-2371-4232-80F2-1AE13F8583A1}"/>
                  </a:ext>
                </a:extLst>
              </p:cNvPr>
              <p:cNvSpPr txBox="1"/>
              <p:nvPr/>
            </p:nvSpPr>
            <p:spPr>
              <a:xfrm>
                <a:off x="3723979" y="5257814"/>
                <a:ext cx="1696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910AFA-2371-4232-80F2-1AE13F858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979" y="5257814"/>
                <a:ext cx="1696042" cy="276999"/>
              </a:xfrm>
              <a:prstGeom prst="rect">
                <a:avLst/>
              </a:prstGeom>
              <a:blipFill>
                <a:blip r:embed="rId2"/>
                <a:stretch>
                  <a:fillRect l="-2878" r="-360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6F2ACD-50EE-4EF1-9C42-9A08EAE8CECB}"/>
                  </a:ext>
                </a:extLst>
              </p:cNvPr>
              <p:cNvSpPr txBox="1"/>
              <p:nvPr/>
            </p:nvSpPr>
            <p:spPr>
              <a:xfrm>
                <a:off x="3723979" y="5778699"/>
                <a:ext cx="18972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6F2ACD-50EE-4EF1-9C42-9A08EAE8C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979" y="5778699"/>
                <a:ext cx="1897251" cy="276999"/>
              </a:xfrm>
              <a:prstGeom prst="rect">
                <a:avLst/>
              </a:prstGeom>
              <a:blipFill>
                <a:blip r:embed="rId3"/>
                <a:stretch>
                  <a:fillRect l="-2572" t="-2222" r="-4180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CCE4D52D-F8EA-4482-877E-B9D400BFBE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792034"/>
              </p:ext>
            </p:extLst>
          </p:nvPr>
        </p:nvGraphicFramePr>
        <p:xfrm>
          <a:off x="1512916" y="1862137"/>
          <a:ext cx="6026727" cy="313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7F0F9C-FDC0-4635-A41E-31AF89385778}"/>
              </a:ext>
            </a:extLst>
          </p:cNvPr>
          <p:cNvSpPr txBox="1"/>
          <p:nvPr/>
        </p:nvSpPr>
        <p:spPr>
          <a:xfrm>
            <a:off x="2611237" y="1191778"/>
            <a:ext cx="392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Аддитивная модель временного ряда</a:t>
            </a:r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31B695D4-E6DE-4550-B266-66222BB6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Понятие, характеристики и компоненты</a:t>
            </a:r>
          </a:p>
        </p:txBody>
      </p:sp>
    </p:spTree>
    <p:extLst>
      <p:ext uri="{BB962C8B-B14F-4D97-AF65-F5344CB8AC3E}">
        <p14:creationId xmlns:p14="http://schemas.microsoft.com/office/powerpoint/2010/main" val="198607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B94D95-2F37-40A1-9D48-FC8A03D6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26E55E-A326-4E44-AB80-6855585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7A8956-8C06-4430-92E9-22DAF4BB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05038"/>
            <a:ext cx="85693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95463" indent="-1795463"/>
            <a:r>
              <a:rPr lang="ru-RU" altLang="ru-RU" sz="3000" b="1" dirty="0">
                <a:solidFill>
                  <a:schemeClr val="tx2"/>
                </a:solidFill>
              </a:rPr>
              <a:t>Вопрос 2.  Загрузка данных временного ряда на лист </a:t>
            </a:r>
            <a:r>
              <a:rPr lang="en-US" altLang="ru-RU" sz="3000" b="1" dirty="0">
                <a:solidFill>
                  <a:schemeClr val="tx2"/>
                </a:solidFill>
              </a:rPr>
              <a:t>Excel</a:t>
            </a:r>
            <a:endParaRPr lang="ru-RU" altLang="ru-RU" sz="3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1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6A75344-4294-42F6-A5CD-7B4FA948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5418" y="6356351"/>
            <a:ext cx="839932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14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EA899B-967E-4C0F-A8F7-76528877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Источник с нестандартной структурой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F9E98-5649-4448-BF8F-FC67AE9C7234}"/>
              </a:ext>
            </a:extLst>
          </p:cNvPr>
          <p:cNvSpPr txBox="1"/>
          <p:nvPr/>
        </p:nvSpPr>
        <p:spPr>
          <a:xfrm>
            <a:off x="256703" y="5876310"/>
            <a:ext cx="854594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Источник: </a:t>
            </a:r>
            <a:r>
              <a:rPr lang="ru-RU" sz="17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https://freecurrencyrates.com/ru/exchange-rate-history/USD-JPY/2018/cbr</a:t>
            </a:r>
            <a:endParaRPr lang="ru-RU" sz="1700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107269D-7F72-46C4-B333-507EF9566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0" y="1046787"/>
            <a:ext cx="8223399" cy="476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5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C2F2CD7-4FEC-49DD-8AB0-140BE4DD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5"/>
            <a:ext cx="8891451" cy="5611133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Подключиться к источнику.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Удалить не содержащие данных верхние строки.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Удалить не содержащие данных нижние строки.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Применить фильтр для исключения заголовков («История …»).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столбец индекса.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столбец деления на 2 с остатком.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Осуществить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сведение на основе столбца деления с остатком.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колонке [0] сведенного столбца выполнить команду «Заполнение вниз».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колонки [1] применить фильтр, исключив значения «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</a:p>
          <a:p>
            <a:pPr marL="342900" lvl="0" indent="-342900" algn="just"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Удалить столбец индекса.</a:t>
            </a:r>
          </a:p>
          <a:p>
            <a:pPr marL="342900" lvl="0" indent="-342900" algn="just"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Переименовать столбцы: [0] в [Дата] и [1] в [Курс].</a:t>
            </a:r>
          </a:p>
          <a:p>
            <a:pPr marL="342900" lvl="0" indent="-342900" algn="just"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столбце [Дата] добавить префикс «2019 ».</a:t>
            </a:r>
          </a:p>
          <a:p>
            <a:pPr marL="342900" lvl="0" indent="-342900" algn="just"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Изменить тип [Дата] с текстового на «дата».</a:t>
            </a:r>
          </a:p>
          <a:p>
            <a:pPr marL="342900" lvl="0" indent="-342900" algn="just"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Изменить тип [Курс] с текстового на «десятичное число с языком», т. е. используя локаль.</a:t>
            </a:r>
          </a:p>
          <a:p>
            <a:pPr marL="342900" lvl="0" indent="-342900" algn="just"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Обратить строки, чтобы январь оказался сверху, а декабрь внизу.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9A2A2CE-2A62-4F68-837F-F24D8ADE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59782" y="6356351"/>
            <a:ext cx="1255568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15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EFF781B-01DE-4171-959F-322F6316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Шаги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03728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2D2ABC4-7739-4A2D-A6D0-2EF47845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91A140B-44EE-4255-A26C-1F2780EA458E}" type="slidenum">
              <a:rPr lang="ru-RU" smtClean="0"/>
              <a:pPr>
                <a:spcAft>
                  <a:spcPts val="600"/>
                </a:spcAft>
              </a:pPr>
              <a:t>16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987A91-3ABE-49C8-8E43-4115E98E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 anchor="ctr">
            <a:normAutofit/>
          </a:bodyPr>
          <a:lstStyle/>
          <a:p>
            <a:pPr algn="ctr"/>
            <a:r>
              <a:rPr lang="ru-RU" dirty="0"/>
              <a:t>Код алгоритма на языке </a:t>
            </a:r>
            <a:r>
              <a:rPr lang="en-US" dirty="0"/>
              <a:t>M</a:t>
            </a:r>
            <a:endParaRPr lang="ru-RU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75B4062-6C61-470E-9FAE-E5E809ABD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" y="1150403"/>
            <a:ext cx="8920144" cy="455719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498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5AD394-F9A7-4B35-89E2-4F6667C07678}"/>
              </a:ext>
            </a:extLst>
          </p:cNvPr>
          <p:cNvSpPr txBox="1"/>
          <p:nvPr/>
        </p:nvSpPr>
        <p:spPr>
          <a:xfrm>
            <a:off x="210381" y="5705813"/>
            <a:ext cx="8452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Результат обработки временного ряда в </a:t>
            </a:r>
            <a:r>
              <a:rPr lang="en-US" sz="2000" dirty="0"/>
              <a:t>Power Query </a:t>
            </a:r>
            <a:r>
              <a:rPr lang="ru-RU" sz="2000" dirty="0"/>
              <a:t>помещаем на лист</a:t>
            </a:r>
            <a:r>
              <a:rPr lang="en-US" sz="2000" dirty="0"/>
              <a:t>. </a:t>
            </a:r>
            <a:r>
              <a:rPr lang="ru-RU" sz="2000" dirty="0"/>
              <a:t>Дальнейшие действия по обработки и моделированию данных производим </a:t>
            </a:r>
            <a:r>
              <a:rPr lang="ru-RU" sz="2000"/>
              <a:t>на листе.</a:t>
            </a:r>
            <a:endParaRPr lang="ru-RU" sz="20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2D2ABC4-7739-4A2D-A6D0-2EF47845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0072" y="6356351"/>
            <a:ext cx="77527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91A140B-44EE-4255-A26C-1F2780EA458E}" type="slidenum">
              <a:rPr lang="ru-RU" smtClean="0"/>
              <a:pPr>
                <a:spcAft>
                  <a:spcPts val="600"/>
                </a:spcAft>
              </a:pPr>
              <a:t>17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987A91-3ABE-49C8-8E43-4115E98E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 anchor="ctr">
            <a:normAutofit/>
          </a:bodyPr>
          <a:lstStyle/>
          <a:p>
            <a:r>
              <a:rPr lang="ru-RU" dirty="0"/>
              <a:t>Результат на листе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6666CD-FD22-473D-B8F0-2F05D6D30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2" y="1398094"/>
            <a:ext cx="7559695" cy="40618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62C082-E438-40E4-9D2F-92A6D4B9C3C2}"/>
              </a:ext>
            </a:extLst>
          </p:cNvPr>
          <p:cNvSpPr txBox="1"/>
          <p:nvPr/>
        </p:nvSpPr>
        <p:spPr>
          <a:xfrm>
            <a:off x="3060177" y="5182907"/>
            <a:ext cx="5291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https://freecurrencyrates.com/ru/exchange-rate-history/USD-JPY/2018/cbr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867032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B94D95-2F37-40A1-9D48-FC8A03D6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18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26E55E-A326-4E44-AB80-6855585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7A8956-8C06-4430-92E9-22DAF4BB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05038"/>
            <a:ext cx="85693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95463" indent="-1795463"/>
            <a:r>
              <a:rPr lang="ru-RU" altLang="ru-RU" sz="3000" b="1" dirty="0">
                <a:solidFill>
                  <a:schemeClr val="tx2"/>
                </a:solidFill>
              </a:rPr>
              <a:t>Вопрос 3.  Методы исследования регулярных компонент временного ряда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E0EE18-F49E-4C9F-9EB6-8B0DD915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792769"/>
            <a:ext cx="68712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ru-RU" sz="2400" b="1" dirty="0">
                <a:solidFill>
                  <a:schemeClr val="tx2"/>
                </a:solidFill>
              </a:rPr>
              <a:t>3.1</a:t>
            </a:r>
            <a:r>
              <a:rPr lang="ru-RU" altLang="ru-RU" sz="2400" b="1" dirty="0">
                <a:solidFill>
                  <a:schemeClr val="tx2"/>
                </a:solidFill>
              </a:rPr>
              <a:t>.</a:t>
            </a:r>
            <a:r>
              <a:rPr lang="en-US" altLang="ru-RU" sz="2400" b="1" dirty="0">
                <a:solidFill>
                  <a:schemeClr val="tx2"/>
                </a:solidFill>
              </a:rPr>
              <a:t> </a:t>
            </a:r>
            <a:r>
              <a:rPr lang="ru-RU" altLang="ru-RU" sz="2400" b="1" dirty="0">
                <a:solidFill>
                  <a:schemeClr val="tx2"/>
                </a:solidFill>
              </a:rPr>
              <a:t>Линия тренда и ее параметры</a:t>
            </a:r>
          </a:p>
          <a:p>
            <a:r>
              <a:rPr lang="en-US" altLang="ru-RU" sz="2400" b="1" dirty="0">
                <a:solidFill>
                  <a:schemeClr val="tx2"/>
                </a:solidFill>
              </a:rPr>
              <a:t>3</a:t>
            </a:r>
            <a:r>
              <a:rPr lang="ru-RU" altLang="ru-RU" sz="2400" b="1" dirty="0">
                <a:solidFill>
                  <a:schemeClr val="tx2"/>
                </a:solidFill>
              </a:rPr>
              <a:t>.</a:t>
            </a:r>
            <a:r>
              <a:rPr lang="en-US" altLang="ru-RU" sz="2400" b="1" dirty="0">
                <a:solidFill>
                  <a:schemeClr val="tx2"/>
                </a:solidFill>
              </a:rPr>
              <a:t>2</a:t>
            </a:r>
            <a:r>
              <a:rPr lang="ru-RU" altLang="ru-RU" sz="2400" b="1" dirty="0">
                <a:solidFill>
                  <a:schemeClr val="tx2"/>
                </a:solidFill>
              </a:rPr>
              <a:t>. Способы расчета сезонной динамики</a:t>
            </a:r>
          </a:p>
        </p:txBody>
      </p:sp>
    </p:spTree>
    <p:extLst>
      <p:ext uri="{BB962C8B-B14F-4D97-AF65-F5344CB8AC3E}">
        <p14:creationId xmlns:p14="http://schemas.microsoft.com/office/powerpoint/2010/main" val="1499108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B94D95-2F37-40A1-9D48-FC8A03D6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19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26E55E-A326-4E44-AB80-6855585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.1. Линия тренда и ее параметры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E0EE18-F49E-4C9F-9EB6-8B0DD915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034" y="3312013"/>
            <a:ext cx="54119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ru-RU" sz="2400" b="1" dirty="0">
                <a:solidFill>
                  <a:schemeClr val="tx2"/>
                </a:solidFill>
              </a:rPr>
              <a:t>3.1</a:t>
            </a:r>
            <a:r>
              <a:rPr lang="ru-RU" altLang="ru-RU" sz="2400" b="1" dirty="0">
                <a:solidFill>
                  <a:schemeClr val="tx2"/>
                </a:solidFill>
              </a:rPr>
              <a:t>.</a:t>
            </a:r>
            <a:r>
              <a:rPr lang="en-US" altLang="ru-RU" sz="2400" b="1" dirty="0">
                <a:solidFill>
                  <a:schemeClr val="tx2"/>
                </a:solidFill>
              </a:rPr>
              <a:t> </a:t>
            </a:r>
            <a:r>
              <a:rPr lang="ru-RU" altLang="ru-RU" sz="2400" b="1" dirty="0">
                <a:solidFill>
                  <a:schemeClr val="tx2"/>
                </a:solidFill>
              </a:rPr>
              <a:t>Линия тренда и ее параметры</a:t>
            </a:r>
          </a:p>
        </p:txBody>
      </p:sp>
    </p:spTree>
    <p:extLst>
      <p:ext uri="{BB962C8B-B14F-4D97-AF65-F5344CB8AC3E}">
        <p14:creationId xmlns:p14="http://schemas.microsoft.com/office/powerpoint/2010/main" val="55592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Цель и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053743-4FE9-491B-8242-FDB9C863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8" y="1123950"/>
            <a:ext cx="8891587" cy="5119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latin typeface="+mj-lt"/>
              </a:rPr>
              <a:t>Цель: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Освоить технологию обработки и анализа временных рядов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i="1" dirty="0">
                <a:latin typeface="+mj-lt"/>
              </a:rPr>
              <a:t>Задачи:</a:t>
            </a:r>
          </a:p>
          <a:p>
            <a:r>
              <a:rPr lang="ru-RU" dirty="0">
                <a:latin typeface="+mj-lt"/>
              </a:rPr>
              <a:t>Освоить приемы работы с источниками финансовой информации различной структуры</a:t>
            </a:r>
          </a:p>
          <a:p>
            <a:r>
              <a:rPr lang="ru-RU" dirty="0">
                <a:latin typeface="+mj-lt"/>
              </a:rPr>
              <a:t>Построить график и линию тренда временного ряда</a:t>
            </a:r>
          </a:p>
          <a:p>
            <a:r>
              <a:rPr lang="ru-RU" dirty="0">
                <a:latin typeface="+mj-lt"/>
              </a:rPr>
              <a:t>Рассчитать статистические показатели временного ряда</a:t>
            </a:r>
          </a:p>
          <a:p>
            <a:r>
              <a:rPr lang="ru-RU" dirty="0">
                <a:latin typeface="+mj-lt"/>
              </a:rPr>
              <a:t>Изучить технологии сглаживания временного ряда</a:t>
            </a:r>
          </a:p>
        </p:txBody>
      </p:sp>
    </p:spTree>
    <p:extLst>
      <p:ext uri="{BB962C8B-B14F-4D97-AF65-F5344CB8AC3E}">
        <p14:creationId xmlns:p14="http://schemas.microsoft.com/office/powerpoint/2010/main" val="425925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CF381EA-0A29-4EAA-8464-1A61FA16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02DA9-50C5-4206-8D3E-485BB916E017}"/>
              </a:ext>
            </a:extLst>
          </p:cNvPr>
          <p:cNvSpPr txBox="1"/>
          <p:nvPr/>
        </p:nvSpPr>
        <p:spPr>
          <a:xfrm>
            <a:off x="202222" y="6033185"/>
            <a:ext cx="8516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Источник данных: </a:t>
            </a:r>
            <a:r>
              <a:rPr lang="ru-RU" sz="14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https://freecurrencyrates.com/ru/exchange-rate-history/USD-JPY/2018/cbr</a:t>
            </a:r>
            <a:endParaRPr lang="ru-RU"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48498A-FDBA-468B-92B2-59446DA48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8" y="1725782"/>
            <a:ext cx="8108383" cy="340643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FF1886A5-D1BA-4312-B455-148753086179}"/>
              </a:ext>
            </a:extLst>
          </p:cNvPr>
          <p:cNvSpPr txBox="1">
            <a:spLocks/>
          </p:cNvSpPr>
          <p:nvPr/>
        </p:nvSpPr>
        <p:spPr>
          <a:xfrm>
            <a:off x="3262679" y="136524"/>
            <a:ext cx="5773782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3.1. Линия тренда и ее параметры</a:t>
            </a:r>
          </a:p>
        </p:txBody>
      </p:sp>
    </p:spTree>
    <p:extLst>
      <p:ext uri="{BB962C8B-B14F-4D97-AF65-F5344CB8AC3E}">
        <p14:creationId xmlns:p14="http://schemas.microsoft.com/office/powerpoint/2010/main" val="3448231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Таблица 19">
                <a:extLst>
                  <a:ext uri="{FF2B5EF4-FFF2-40B4-BE49-F238E27FC236}">
                    <a16:creationId xmlns:a16="http://schemas.microsoft.com/office/drawing/2014/main" id="{850A5BBD-D910-4701-BE25-9E7D6E9C29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5594602"/>
                  </p:ext>
                </p:extLst>
              </p:nvPr>
            </p:nvGraphicFramePr>
            <p:xfrm>
              <a:off x="598517" y="2676817"/>
              <a:ext cx="7656021" cy="303125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827601">
                      <a:extLst>
                        <a:ext uri="{9D8B030D-6E8A-4147-A177-3AD203B41FA5}">
                          <a16:colId xmlns:a16="http://schemas.microsoft.com/office/drawing/2014/main" val="3312754218"/>
                        </a:ext>
                      </a:extLst>
                    </a:gridCol>
                    <a:gridCol w="3828420">
                      <a:extLst>
                        <a:ext uri="{9D8B030D-6E8A-4147-A177-3AD203B41FA5}">
                          <a16:colId xmlns:a16="http://schemas.microsoft.com/office/drawing/2014/main" val="212050697"/>
                        </a:ext>
                      </a:extLst>
                    </a:gridCol>
                  </a:tblGrid>
                  <a:tr h="45662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линейной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0215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6341408"/>
                      </a:ext>
                    </a:extLst>
                  </a:tr>
                  <a:tr h="45662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параболической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0215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2098892"/>
                      </a:ext>
                    </a:extLst>
                  </a:tr>
                  <a:tr h="46230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степенной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0215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45461949"/>
                      </a:ext>
                    </a:extLst>
                  </a:tr>
                  <a:tr h="46230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экспоненциальной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0215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𝑒𝑥𝑝</m:t>
                                    </m:r>
                                  </m:e>
                                  <m:sup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∙</m:t>
                                    </m:r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8527079"/>
                      </a:ext>
                    </a:extLst>
                  </a:tr>
                  <a:tr h="736765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гиперболической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0215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503684"/>
                      </a:ext>
                    </a:extLst>
                  </a:tr>
                  <a:tr h="45662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логарифмической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0215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288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Таблица 19">
                <a:extLst>
                  <a:ext uri="{FF2B5EF4-FFF2-40B4-BE49-F238E27FC236}">
                    <a16:creationId xmlns:a16="http://schemas.microsoft.com/office/drawing/2014/main" id="{850A5BBD-D910-4701-BE25-9E7D6E9C29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5594602"/>
                  </p:ext>
                </p:extLst>
              </p:nvPr>
            </p:nvGraphicFramePr>
            <p:xfrm>
              <a:off x="598517" y="2676817"/>
              <a:ext cx="7656021" cy="303125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827601">
                      <a:extLst>
                        <a:ext uri="{9D8B030D-6E8A-4147-A177-3AD203B41FA5}">
                          <a16:colId xmlns:a16="http://schemas.microsoft.com/office/drawing/2014/main" val="3312754218"/>
                        </a:ext>
                      </a:extLst>
                    </a:gridCol>
                    <a:gridCol w="3828420">
                      <a:extLst>
                        <a:ext uri="{9D8B030D-6E8A-4147-A177-3AD203B41FA5}">
                          <a16:colId xmlns:a16="http://schemas.microsoft.com/office/drawing/2014/main" val="212050697"/>
                        </a:ext>
                      </a:extLst>
                    </a:gridCol>
                  </a:tblGrid>
                  <a:tr h="45662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линейной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41" b="-5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6341408"/>
                      </a:ext>
                    </a:extLst>
                  </a:tr>
                  <a:tr h="45662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параболической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41" t="-100000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2098892"/>
                      </a:ext>
                    </a:extLst>
                  </a:tr>
                  <a:tr h="46230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степенной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41" t="-197368" b="-36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5461949"/>
                      </a:ext>
                    </a:extLst>
                  </a:tr>
                  <a:tr h="46230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экспоненциальной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41" t="-297368" b="-26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8527079"/>
                      </a:ext>
                    </a:extLst>
                  </a:tr>
                  <a:tr h="736765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гиперболической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41" t="-249587" b="-6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03684"/>
                      </a:ext>
                    </a:extLst>
                  </a:tr>
                  <a:tr h="45662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логарифмической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41" t="-56400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02885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E8E8A78-5A40-4712-82E4-1865A2C29F41}"/>
              </a:ext>
            </a:extLst>
          </p:cNvPr>
          <p:cNvSpPr txBox="1"/>
          <p:nvPr/>
        </p:nvSpPr>
        <p:spPr>
          <a:xfrm>
            <a:off x="598517" y="1379913"/>
            <a:ext cx="744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построения линии тренда осуществляем поиск соответствующей аналитической формы, например:</a:t>
            </a:r>
            <a:endParaRPr lang="ru-RU" dirty="0"/>
          </a:p>
        </p:txBody>
      </p:sp>
      <p:sp>
        <p:nvSpPr>
          <p:cNvPr id="22" name="Номер слайда 2">
            <a:extLst>
              <a:ext uri="{FF2B5EF4-FFF2-40B4-BE49-F238E27FC236}">
                <a16:creationId xmlns:a16="http://schemas.microsoft.com/office/drawing/2014/main" id="{ECFD287C-5607-4AC3-A4AA-236D62AB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0589" y="6356351"/>
            <a:ext cx="684760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21</a:t>
            </a:fld>
            <a:endParaRPr lang="ru-RU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9E63CDAA-AA1D-453D-8AD8-74900F9E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/>
          <a:p>
            <a:r>
              <a:rPr lang="ru-RU" dirty="0"/>
              <a:t>3.1. Линия тренда и ее параметры</a:t>
            </a:r>
          </a:p>
        </p:txBody>
      </p:sp>
    </p:spTree>
    <p:extLst>
      <p:ext uri="{BB962C8B-B14F-4D97-AF65-F5344CB8AC3E}">
        <p14:creationId xmlns:p14="http://schemas.microsoft.com/office/powerpoint/2010/main" val="1992440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7">
            <a:extLst>
              <a:ext uri="{FF2B5EF4-FFF2-40B4-BE49-F238E27FC236}">
                <a16:creationId xmlns:a16="http://schemas.microsoft.com/office/drawing/2014/main" id="{47E620FF-4092-4FFE-BEEC-D4336FC49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636838"/>
            <a:ext cx="43561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CFAB316-BEE1-4876-8AE1-E2D6C5C6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4815" y="6198090"/>
            <a:ext cx="901212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22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C24267-9DFB-476E-B67B-DEA16D38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линии тренда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E81C81-3096-4332-8F9D-98E26346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778000"/>
            <a:ext cx="58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96875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ru-RU" altLang="zh-CN" sz="2400">
              <a:latin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6E9A1-3249-470C-8D40-CF0C13345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54163" y="2241550"/>
            <a:ext cx="5557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8556644E-F9D6-4ABA-A508-32E9AE919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4" name="Picture 46">
            <a:extLst>
              <a:ext uri="{FF2B5EF4-FFF2-40B4-BE49-F238E27FC236}">
                <a16:creationId xmlns:a16="http://schemas.microsoft.com/office/drawing/2014/main" id="{A1C6C244-4317-4C6C-B3F2-0C8230ED8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838"/>
            <a:ext cx="47879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48">
            <a:extLst>
              <a:ext uri="{FF2B5EF4-FFF2-40B4-BE49-F238E27FC236}">
                <a16:creationId xmlns:a16="http://schemas.microsoft.com/office/drawing/2014/main" id="{78F97869-536E-4814-8999-922F016B8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844675"/>
            <a:ext cx="41052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1600" b="1">
                <a:latin typeface="Times New Roman" panose="02020603050405020304" pitchFamily="18" charset="0"/>
              </a:rPr>
              <a:t>Исходный ряд и параметры выбранной параболической функции</a:t>
            </a:r>
            <a:r>
              <a:rPr lang="ru-RU" altLang="ru-RU"/>
              <a:t> </a:t>
            </a:r>
          </a:p>
        </p:txBody>
      </p:sp>
      <p:sp>
        <p:nvSpPr>
          <p:cNvPr id="20" name="Rectangle 49">
            <a:extLst>
              <a:ext uri="{FF2B5EF4-FFF2-40B4-BE49-F238E27FC236}">
                <a16:creationId xmlns:a16="http://schemas.microsoft.com/office/drawing/2014/main" id="{B29290B1-1B46-4AE1-B804-9CB73085B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4675"/>
            <a:ext cx="47164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1600" b="1">
                <a:latin typeface="Times New Roman" panose="02020603050405020304" pitchFamily="18" charset="0"/>
              </a:rPr>
              <a:t>Исходный ряд и параметры выбранной линейной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357294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B94D95-2F37-40A1-9D48-FC8A03D6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26E55E-A326-4E44-AB80-6855585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.2. Способы расчета сезонной динамики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E0EE18-F49E-4C9F-9EB6-8B0DD915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034" y="3312013"/>
            <a:ext cx="60495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ru-RU" sz="2400" b="1" dirty="0">
                <a:solidFill>
                  <a:schemeClr val="tx2"/>
                </a:solidFill>
              </a:rPr>
              <a:t>3.</a:t>
            </a:r>
            <a:r>
              <a:rPr lang="ru-RU" altLang="ru-RU" sz="2400" b="1" dirty="0">
                <a:solidFill>
                  <a:schemeClr val="tx2"/>
                </a:solidFill>
              </a:rPr>
              <a:t>2.</a:t>
            </a:r>
            <a:r>
              <a:rPr lang="en-US" altLang="ru-RU" sz="2400" b="1" dirty="0">
                <a:solidFill>
                  <a:schemeClr val="tx2"/>
                </a:solidFill>
              </a:rPr>
              <a:t> </a:t>
            </a:r>
            <a:r>
              <a:rPr lang="ru-RU" altLang="ru-RU" sz="2400" b="1" dirty="0">
                <a:solidFill>
                  <a:schemeClr val="tx2"/>
                </a:solidFill>
              </a:rPr>
              <a:t>Способы расчета сезонной динамики</a:t>
            </a:r>
          </a:p>
        </p:txBody>
      </p:sp>
    </p:spTree>
    <p:extLst>
      <p:ext uri="{BB962C8B-B14F-4D97-AF65-F5344CB8AC3E}">
        <p14:creationId xmlns:p14="http://schemas.microsoft.com/office/powerpoint/2010/main" val="4207482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B4B427-8EEE-4467-BFA7-D908693C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24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514033D7-B7F1-481C-9B9D-E555780B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/>
          <a:p>
            <a:r>
              <a:rPr lang="en-US" dirty="0"/>
              <a:t>3</a:t>
            </a:r>
            <a:r>
              <a:rPr lang="ru-RU" dirty="0"/>
              <a:t>.2. Способы расчета сезонной динамики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F97A2E-3486-4F86-B475-3BF41A936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69" y="1420308"/>
            <a:ext cx="7399661" cy="2964437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D7A9F-58CB-437F-99DB-6F6E5875EDB1}"/>
                  </a:ext>
                </a:extLst>
              </p:cNvPr>
              <p:cNvSpPr txBox="1"/>
              <p:nvPr/>
            </p:nvSpPr>
            <p:spPr>
              <a:xfrm>
                <a:off x="872169" y="4529549"/>
                <a:ext cx="6634509" cy="56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ИС%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м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месяц, </m:t>
                      </m:r>
                      <m:acc>
                        <m:accPr>
                          <m:chr m:val="̅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общий средний месячный уровень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D7A9F-58CB-437F-99DB-6F6E5875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69" y="4529549"/>
                <a:ext cx="6634509" cy="5606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795EFC-5CCA-4CAC-8ACC-8C0D781C13BD}"/>
                  </a:ext>
                </a:extLst>
              </p:cNvPr>
              <p:cNvSpPr txBox="1"/>
              <p:nvPr/>
            </p:nvSpPr>
            <p:spPr>
              <a:xfrm>
                <a:off x="946727" y="5381743"/>
                <a:ext cx="1592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ИС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абс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795EFC-5CCA-4CAC-8ACC-8C0D781C1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27" y="5381743"/>
                <a:ext cx="1592744" cy="276999"/>
              </a:xfrm>
              <a:prstGeom prst="rect">
                <a:avLst/>
              </a:prstGeom>
              <a:blipFill>
                <a:blip r:embed="rId4"/>
                <a:stretch>
                  <a:fillRect l="-2672" t="-6667" r="-18321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D825B-538F-41E3-B572-AA1F8AE5F042}"/>
                  </a:ext>
                </a:extLst>
              </p:cNvPr>
              <p:cNvSpPr txBox="1"/>
              <p:nvPr/>
            </p:nvSpPr>
            <p:spPr>
              <a:xfrm>
                <a:off x="946727" y="5950270"/>
                <a:ext cx="1681422" cy="525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ИС%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ИС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абс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D825B-538F-41E3-B572-AA1F8AE5F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27" y="5950270"/>
                <a:ext cx="1681422" cy="525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115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B4B427-8EEE-4467-BFA7-D908693C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2982" y="6356351"/>
            <a:ext cx="1052368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25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514033D7-B7F1-481C-9B9D-E555780B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/>
          <a:p>
            <a:r>
              <a:rPr lang="en-US" dirty="0"/>
              <a:t>3</a:t>
            </a:r>
            <a:r>
              <a:rPr lang="ru-RU" dirty="0"/>
              <a:t>.2. Способы расчета сезонной динамики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F97A2E-3486-4F86-B475-3BF41A936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8" y="1360584"/>
            <a:ext cx="2967040" cy="118865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B3F1FF1-AD87-4B3C-9303-FFD922BE9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0" y="3643396"/>
            <a:ext cx="4669941" cy="271295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594735-52EF-4EFD-AC59-FEE503AE8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781" y="1360585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72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4F8404F-D6F9-4ACE-AEFF-E9BA4017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26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8D4B8CA-40E4-4F1C-928C-7555ACB4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4.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BA13483-7FFE-4315-8BC8-1D72904B4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58" y="2951946"/>
            <a:ext cx="7848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800" b="1" dirty="0">
                <a:solidFill>
                  <a:schemeClr val="tx2"/>
                </a:solidFill>
              </a:rPr>
              <a:t>4. Моделирование тенденции временного ряда при наличии структурных изменений</a:t>
            </a:r>
            <a:endParaRPr lang="ru-RU" altLang="ru-RU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51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FEFAC8-C1ED-4340-91ED-765E93567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05" y="1606916"/>
            <a:ext cx="7040389" cy="49319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FFA40CC-75F4-4A7B-9483-8F916F15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3608" y="6356351"/>
            <a:ext cx="751742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27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F9CEF94-C5AC-4807-B5F0-BF6A430D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Грегори Чоу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19EF0-E5FB-41AE-9298-4C6CB9E44C6A}"/>
              </a:ext>
            </a:extLst>
          </p:cNvPr>
          <p:cNvSpPr txBox="1"/>
          <p:nvPr/>
        </p:nvSpPr>
        <p:spPr>
          <a:xfrm flipH="1">
            <a:off x="1012122" y="1114184"/>
            <a:ext cx="800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Кусочно-линейная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3837397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6565782-4072-4232-BC7A-C73A54681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0" y="1280812"/>
            <a:ext cx="8306959" cy="42963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FEFAC8-C1ED-4340-91ED-765E93567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43" y="4611530"/>
            <a:ext cx="2756936" cy="19313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FFA40CC-75F4-4A7B-9483-8F916F15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8520" y="6259635"/>
            <a:ext cx="751742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28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F9CEF94-C5AC-4807-B5F0-BF6A430D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Грегори Чоу</a:t>
            </a:r>
          </a:p>
        </p:txBody>
      </p:sp>
    </p:spTree>
    <p:extLst>
      <p:ext uri="{BB962C8B-B14F-4D97-AF65-F5344CB8AC3E}">
        <p14:creationId xmlns:p14="http://schemas.microsoft.com/office/powerpoint/2010/main" val="3610071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4F8404F-D6F9-4ACE-AEFF-E9BA4017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29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8D4B8CA-40E4-4F1C-928C-7555ACB4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5.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BA13483-7FFE-4315-8BC8-1D72904B4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2905780"/>
            <a:ext cx="7848600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ru-RU" altLang="ru-RU" sz="2800" b="1" dirty="0">
                <a:solidFill>
                  <a:schemeClr val="tx2"/>
                </a:solidFill>
              </a:rPr>
              <a:t>5. Выравнивание временного ряда</a:t>
            </a:r>
          </a:p>
          <a:p>
            <a:pPr>
              <a:spcBef>
                <a:spcPts val="600"/>
              </a:spcBef>
            </a:pPr>
            <a:r>
              <a:rPr lang="ru-RU" altLang="ru-RU" sz="2400" b="1" dirty="0">
                <a:solidFill>
                  <a:schemeClr val="tx2"/>
                </a:solidFill>
              </a:rPr>
              <a:t>5.1. Смыкание</a:t>
            </a:r>
          </a:p>
          <a:p>
            <a:pPr>
              <a:spcBef>
                <a:spcPts val="600"/>
              </a:spcBef>
            </a:pPr>
            <a:r>
              <a:rPr lang="ru-RU" altLang="ru-RU" sz="2400" b="1" dirty="0">
                <a:solidFill>
                  <a:schemeClr val="tx2"/>
                </a:solidFill>
              </a:rPr>
              <a:t>5.2. Сглаживание</a:t>
            </a:r>
          </a:p>
        </p:txBody>
      </p:sp>
    </p:spTree>
    <p:extLst>
      <p:ext uri="{BB962C8B-B14F-4D97-AF65-F5344CB8AC3E}">
        <p14:creationId xmlns:p14="http://schemas.microsoft.com/office/powerpoint/2010/main" val="41689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704E75-CBC0-4157-82C6-67B227AA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C398B4D-347C-4072-8F69-B994807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Учебные вопросы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1423020-B4C2-427A-98FC-9823D90A80E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24264"/>
            <a:ext cx="8229600" cy="3942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buNone/>
            </a:pPr>
            <a:r>
              <a:rPr lang="ru-RU" sz="2400" b="1" dirty="0">
                <a:solidFill>
                  <a:schemeClr val="tx2"/>
                </a:solidFill>
              </a:rPr>
              <a:t>Учебные вопросы</a:t>
            </a:r>
          </a:p>
          <a:p>
            <a:pPr marL="357188" indent="-357188">
              <a:buFont typeface="Wingdings" panose="05000000000000000000" pitchFamily="2" charset="2"/>
              <a:buNone/>
            </a:pPr>
            <a:endParaRPr lang="ru-RU" altLang="ru-RU" sz="24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ru-RU" altLang="ru-RU" sz="2400" b="1" dirty="0">
                <a:solidFill>
                  <a:schemeClr val="tx2"/>
                </a:solidFill>
              </a:rPr>
              <a:t>Понятие временного ряда, его основные характеристики и компоненты</a:t>
            </a:r>
            <a:endParaRPr lang="en-US" altLang="ru-RU" sz="24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ru-RU" altLang="ru-RU" sz="2400" b="1" dirty="0">
                <a:solidFill>
                  <a:schemeClr val="tx2"/>
                </a:solidFill>
              </a:rPr>
              <a:t>Загрузка данных временного ряда на лист </a:t>
            </a:r>
            <a:r>
              <a:rPr lang="en-US" altLang="ru-RU" sz="2400" b="1" dirty="0">
                <a:solidFill>
                  <a:schemeClr val="tx2"/>
                </a:solidFill>
              </a:rPr>
              <a:t>Excel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ru-RU" altLang="ru-RU" sz="2400" b="1" dirty="0">
                <a:solidFill>
                  <a:schemeClr val="tx2"/>
                </a:solidFill>
              </a:rPr>
              <a:t>Методы исследования регулярных компонент временного ряда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ru-RU" altLang="ru-RU" sz="2400" b="1" dirty="0">
                <a:solidFill>
                  <a:schemeClr val="tx2"/>
                </a:solidFill>
              </a:rPr>
              <a:t>Моделирование тенденции временного ряда при наличии структурных изменений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ru-RU" altLang="ru-RU" sz="2400" b="1" dirty="0">
                <a:solidFill>
                  <a:schemeClr val="tx2"/>
                </a:solidFill>
              </a:rPr>
              <a:t>Сглаживание временного ряда</a:t>
            </a:r>
          </a:p>
        </p:txBody>
      </p:sp>
    </p:spTree>
    <p:extLst>
      <p:ext uri="{BB962C8B-B14F-4D97-AF65-F5344CB8AC3E}">
        <p14:creationId xmlns:p14="http://schemas.microsoft.com/office/powerpoint/2010/main" val="2883372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373A990-6CF2-494A-BEAA-97F330A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164" y="3016266"/>
            <a:ext cx="6896396" cy="82546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5.1. Смыкание временного ряда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3E5E917-DD58-417B-839C-845AAABB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30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F1AEB48-237D-4541-A47D-D3F30CBC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5. Выравнивание временного ряда</a:t>
            </a:r>
          </a:p>
        </p:txBody>
      </p:sp>
    </p:spTree>
    <p:extLst>
      <p:ext uri="{BB962C8B-B14F-4D97-AF65-F5344CB8AC3E}">
        <p14:creationId xmlns:p14="http://schemas.microsoft.com/office/powerpoint/2010/main" val="3982647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54FCDBD-EB59-4CBC-BFA6-4A5FBEA112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8000" contras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69" y="1009557"/>
            <a:ext cx="6007854" cy="4251578"/>
          </a:xfrm>
          <a:prstGeom prst="rect">
            <a:avLst/>
          </a:prstGeom>
          <a:ln>
            <a:noFill/>
          </a:ln>
          <a:effectLst>
            <a:outerShdw blurRad="114300" dist="38100" dir="2520000" sx="101000" sy="101000" algn="tl" rotWithShape="0">
              <a:srgbClr val="000000">
                <a:alpha val="39000"/>
              </a:srgbClr>
            </a:outerShdw>
          </a:effec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3E5E917-DD58-417B-839C-845AAABB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31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F1AEB48-237D-4541-A47D-D3F30CBC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5.1. Смыкание временного ряда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1F8BE-BCA7-41B2-AB18-E1A7F6EDA685}"/>
              </a:ext>
            </a:extLst>
          </p:cNvPr>
          <p:cNvSpPr txBox="1"/>
          <p:nvPr/>
        </p:nvSpPr>
        <p:spPr>
          <a:xfrm>
            <a:off x="216568" y="5391141"/>
            <a:ext cx="87968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Указом президента России В. В. Путина от 28 июля 2016 года № 375 Крымский федеральный округ был упразднён, а входившие в его состав субъекты — Республика Крым и город федерального значения </a:t>
            </a:r>
            <a:r>
              <a:rPr lang="ru-RU"/>
              <a:t>Севастополь — включены </a:t>
            </a:r>
            <a:r>
              <a:rPr lang="ru-RU" dirty="0"/>
              <a:t>в состав Южного федерального округа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E7C5-D75D-4ABA-89C2-609E0F40BCA1}"/>
              </a:ext>
            </a:extLst>
          </p:cNvPr>
          <p:cNvSpPr txBox="1"/>
          <p:nvPr/>
        </p:nvSpPr>
        <p:spPr>
          <a:xfrm>
            <a:off x="216568" y="1843139"/>
            <a:ext cx="8232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В 2016 году изменился состав Южного федерального округа России</a:t>
            </a:r>
          </a:p>
        </p:txBody>
      </p:sp>
    </p:spTree>
    <p:extLst>
      <p:ext uri="{BB962C8B-B14F-4D97-AF65-F5344CB8AC3E}">
        <p14:creationId xmlns:p14="http://schemas.microsoft.com/office/powerpoint/2010/main" val="3323420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C2D67D-C638-4D20-AA5A-99A8B0502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137"/>
            <a:ext cx="9144000" cy="5876863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3E5E917-DD58-417B-839C-845AAABB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3989" y="6369414"/>
            <a:ext cx="707781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32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F1AEB48-237D-4541-A47D-D3F30CBC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5.1. Смыкание временного ряда</a:t>
            </a:r>
          </a:p>
        </p:txBody>
      </p:sp>
    </p:spTree>
    <p:extLst>
      <p:ext uri="{BB962C8B-B14F-4D97-AF65-F5344CB8AC3E}">
        <p14:creationId xmlns:p14="http://schemas.microsoft.com/office/powerpoint/2010/main" val="1514698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92827A3-69EB-4858-855F-2238211D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33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53CD2B32-E00D-4B4F-B643-74CB9465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/>
          <a:p>
            <a:pPr algn="ctr"/>
            <a:r>
              <a:rPr lang="en-US" dirty="0"/>
              <a:t>5</a:t>
            </a:r>
            <a:r>
              <a:rPr lang="ru-RU" dirty="0"/>
              <a:t>. Выравнивание временного ряда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794AD51D-C289-4DE5-8A09-78DD2C5F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164" y="3016266"/>
            <a:ext cx="6896396" cy="82546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5.2. Сглаживание временного ряда</a:t>
            </a:r>
          </a:p>
        </p:txBody>
      </p:sp>
    </p:spTree>
    <p:extLst>
      <p:ext uri="{BB962C8B-B14F-4D97-AF65-F5344CB8AC3E}">
        <p14:creationId xmlns:p14="http://schemas.microsoft.com/office/powerpoint/2010/main" val="1208046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2A6CA1-B531-45A0-A491-2C670FD9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523" y="161187"/>
            <a:ext cx="5773782" cy="605879"/>
          </a:xfrm>
        </p:spPr>
        <p:txBody>
          <a:bodyPr/>
          <a:lstStyle/>
          <a:p>
            <a:r>
              <a:rPr lang="en-US" dirty="0"/>
              <a:t>5</a:t>
            </a:r>
            <a:r>
              <a:rPr lang="ru-RU" dirty="0"/>
              <a:t>.1. Сглаживание временного ряда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F4773FD-F7A1-484C-9A85-BC75D1B0D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8" y="1020812"/>
            <a:ext cx="84963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 sz="2400" b="1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ru-RU" altLang="ru-RU" b="1" i="1" dirty="0"/>
              <a:t> </a:t>
            </a:r>
            <a:r>
              <a:rPr lang="ru-RU" altLang="ru-RU" sz="2000" b="1" i="1" dirty="0"/>
              <a:t>Метод экспоненциального сглаживания</a:t>
            </a:r>
            <a:r>
              <a:rPr lang="ru-RU" altLang="ru-RU" sz="2000" b="1" dirty="0">
                <a:solidFill>
                  <a:schemeClr val="accent2"/>
                </a:solidFill>
              </a:rPr>
              <a:t> </a:t>
            </a:r>
            <a:r>
              <a:rPr lang="ru-RU" altLang="ru-RU" sz="2000" b="1" i="1" dirty="0"/>
              <a:t>(для нахождения </a:t>
            </a:r>
            <a:br>
              <a:rPr lang="ru-RU" altLang="ru-RU" sz="2000" b="1" i="1" dirty="0"/>
            </a:br>
            <a:r>
              <a:rPr lang="ru-RU" altLang="ru-RU" sz="2000" b="1" i="1" dirty="0"/>
              <a:t>  циклической составляющей) 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83FBAD87-44AF-4EF9-ACCF-1D09A3C6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5610225"/>
            <a:ext cx="723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ru-RU" altLang="ru-RU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altLang="ru-RU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60676B9-8B22-4E52-B8BF-498CF4E59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45693"/>
            <a:ext cx="53744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·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(1 -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) ·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-1</a:t>
            </a:r>
            <a:r>
              <a:rPr lang="ru-RU" altLang="ru-RU" dirty="0">
                <a:sym typeface="Symbol" panose="05050102010706020507" pitchFamily="18" charset="2"/>
              </a:rPr>
              <a:t>                            </a:t>
            </a: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B5E09BCA-81BE-4C89-8611-1C02ED78C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008313"/>
            <a:ext cx="75612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ru-RU" dirty="0">
                <a:latin typeface="Times New Roman" panose="02020603050405020304" pitchFamily="18" charset="0"/>
              </a:rPr>
              <a:t>где </a:t>
            </a:r>
            <a:r>
              <a:rPr lang="ru-RU" altLang="ru-RU" dirty="0"/>
              <a:t>  </a:t>
            </a:r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i="1" dirty="0"/>
              <a:t>  </a:t>
            </a:r>
            <a:r>
              <a:rPr lang="ru-RU" altLang="ru-RU" i="1" dirty="0">
                <a:latin typeface="Times New Roman" panose="02020603050405020304" pitchFamily="18" charset="0"/>
              </a:rPr>
              <a:t>- </a:t>
            </a:r>
            <a:r>
              <a:rPr lang="ru-RU" altLang="ru-RU" sz="2000" dirty="0">
                <a:latin typeface="Times New Roman" panose="02020603050405020304" pitchFamily="18" charset="0"/>
              </a:rPr>
              <a:t>расчетное сглаженное значение в момент времени</a:t>
            </a:r>
            <a:r>
              <a:rPr lang="ru-RU" altLang="ru-RU" dirty="0"/>
              <a:t> 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dirty="0"/>
              <a:t>;   </a:t>
            </a:r>
          </a:p>
          <a:p>
            <a:r>
              <a:rPr lang="ru-RU" altLang="ru-RU" dirty="0"/>
              <a:t>      </a:t>
            </a:r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-1</a:t>
            </a:r>
            <a:r>
              <a:rPr lang="ru-RU" altLang="ru-RU" i="1" dirty="0"/>
              <a:t>  </a:t>
            </a:r>
            <a:r>
              <a:rPr lang="ru-RU" altLang="ru-RU" i="1" dirty="0">
                <a:latin typeface="Times New Roman" panose="02020603050405020304" pitchFamily="18" charset="0"/>
              </a:rPr>
              <a:t>-</a:t>
            </a:r>
            <a:r>
              <a:rPr lang="ru-RU" altLang="ru-RU" dirty="0"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</a:rPr>
              <a:t>расчетное  сглаженное значение в момент времени</a:t>
            </a:r>
            <a:r>
              <a:rPr lang="ru-RU" altLang="ru-RU" dirty="0"/>
              <a:t>  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-1</a:t>
            </a:r>
            <a:r>
              <a:rPr lang="ru-RU" altLang="ru-RU" dirty="0"/>
              <a:t>;</a:t>
            </a:r>
          </a:p>
          <a:p>
            <a:r>
              <a:rPr lang="ru-RU" altLang="ru-RU" dirty="0"/>
              <a:t>       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latin typeface="Times New Roman" panose="02020603050405020304" pitchFamily="18" charset="0"/>
              </a:rPr>
              <a:t>  </a:t>
            </a:r>
            <a:r>
              <a:rPr lang="ru-RU" altLang="ru-RU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ru-RU" altLang="ru-RU" i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параметр   сглаживания</a:t>
            </a:r>
            <a:r>
              <a:rPr lang="ru-RU" altLang="ru-RU" dirty="0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ru-RU" altLang="ru-RU" i="1" dirty="0">
                <a:sym typeface="Symbol" panose="05050102010706020507" pitchFamily="18" charset="2"/>
              </a:rPr>
              <a:t> 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 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;  </a:t>
            </a:r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5D016C9D-DE44-46DB-9D5A-4351ECE95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3850" y="4359801"/>
            <a:ext cx="921702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23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000" dirty="0">
                <a:latin typeface="Times New Roman" panose="02020603050405020304" pitchFamily="18" charset="0"/>
              </a:rPr>
              <a:t>Если 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dirty="0">
                <a:latin typeface="Times New Roman" panose="02020603050405020304" pitchFamily="18" charset="0"/>
              </a:rPr>
              <a:t> = 0</a:t>
            </a:r>
            <a:r>
              <a:rPr lang="ru-RU" altLang="ru-RU" sz="2000" dirty="0">
                <a:latin typeface="Times New Roman" panose="02020603050405020304" pitchFamily="18" charset="0"/>
              </a:rPr>
              <a:t>, то </a:t>
            </a:r>
            <a:r>
              <a:rPr lang="en-US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ru-RU" altLang="ru-RU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- значимыми являются сглаженные значения (текущие наблюдения не принимаются во внимание). </a:t>
            </a:r>
          </a:p>
          <a:p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Если </a:t>
            </a:r>
            <a:r>
              <a:rPr lang="de-DE" altLang="ru-RU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dirty="0">
                <a:latin typeface="Times New Roman" panose="02020603050405020304" pitchFamily="18" charset="0"/>
              </a:rPr>
              <a:t> = 1</a:t>
            </a:r>
            <a:r>
              <a:rPr lang="ru-RU" altLang="ru-RU" sz="2000" dirty="0">
                <a:latin typeface="Times New Roman" panose="02020603050405020304" pitchFamily="18" charset="0"/>
              </a:rPr>
              <a:t>, то </a:t>
            </a:r>
            <a:r>
              <a:rPr lang="en-US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    - игнорируются предшествующие наблюдения. </a:t>
            </a:r>
            <a:endParaRPr lang="ru-RU" altLang="ru-RU" sz="20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CDA92B0F-A697-4827-A5CC-70EB8ADD4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805488"/>
            <a:ext cx="472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=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-1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+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(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)</a:t>
            </a:r>
            <a:r>
              <a:rPr lang="ru-RU" altLang="ru-RU" dirty="0">
                <a:sym typeface="Symbol" panose="05050102010706020507" pitchFamily="18" charset="2"/>
              </a:rPr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1263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7">
            <a:extLst>
              <a:ext uri="{FF2B5EF4-FFF2-40B4-BE49-F238E27FC236}">
                <a16:creationId xmlns:a16="http://schemas.microsoft.com/office/drawing/2014/main" id="{47E620FF-4092-4FFE-BEEC-D4336FC49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636838"/>
            <a:ext cx="43561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CFAB316-BEE1-4876-8AE1-E2D6C5C6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4815" y="6198090"/>
            <a:ext cx="901212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35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C24267-9DFB-476E-B67B-DEA16D38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линии тренда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E81C81-3096-4332-8F9D-98E26346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778000"/>
            <a:ext cx="58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96875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ru-RU" altLang="zh-CN" sz="2400">
              <a:latin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6E9A1-3249-470C-8D40-CF0C13345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54163" y="2241550"/>
            <a:ext cx="5557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8556644E-F9D6-4ABA-A508-32E9AE919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4" name="Picture 46">
            <a:extLst>
              <a:ext uri="{FF2B5EF4-FFF2-40B4-BE49-F238E27FC236}">
                <a16:creationId xmlns:a16="http://schemas.microsoft.com/office/drawing/2014/main" id="{A1C6C244-4317-4C6C-B3F2-0C8230ED8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838"/>
            <a:ext cx="47879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48">
            <a:extLst>
              <a:ext uri="{FF2B5EF4-FFF2-40B4-BE49-F238E27FC236}">
                <a16:creationId xmlns:a16="http://schemas.microsoft.com/office/drawing/2014/main" id="{78F97869-536E-4814-8999-922F016B8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844675"/>
            <a:ext cx="41052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1600" b="1">
                <a:latin typeface="Times New Roman" panose="02020603050405020304" pitchFamily="18" charset="0"/>
              </a:rPr>
              <a:t>Исходный ряд и параметры выбранной параболической функции</a:t>
            </a:r>
            <a:r>
              <a:rPr lang="ru-RU" altLang="ru-RU"/>
              <a:t> </a:t>
            </a:r>
          </a:p>
        </p:txBody>
      </p:sp>
      <p:sp>
        <p:nvSpPr>
          <p:cNvPr id="20" name="Rectangle 49">
            <a:extLst>
              <a:ext uri="{FF2B5EF4-FFF2-40B4-BE49-F238E27FC236}">
                <a16:creationId xmlns:a16="http://schemas.microsoft.com/office/drawing/2014/main" id="{B29290B1-1B46-4AE1-B804-9CB73085B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4675"/>
            <a:ext cx="47164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1600" b="1">
                <a:latin typeface="Times New Roman" panose="02020603050405020304" pitchFamily="18" charset="0"/>
              </a:rPr>
              <a:t>Исходный ряд и параметры выбранной линейной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708805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E098B1B-E248-40ED-BB00-34BBB7F2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5F1C1B-F906-4799-92B8-143043A1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36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C8D1C4-C0BD-4F77-9837-A8252C4C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Изучение остатков модели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9BA586E-E4EA-4977-9EB6-A8BDDA836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6025"/>
            <a:ext cx="4572000" cy="387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4D41AB9B-DE43-4247-B827-0E26AD350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69" y="2468561"/>
            <a:ext cx="4321175" cy="388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1C15EDCB-4ADC-4D85-B628-6CB56021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0D4C886-8F71-43D3-AE78-ADE0E9577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0480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ru-RU" altLang="ru-RU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9239A8A-9F0E-49CC-9067-EE38E66A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44675"/>
            <a:ext cx="83169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alt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Гистограмма остатков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Гистограмма остатков 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 линейной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функции                                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  параболической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798022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0976AD4-9488-48C2-A7B0-9CD455F1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37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55F2D5-1814-4AB0-8913-560CB912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Экспоненциальное сглаживание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857DBB-D166-445C-94D3-C47B13E39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04925" y="2084388"/>
            <a:ext cx="5557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8" name="Rectangle 453">
            <a:extLst>
              <a:ext uri="{FF2B5EF4-FFF2-40B4-BE49-F238E27FC236}">
                <a16:creationId xmlns:a16="http://schemas.microsoft.com/office/drawing/2014/main" id="{94BC4EB6-5B5B-43B2-85A5-1A007E5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" name="Object 452">
            <a:extLst>
              <a:ext uri="{FF2B5EF4-FFF2-40B4-BE49-F238E27FC236}">
                <a16:creationId xmlns:a16="http://schemas.microsoft.com/office/drawing/2014/main" id="{8C4C3A7B-F785-4F3C-9C10-D6F537048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628775"/>
          <a:ext cx="8893175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иаграмма" r:id="rId2" imgW="4594860" imgH="3192810" progId="Excel.Chart.8">
                  <p:embed/>
                </p:oleObj>
              </mc:Choice>
              <mc:Fallback>
                <p:oleObj name="Диаграмма" r:id="rId2" imgW="4594860" imgH="3192810" progId="Excel.Chart.8">
                  <p:embed/>
                  <p:pic>
                    <p:nvPicPr>
                      <p:cNvPr id="63940" name="Object 452">
                        <a:extLst>
                          <a:ext uri="{FF2B5EF4-FFF2-40B4-BE49-F238E27FC236}">
                            <a16:creationId xmlns:a16="http://schemas.microsoft.com/office/drawing/2014/main" id="{C67A501D-0CE1-4501-BE35-B0FA2CD63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28775"/>
                        <a:ext cx="8893175" cy="504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54">
            <a:extLst>
              <a:ext uri="{FF2B5EF4-FFF2-40B4-BE49-F238E27FC236}">
                <a16:creationId xmlns:a16="http://schemas.microsoft.com/office/drawing/2014/main" id="{A53D0543-F815-4D59-9C02-35FBED88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4" y="864393"/>
            <a:ext cx="8288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652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44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4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latin typeface="Times New Roman" panose="02020603050405020304" pitchFamily="18" charset="0"/>
              </a:rPr>
              <a:t>Исходный временной ряд - сплошная  линия;</a:t>
            </a:r>
            <a:endParaRPr lang="ru-RU" altLang="ru-RU" sz="2400" dirty="0">
              <a:latin typeface="Times New Roman" panose="02020603050405020304" pitchFamily="18" charset="0"/>
            </a:endParaRPr>
          </a:p>
          <a:p>
            <a:r>
              <a:rPr lang="ru-RU" altLang="ru-RU" sz="2400" b="1" dirty="0">
                <a:latin typeface="Times New Roman" panose="02020603050405020304" pitchFamily="18" charset="0"/>
              </a:rPr>
              <a:t>сглаженный временной ряд (</a:t>
            </a:r>
            <a:r>
              <a:rPr lang="ru-RU" altLang="ru-RU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dirty="0">
                <a:latin typeface="Times New Roman" panose="02020603050405020304" pitchFamily="18" charset="0"/>
              </a:rPr>
              <a:t> = 0,2)</a:t>
            </a:r>
            <a:r>
              <a:rPr lang="ru-RU" altLang="ru-RU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-пунктирная линия</a:t>
            </a:r>
          </a:p>
        </p:txBody>
      </p:sp>
    </p:spTree>
    <p:extLst>
      <p:ext uri="{BB962C8B-B14F-4D97-AF65-F5344CB8AC3E}">
        <p14:creationId xmlns:p14="http://schemas.microsoft.com/office/powerpoint/2010/main" val="1462257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298F53C-7D06-45E5-A762-7516CDF8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38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C60E2A5-1344-4DE7-9634-77AA12E0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Гистограмма остатков</a:t>
            </a:r>
          </a:p>
        </p:txBody>
      </p:sp>
      <p:graphicFrame>
        <p:nvGraphicFramePr>
          <p:cNvPr id="10" name="Object 109">
            <a:extLst>
              <a:ext uri="{FF2B5EF4-FFF2-40B4-BE49-F238E27FC236}">
                <a16:creationId xmlns:a16="http://schemas.microsoft.com/office/drawing/2014/main" id="{48B022BE-D211-4BD4-A8DF-FD77B6183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035558"/>
              </p:ext>
            </p:extLst>
          </p:nvPr>
        </p:nvGraphicFramePr>
        <p:xfrm>
          <a:off x="1858328" y="1546861"/>
          <a:ext cx="4897437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иаграмма" r:id="rId2" imgW="2971709" imgH="3009839" progId="Excel.Chart.8">
                  <p:embed/>
                </p:oleObj>
              </mc:Choice>
              <mc:Fallback>
                <p:oleObj name="Диаграмма" r:id="rId2" imgW="2971709" imgH="3009839" progId="Excel.Chart.8">
                  <p:embed/>
                  <p:pic>
                    <p:nvPicPr>
                      <p:cNvPr id="62573" name="Object 109">
                        <a:extLst>
                          <a:ext uri="{FF2B5EF4-FFF2-40B4-BE49-F238E27FC236}">
                            <a16:creationId xmlns:a16="http://schemas.microsoft.com/office/drawing/2014/main" id="{A2A30FC0-2E39-4A2A-86B6-BC47842BD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328" y="1546861"/>
                        <a:ext cx="4897437" cy="403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2">
            <a:extLst>
              <a:ext uri="{FF2B5EF4-FFF2-40B4-BE49-F238E27FC236}">
                <a16:creationId xmlns:a16="http://schemas.microsoft.com/office/drawing/2014/main" id="{E5F8B7EB-D037-40E5-85C9-9856203D7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37" y="5579111"/>
            <a:ext cx="455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Гистограмма остатков </a:t>
            </a:r>
            <a:r>
              <a:rPr lang="de-DE" altLang="ru-RU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= 0,2</a:t>
            </a:r>
            <a:r>
              <a:rPr lang="ru-RU" altLang="ru-RU" dirty="0">
                <a:solidFill>
                  <a:schemeClr val="tx2"/>
                </a:solidFill>
                <a:sym typeface="Symbol" panose="05050102010706020507" pitchFamily="18" charset="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92221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FFA40CC-75F4-4A7B-9483-8F916F15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39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F9CEF94-C5AC-4807-B5F0-BF6A430D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Данные на листе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19EF0-E5FB-41AE-9298-4C6CB9E44C6A}"/>
              </a:ext>
            </a:extLst>
          </p:cNvPr>
          <p:cNvSpPr txBox="1"/>
          <p:nvPr/>
        </p:nvSpPr>
        <p:spPr>
          <a:xfrm flipH="1">
            <a:off x="243339" y="1917492"/>
            <a:ext cx="335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Отчет сводной таблицы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C63184F-9F7D-471A-927C-988A84B5D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9" y="2412656"/>
            <a:ext cx="8754697" cy="34485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444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704E75-CBC0-4157-82C6-67B227AA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00426" y="6356351"/>
            <a:ext cx="914924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t>4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C398B4D-347C-4072-8F69-B994807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1423020-B4C2-427A-98FC-9823D90A80E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27464"/>
            <a:ext cx="8058150" cy="4728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buNone/>
            </a:pPr>
            <a:r>
              <a:rPr lang="ru-RU" sz="3200" b="1" dirty="0">
                <a:solidFill>
                  <a:schemeClr val="tx2"/>
                </a:solidFill>
              </a:rPr>
              <a:t>Введение</a:t>
            </a:r>
          </a:p>
          <a:p>
            <a:pPr marL="357188" indent="-357188">
              <a:buNone/>
            </a:pPr>
            <a:endParaRPr lang="ru-RU" sz="2400" b="1" dirty="0">
              <a:solidFill>
                <a:schemeClr val="tx2"/>
              </a:solidFill>
            </a:endParaRPr>
          </a:p>
          <a:p>
            <a:pPr marL="357188" indent="-357188">
              <a:buNone/>
            </a:pPr>
            <a:r>
              <a:rPr lang="ru-RU" sz="2400" b="1" dirty="0">
                <a:solidFill>
                  <a:schemeClr val="tx2"/>
                </a:solidFill>
              </a:rPr>
              <a:t>Основные цели исследования временного ряда:</a:t>
            </a:r>
          </a:p>
          <a:p>
            <a:pPr marL="357188" indent="-357188">
              <a:buNone/>
            </a:pPr>
            <a:endParaRPr lang="ru-RU" sz="2400" b="1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chemeClr val="tx2"/>
                </a:solidFill>
              </a:rPr>
              <a:t>Определение природы ряда.</a:t>
            </a: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chemeClr val="tx2"/>
                </a:solidFill>
              </a:rPr>
              <a:t>Прогнозирование – предсказание будущих значений по настоящим и прошлым значениям.</a:t>
            </a:r>
          </a:p>
        </p:txBody>
      </p:sp>
    </p:spTree>
    <p:extLst>
      <p:ext uri="{BB962C8B-B14F-4D97-AF65-F5344CB8AC3E}">
        <p14:creationId xmlns:p14="http://schemas.microsoft.com/office/powerpoint/2010/main" val="20602030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84F0455-FD4D-4DE9-BECD-78CBF6349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6" y="1706319"/>
            <a:ext cx="8318444" cy="49586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FFA40CC-75F4-4A7B-9483-8F916F15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3608" y="6356351"/>
            <a:ext cx="751742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40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F9CEF94-C5AC-4807-B5F0-BF6A430D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Данные на листе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19EF0-E5FB-41AE-9298-4C6CB9E44C6A}"/>
              </a:ext>
            </a:extLst>
          </p:cNvPr>
          <p:cNvSpPr txBox="1"/>
          <p:nvPr/>
        </p:nvSpPr>
        <p:spPr>
          <a:xfrm flipH="1">
            <a:off x="482656" y="1109998"/>
            <a:ext cx="800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Экспоненциальное сглаживание и гистограмма остатков</a:t>
            </a:r>
          </a:p>
        </p:txBody>
      </p:sp>
    </p:spTree>
    <p:extLst>
      <p:ext uri="{BB962C8B-B14F-4D97-AF65-F5344CB8AC3E}">
        <p14:creationId xmlns:p14="http://schemas.microsoft.com/office/powerpoint/2010/main" val="1573342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D1E780B-C52A-4B01-AE19-41B2A6B0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41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C37E5D5-118A-44BE-B89F-FAF64FA9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Литература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09AC884-8948-4E64-A8D2-4C9AF215C2AB}"/>
              </a:ext>
            </a:extLst>
          </p:cNvPr>
          <p:cNvSpPr/>
          <p:nvPr/>
        </p:nvSpPr>
        <p:spPr>
          <a:xfrm>
            <a:off x="130630" y="1426220"/>
            <a:ext cx="88827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spcBef>
                <a:spcPts val="1200"/>
              </a:spcBef>
              <a:buAutoNum type="arabicPeriod"/>
            </a:pPr>
            <a:r>
              <a:rPr lang="ru-RU" sz="2400" dirty="0"/>
              <a:t>Соловьев В. И. Анализ данных в экономике. Теория вероятностей, прикладная статистика, обработка и визуализация данных в Microsoft Excel: учебник / В. И. Соловьев. — Москва: КНОРУС, 2018. </a:t>
            </a:r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ru-RU" sz="2400" dirty="0"/>
              <a:t>Керимов, А.К. Математика финансовых инструментов = </a:t>
            </a:r>
            <a:r>
              <a:rPr lang="en-US" sz="2400" dirty="0"/>
              <a:t>Mathematics of Financial Instruments. Education supply: </a:t>
            </a:r>
            <a:r>
              <a:rPr lang="ru-RU" sz="2400" dirty="0"/>
              <a:t>Учебное пособие / А.К. Керимов; </a:t>
            </a:r>
            <a:r>
              <a:rPr lang="ru-RU" sz="2400" dirty="0" err="1"/>
              <a:t>Финуниверситет</a:t>
            </a:r>
            <a:r>
              <a:rPr lang="ru-RU" sz="2400" dirty="0"/>
              <a:t>, Каф. прикладной математики. — М.: </a:t>
            </a:r>
            <a:r>
              <a:rPr lang="ru-RU" sz="2400" dirty="0" err="1"/>
              <a:t>Финуниверситет</a:t>
            </a:r>
            <a:r>
              <a:rPr lang="ru-RU" sz="2400" dirty="0"/>
              <a:t>, 2015 — 180 с.; 11,25 </a:t>
            </a:r>
            <a:r>
              <a:rPr lang="ru-RU" sz="2400" dirty="0" err="1"/>
              <a:t>п.л</a:t>
            </a:r>
            <a:r>
              <a:rPr lang="ru-RU" sz="2400" dirty="0"/>
              <a:t>. </a:t>
            </a:r>
          </a:p>
          <a:p>
            <a:pPr marL="446088" indent="-446088">
              <a:spcBef>
                <a:spcPts val="1200"/>
              </a:spcBef>
            </a:pPr>
            <a:r>
              <a:rPr lang="ru-RU" sz="2400" dirty="0"/>
              <a:t>3.   Гобарева Я.Л., Городецкая О.Ю., Золотарюк А.В. Бизнес-аналитика средствами </a:t>
            </a:r>
            <a:r>
              <a:rPr lang="en-US" sz="2400" dirty="0"/>
              <a:t>Excel</a:t>
            </a:r>
            <a:r>
              <a:rPr lang="ru-RU" sz="2400" dirty="0"/>
              <a:t>: учебное пособие. -3-е изд. –М.: ИНФРА-М, 2018.</a:t>
            </a:r>
          </a:p>
        </p:txBody>
      </p:sp>
    </p:spTree>
    <p:extLst>
      <p:ext uri="{BB962C8B-B14F-4D97-AF65-F5344CB8AC3E}">
        <p14:creationId xmlns:p14="http://schemas.microsoft.com/office/powerpoint/2010/main" val="2736934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B3DB53-AF9A-4E69-A0BC-7EF1C0AD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82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704E75-CBC0-4157-82C6-67B227AA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00426" y="6356351"/>
            <a:ext cx="914924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t>5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C398B4D-347C-4072-8F69-B994807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A010A-F3E5-47D0-A44F-830C5188BA89}"/>
              </a:ext>
            </a:extLst>
          </p:cNvPr>
          <p:cNvSpPr txBox="1"/>
          <p:nvPr/>
        </p:nvSpPr>
        <p:spPr>
          <a:xfrm>
            <a:off x="2515089" y="1347293"/>
            <a:ext cx="4623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56367"/>
                </a:solidFill>
              </a:rPr>
              <a:t>Динамика цены доллара в рублях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0EA230-B82A-4C34-8CB1-1416BA88F6FC}"/>
              </a:ext>
            </a:extLst>
          </p:cNvPr>
          <p:cNvSpPr txBox="1"/>
          <p:nvPr/>
        </p:nvSpPr>
        <p:spPr>
          <a:xfrm>
            <a:off x="1486932" y="1945631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56367"/>
                </a:solidFill>
              </a:rPr>
              <a:t>в январе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948CD8-6E94-4702-8A36-8177964AC564}"/>
              </a:ext>
            </a:extLst>
          </p:cNvPr>
          <p:cNvSpPr txBox="1"/>
          <p:nvPr/>
        </p:nvSpPr>
        <p:spPr>
          <a:xfrm>
            <a:off x="6126479" y="1965246"/>
            <a:ext cx="1339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56367"/>
                </a:solidFill>
              </a:rPr>
              <a:t>в августе</a:t>
            </a: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BE654B1F-599F-4511-9254-ED528B4DEA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809592"/>
              </p:ext>
            </p:extLst>
          </p:nvPr>
        </p:nvGraphicFramePr>
        <p:xfrm>
          <a:off x="144975" y="2543969"/>
          <a:ext cx="4310647" cy="2505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075DC064-38C4-4D32-B148-EDF56127A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073452"/>
              </p:ext>
            </p:extLst>
          </p:nvPr>
        </p:nvGraphicFramePr>
        <p:xfrm>
          <a:off x="4765473" y="2543968"/>
          <a:ext cx="4233552" cy="2505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536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704E75-CBC0-4157-82C6-67B227AA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00426" y="6356351"/>
            <a:ext cx="914924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t>6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C398B4D-347C-4072-8F69-B994807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93AB06-48A9-4BB3-A510-B8843B03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85" y="1886523"/>
            <a:ext cx="8344309" cy="1220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E3F6F2-ACEF-449D-B0BA-F578C4442648}"/>
              </a:ext>
            </a:extLst>
          </p:cNvPr>
          <p:cNvSpPr txBox="1"/>
          <p:nvPr/>
        </p:nvSpPr>
        <p:spPr>
          <a:xfrm>
            <a:off x="1260652" y="999942"/>
            <a:ext cx="7037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56367"/>
                </a:solidFill>
              </a:rPr>
              <a:t>Динамика среднемесячных значений цены доллара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B792596B-1885-4250-A10E-085D09C1F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455272"/>
              </p:ext>
            </p:extLst>
          </p:nvPr>
        </p:nvGraphicFramePr>
        <p:xfrm>
          <a:off x="2049776" y="3106956"/>
          <a:ext cx="5191125" cy="3043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839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B94D95-2F37-40A1-9D48-FC8A03D6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7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26E55E-A326-4E44-AB80-6855585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7A8956-8C06-4430-92E9-22DAF4BB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05038"/>
            <a:ext cx="85693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95463" indent="-1795463"/>
            <a:r>
              <a:rPr lang="ru-RU" altLang="ru-RU" sz="3000" b="1" dirty="0">
                <a:solidFill>
                  <a:schemeClr val="tx2"/>
                </a:solidFill>
              </a:rPr>
              <a:t>Вопрос 1.  Понятие временного ряда, </a:t>
            </a:r>
          </a:p>
          <a:p>
            <a:pPr marL="1795463" indent="-1795463"/>
            <a:r>
              <a:rPr lang="ru-RU" altLang="ru-RU" sz="3000" b="1" dirty="0">
                <a:solidFill>
                  <a:schemeClr val="tx2"/>
                </a:solidFill>
              </a:rPr>
              <a:t>	его основные характеристики</a:t>
            </a:r>
            <a:br>
              <a:rPr lang="ru-RU" altLang="ru-RU" sz="3000" b="1" dirty="0">
                <a:solidFill>
                  <a:schemeClr val="tx2"/>
                </a:solidFill>
              </a:rPr>
            </a:br>
            <a:r>
              <a:rPr lang="ru-RU" altLang="ru-RU" sz="3000" b="1" dirty="0">
                <a:solidFill>
                  <a:schemeClr val="tx2"/>
                </a:solidFill>
              </a:rPr>
              <a:t>и компоненты</a:t>
            </a:r>
          </a:p>
        </p:txBody>
      </p:sp>
    </p:spTree>
    <p:extLst>
      <p:ext uri="{BB962C8B-B14F-4D97-AF65-F5344CB8AC3E}">
        <p14:creationId xmlns:p14="http://schemas.microsoft.com/office/powerpoint/2010/main" val="113002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4206DAC-1565-4DB7-80EE-F8896AF1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8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62711C-BDB1-42C6-8BC1-A4A21C7F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Понятие, характеристики и компоненты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3220DF-E373-452A-9A7C-D9F9649CA4D2}"/>
              </a:ext>
            </a:extLst>
          </p:cNvPr>
          <p:cNvSpPr txBox="1">
            <a:spLocks noChangeArrowheads="1"/>
          </p:cNvSpPr>
          <p:nvPr/>
        </p:nvSpPr>
        <p:spPr>
          <a:xfrm>
            <a:off x="776923" y="1220153"/>
            <a:ext cx="7848600" cy="4849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zh-CN" b="1" i="1" dirty="0"/>
              <a:t>Временной ряд  -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altLang="zh-CN" dirty="0"/>
              <a:t>упорядоченная последовательность числовых</a:t>
            </a:r>
            <a:r>
              <a:rPr lang="en-US" altLang="zh-CN" dirty="0"/>
              <a:t> </a:t>
            </a:r>
            <a:r>
              <a:rPr lang="ru-RU" altLang="zh-CN" dirty="0"/>
              <a:t>значений, характеризующих изменение некоторого признака (например, цены валюты) во времени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endParaRPr lang="ru-RU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ru-RU" altLang="zh-CN" sz="2400" b="1" i="1" dirty="0">
                <a:solidFill>
                  <a:schemeClr val="accent2"/>
                </a:solidFill>
              </a:rPr>
              <a:t>Используемые обозначения</a:t>
            </a:r>
            <a:r>
              <a:rPr lang="ru-RU" altLang="zh-CN" sz="2400" dirty="0">
                <a:solidFill>
                  <a:schemeClr val="accent2"/>
                </a:solidFill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i="1" dirty="0">
                <a:ea typeface="SimSun" panose="02010600030101010101" pitchFamily="2" charset="-122"/>
              </a:rPr>
              <a:t>t :      1      2      3   …..   n  </a:t>
            </a:r>
            <a:r>
              <a:rPr lang="ru-RU" altLang="zh-CN" i="1" dirty="0"/>
              <a:t> </a:t>
            </a:r>
            <a:r>
              <a:rPr lang="en-US" altLang="zh-CN" i="1" dirty="0">
                <a:ea typeface="SimSun" panose="02010600030101010101" pitchFamily="2" charset="-122"/>
              </a:rPr>
              <a:t> </a:t>
            </a:r>
            <a:r>
              <a:rPr lang="ru-RU" altLang="zh-CN" i="1" dirty="0"/>
              <a:t> </a:t>
            </a:r>
            <a:r>
              <a:rPr lang="ru-RU" altLang="zh-CN" sz="2400" dirty="0">
                <a:latin typeface="Times New Roman" panose="02020603050405020304" pitchFamily="18" charset="0"/>
              </a:rPr>
              <a:t>(моменты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ru-RU" altLang="zh-CN" sz="2400" dirty="0">
                <a:latin typeface="Times New Roman" panose="02020603050405020304" pitchFamily="18" charset="0"/>
              </a:rPr>
              <a:t>времени)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i="1" dirty="0" err="1">
                <a:ea typeface="SimSun" panose="02010600030101010101" pitchFamily="2" charset="-122"/>
              </a:rPr>
              <a:t>Y</a:t>
            </a:r>
            <a:r>
              <a:rPr lang="en-US" altLang="zh-CN" sz="3200" i="1" baseline="-25000" dirty="0" err="1">
                <a:ea typeface="SimSun" panose="02010600030101010101" pitchFamily="2" charset="-122"/>
              </a:rPr>
              <a:t>t</a:t>
            </a:r>
            <a:r>
              <a:rPr lang="en-US" altLang="zh-CN" i="1" dirty="0">
                <a:ea typeface="SimSun" panose="02010600030101010101" pitchFamily="2" charset="-122"/>
              </a:rPr>
              <a:t> :    Y</a:t>
            </a:r>
            <a:r>
              <a:rPr lang="en-US" altLang="zh-CN" sz="3200" i="1" baseline="-25000" dirty="0">
                <a:ea typeface="SimSun" panose="02010600030101010101" pitchFamily="2" charset="-122"/>
              </a:rPr>
              <a:t>1</a:t>
            </a:r>
            <a:r>
              <a:rPr lang="en-US" altLang="zh-CN" i="1" dirty="0">
                <a:ea typeface="SimSun" panose="02010600030101010101" pitchFamily="2" charset="-122"/>
              </a:rPr>
              <a:t>    Y</a:t>
            </a:r>
            <a:r>
              <a:rPr lang="en-US" altLang="zh-CN" sz="3200" i="1" baseline="-25000" dirty="0">
                <a:ea typeface="SimSun" panose="02010600030101010101" pitchFamily="2" charset="-122"/>
              </a:rPr>
              <a:t>2</a:t>
            </a:r>
            <a:r>
              <a:rPr lang="en-US" altLang="zh-CN" i="1" dirty="0">
                <a:ea typeface="SimSun" panose="02010600030101010101" pitchFamily="2" charset="-122"/>
              </a:rPr>
              <a:t>     Y</a:t>
            </a:r>
            <a:r>
              <a:rPr lang="en-US" altLang="zh-CN" sz="3200" i="1" baseline="-25000" dirty="0">
                <a:ea typeface="SimSun" panose="02010600030101010101" pitchFamily="2" charset="-122"/>
              </a:rPr>
              <a:t>3</a:t>
            </a:r>
            <a:r>
              <a:rPr lang="en-US" altLang="zh-CN" i="1" dirty="0">
                <a:ea typeface="SimSun" panose="02010600030101010101" pitchFamily="2" charset="-122"/>
              </a:rPr>
              <a:t>    …..  </a:t>
            </a:r>
            <a:r>
              <a:rPr lang="en-US" altLang="zh-CN" i="1" dirty="0" err="1">
                <a:ea typeface="SimSun" panose="02010600030101010101" pitchFamily="2" charset="-122"/>
              </a:rPr>
              <a:t>Y</a:t>
            </a:r>
            <a:r>
              <a:rPr lang="en-US" altLang="zh-CN" sz="3200" i="1" baseline="-25000" dirty="0" err="1">
                <a:ea typeface="SimSun" panose="02010600030101010101" pitchFamily="2" charset="-122"/>
              </a:rPr>
              <a:t>n</a:t>
            </a:r>
            <a:r>
              <a:rPr lang="ru-RU" altLang="zh-CN" sz="3200" i="1" baseline="-25000" dirty="0"/>
              <a:t>   </a:t>
            </a:r>
            <a:r>
              <a:rPr lang="ru-RU" altLang="zh-CN" sz="2400" dirty="0">
                <a:latin typeface="Times New Roman" panose="02020603050405020304" pitchFamily="18" charset="0"/>
              </a:rPr>
              <a:t>(уровни ряда)</a:t>
            </a:r>
          </a:p>
        </p:txBody>
      </p:sp>
    </p:spTree>
    <p:extLst>
      <p:ext uri="{BB962C8B-B14F-4D97-AF65-F5344CB8AC3E}">
        <p14:creationId xmlns:p14="http://schemas.microsoft.com/office/powerpoint/2010/main" val="133504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E718714-CA10-4CFD-864B-D423E9B6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40384" y="6356351"/>
            <a:ext cx="1274965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18E3F8B-2967-476D-8877-5F091B2F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Обобщенные характеристики уровней временного ряда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714685-9E6D-4831-BC3D-401D4B16A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2454275"/>
            <a:ext cx="30384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0697E5A-AF74-4233-BA57-3EE9267BC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2454275"/>
            <a:ext cx="30384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220700-00EB-47AA-9C2F-90B11444E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30" y="2863124"/>
            <a:ext cx="52709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71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652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8748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09775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32063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892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464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036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608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/>
            <a:r>
              <a:rPr lang="ru-RU" altLang="ru-RU" sz="16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Темп прироста</a:t>
            </a:r>
            <a:r>
              <a:rPr lang="ru-RU" altLang="ru-RU" sz="1600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ru-RU" altLang="ru-RU" sz="16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(цепной)</a:t>
            </a:r>
            <a:r>
              <a:rPr lang="ru-RU" altLang="ru-RU" sz="1600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‒ </a:t>
            </a:r>
            <a:r>
              <a:rPr lang="ru-RU" altLang="ru-RU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отношение абсолютного прироста к уровню предыдущего периода или момента времени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203283E-A77E-4A36-B4B0-06FC0C75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01" y="2035152"/>
            <a:ext cx="49652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ru-RU" altLang="ru-RU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Темп роста (цепной) ‒</a:t>
            </a:r>
            <a:r>
              <a:rPr lang="ru-RU" altLang="ru-RU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отношение двух соседних уровней ряда, выраженное в процентах 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33B0A115-748E-4E0F-9F29-F97166DB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30" y="1240188"/>
            <a:ext cx="47167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Абсолютный прирост (цепной)</a:t>
            </a:r>
            <a:r>
              <a:rPr lang="ru-RU" altLang="ru-RU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 ‒ </a:t>
            </a:r>
            <a:r>
              <a:rPr lang="ru-RU" alt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разность двух соседних уровней ряда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B50ED2-21DC-4395-998C-E50E7AC23281}"/>
                  </a:ext>
                </a:extLst>
              </p:cNvPr>
              <p:cNvSpPr txBox="1"/>
              <p:nvPr/>
            </p:nvSpPr>
            <p:spPr>
              <a:xfrm>
                <a:off x="6297109" y="1301849"/>
                <a:ext cx="1511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B50ED2-21DC-4395-998C-E50E7AC23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09" y="1301849"/>
                <a:ext cx="1511247" cy="276999"/>
              </a:xfrm>
              <a:prstGeom prst="rect">
                <a:avLst/>
              </a:prstGeom>
              <a:blipFill>
                <a:blip r:embed="rId2"/>
                <a:stretch>
                  <a:fillRect l="-3629" r="-806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24B672-C48A-43FF-B424-31F4460C93ED}"/>
                  </a:ext>
                </a:extLst>
              </p:cNvPr>
              <p:cNvSpPr txBox="1"/>
              <p:nvPr/>
            </p:nvSpPr>
            <p:spPr>
              <a:xfrm>
                <a:off x="6297109" y="2001764"/>
                <a:ext cx="152509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∙100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24B672-C48A-43FF-B424-31F4460C9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09" y="2001764"/>
                <a:ext cx="1525097" cy="565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483847-91C9-414F-A884-FB4FD2C05BB6}"/>
                  </a:ext>
                </a:extLst>
              </p:cNvPr>
              <p:cNvSpPr txBox="1"/>
              <p:nvPr/>
            </p:nvSpPr>
            <p:spPr>
              <a:xfrm>
                <a:off x="6378575" y="2986812"/>
                <a:ext cx="1993366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483847-91C9-414F-A884-FB4FD2C05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75" y="2986812"/>
                <a:ext cx="1993366" cy="565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7">
            <a:extLst>
              <a:ext uri="{FF2B5EF4-FFF2-40B4-BE49-F238E27FC236}">
                <a16:creationId xmlns:a16="http://schemas.microsoft.com/office/drawing/2014/main" id="{8DD0BA31-DC87-4AC6-B949-68B9EAEE7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01" y="3920269"/>
            <a:ext cx="45246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Абсолютный прирост (базовый) </a:t>
            </a:r>
            <a:r>
              <a:rPr lang="ru-RU" alt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разность текущего и базового уровней ряда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A06EC6-0A2C-4327-A0FA-0A489B626EAC}"/>
                  </a:ext>
                </a:extLst>
              </p:cNvPr>
              <p:cNvSpPr txBox="1"/>
              <p:nvPr/>
            </p:nvSpPr>
            <p:spPr>
              <a:xfrm>
                <a:off x="6378574" y="3935658"/>
                <a:ext cx="1362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A06EC6-0A2C-4327-A0FA-0A489B626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74" y="3935658"/>
                <a:ext cx="1362168" cy="276999"/>
              </a:xfrm>
              <a:prstGeom prst="rect">
                <a:avLst/>
              </a:prstGeom>
              <a:blipFill>
                <a:blip r:embed="rId5"/>
                <a:stretch>
                  <a:fillRect l="-3571" r="-1786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5">
            <a:extLst>
              <a:ext uri="{FF2B5EF4-FFF2-40B4-BE49-F238E27FC236}">
                <a16:creationId xmlns:a16="http://schemas.microsoft.com/office/drawing/2014/main" id="{80971551-98EE-4972-B8A2-3CFC619A3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01" y="4709538"/>
            <a:ext cx="42798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ru-RU" altLang="ru-RU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Темп роста (базовый)</a:t>
            </a:r>
            <a:endParaRPr lang="ru-RU" alt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4827C4-3FD1-4886-851A-9F8A6BACB96D}"/>
                  </a:ext>
                </a:extLst>
              </p:cNvPr>
              <p:cNvSpPr txBox="1"/>
              <p:nvPr/>
            </p:nvSpPr>
            <p:spPr>
              <a:xfrm>
                <a:off x="6378574" y="4518389"/>
                <a:ext cx="1416734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б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∙100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4827C4-3FD1-4886-851A-9F8A6BACB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74" y="4518389"/>
                <a:ext cx="1416734" cy="565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12">
            <a:extLst>
              <a:ext uri="{FF2B5EF4-FFF2-40B4-BE49-F238E27FC236}">
                <a16:creationId xmlns:a16="http://schemas.microsoft.com/office/drawing/2014/main" id="{C54D628F-EC89-40B7-BA8F-A097376C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01" y="5429867"/>
            <a:ext cx="47287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71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652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8748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09775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32063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892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464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036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608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just"/>
            <a:r>
              <a:rPr lang="ru-RU" altLang="ru-RU" sz="16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Темп прироста</a:t>
            </a:r>
            <a:r>
              <a:rPr lang="ru-RU" altLang="ru-RU" sz="1600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ru-RU" altLang="ru-RU" sz="16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(базовый)</a:t>
            </a:r>
            <a:endParaRPr lang="ru-RU" altLang="ru-RU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BA2F7C-D785-42AF-AD9D-623EFDED711E}"/>
                  </a:ext>
                </a:extLst>
              </p:cNvPr>
              <p:cNvSpPr txBox="1"/>
              <p:nvPr/>
            </p:nvSpPr>
            <p:spPr>
              <a:xfrm>
                <a:off x="6378574" y="5429867"/>
                <a:ext cx="1949123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пб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б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б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BA2F7C-D785-42AF-AD9D-623EFDED7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74" y="5429867"/>
                <a:ext cx="1949123" cy="5653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257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ФА 4х3.potx" id="{3CE003A1-D5CA-4CE2-990D-DADD85922054}" vid="{BAC86980-F5DF-4EBF-8580-23EFAB7FAB4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1385</Words>
  <Application>Microsoft Office PowerPoint</Application>
  <PresentationFormat>Экран (4:3)</PresentationFormat>
  <Paragraphs>231</Paragraphs>
  <Slides>42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Segoe UI</vt:lpstr>
      <vt:lpstr>Segoe UI Light</vt:lpstr>
      <vt:lpstr>Times New Roman</vt:lpstr>
      <vt:lpstr>Wingdings</vt:lpstr>
      <vt:lpstr>Тема Office</vt:lpstr>
      <vt:lpstr>Диаграмма</vt:lpstr>
      <vt:lpstr>Тема 2. Технология обработки временных рядов</vt:lpstr>
      <vt:lpstr>Цель и задачи</vt:lpstr>
      <vt:lpstr>Учебные вопросы</vt:lpstr>
      <vt:lpstr>Введение</vt:lpstr>
      <vt:lpstr>Введение</vt:lpstr>
      <vt:lpstr>Введение</vt:lpstr>
      <vt:lpstr>Вопрос 1</vt:lpstr>
      <vt:lpstr>Понятие, характеристики и компоненты</vt:lpstr>
      <vt:lpstr>Обобщенные характеристики уровней временного ряда</vt:lpstr>
      <vt:lpstr>Обобщенные характеристики уровней ряда</vt:lpstr>
      <vt:lpstr>Понятие, характеристики и компоненты</vt:lpstr>
      <vt:lpstr>Понятие, характеристики и компоненты</vt:lpstr>
      <vt:lpstr>Вопрос 2</vt:lpstr>
      <vt:lpstr>Источник с нестандартной структурой данных</vt:lpstr>
      <vt:lpstr>Шаги алгоритма</vt:lpstr>
      <vt:lpstr>Код алгоритма на языке M</vt:lpstr>
      <vt:lpstr>Результат на листе</vt:lpstr>
      <vt:lpstr>Вопрос 3</vt:lpstr>
      <vt:lpstr>3.1. Линия тренда и ее параметры</vt:lpstr>
      <vt:lpstr>Презентация PowerPoint</vt:lpstr>
      <vt:lpstr>3.1. Линия тренда и ее параметры</vt:lpstr>
      <vt:lpstr>Выбор линии тренда</vt:lpstr>
      <vt:lpstr>3.2. Способы расчета сезонной динамики</vt:lpstr>
      <vt:lpstr>3.2. Способы расчета сезонной динамики</vt:lpstr>
      <vt:lpstr>3.2. Способы расчета сезонной динамики</vt:lpstr>
      <vt:lpstr>Вопрос 4.</vt:lpstr>
      <vt:lpstr>Тест Грегори Чоу</vt:lpstr>
      <vt:lpstr>Тест Грегори Чоу</vt:lpstr>
      <vt:lpstr>Вопрос 5.</vt:lpstr>
      <vt:lpstr>5. Выравнивание временного ряда</vt:lpstr>
      <vt:lpstr>5.1. Смыкание временного ряда</vt:lpstr>
      <vt:lpstr>5.1. Смыкание временного ряда</vt:lpstr>
      <vt:lpstr>5. Выравнивание временного ряда</vt:lpstr>
      <vt:lpstr>5.1. Сглаживание временного ряда</vt:lpstr>
      <vt:lpstr>Выбор линии тренда</vt:lpstr>
      <vt:lpstr>Изучение остатков модели</vt:lpstr>
      <vt:lpstr>Экспоненциальное сглаживание</vt:lpstr>
      <vt:lpstr>Гистограмма остатков</vt:lpstr>
      <vt:lpstr>Данные на листе</vt:lpstr>
      <vt:lpstr>Данные на листе</vt:lpstr>
      <vt:lpstr>Литература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обработки временных рядов</dc:title>
  <dc:creator>Михаил Смирнов</dc:creator>
  <cp:lastModifiedBy>Михаил Смирнов</cp:lastModifiedBy>
  <cp:revision>78</cp:revision>
  <dcterms:created xsi:type="dcterms:W3CDTF">2020-10-19T17:07:30Z</dcterms:created>
  <dcterms:modified xsi:type="dcterms:W3CDTF">2021-09-23T14:06:11Z</dcterms:modified>
</cp:coreProperties>
</file>