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0"/>
  </p:notesMasterIdLst>
  <p:sldIdLst>
    <p:sldId id="653" r:id="rId3"/>
    <p:sldId id="667" r:id="rId4"/>
    <p:sldId id="670" r:id="rId5"/>
    <p:sldId id="671" r:id="rId6"/>
    <p:sldId id="692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93" r:id="rId19"/>
    <p:sldId id="683" r:id="rId20"/>
    <p:sldId id="685" r:id="rId21"/>
    <p:sldId id="686" r:id="rId22"/>
    <p:sldId id="688" r:id="rId23"/>
    <p:sldId id="694" r:id="rId24"/>
    <p:sldId id="687" r:id="rId25"/>
    <p:sldId id="689" r:id="rId26"/>
    <p:sldId id="690" r:id="rId27"/>
    <p:sldId id="691" r:id="rId28"/>
    <p:sldId id="669" r:id="rId2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FFFFCC"/>
    <a:srgbClr val="FFCCFF"/>
    <a:srgbClr val="990000"/>
    <a:srgbClr val="A5002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4" autoAdjust="0"/>
    <p:restoredTop sz="97684" autoAdjust="0"/>
  </p:normalViewPr>
  <p:slideViewPr>
    <p:cSldViewPr>
      <p:cViewPr varScale="1">
        <p:scale>
          <a:sx n="75" d="100"/>
          <a:sy n="75" d="100"/>
        </p:scale>
        <p:origin x="10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BB9782-D808-4711-B598-9AA19A849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AE262-885B-488E-AE35-CDFCDBD238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A70A64-1237-4415-85E5-AE9867DC18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DB9A31E-E5DC-4CCF-8D7D-2E35B9F32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856DFF-0E8B-4501-8D23-9E82B8BEF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E39E61A-1E0F-4FAE-9BDE-4EA5D2F3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4C86-8EBE-4219-9F31-E231F0650C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236BFBB-02DA-41B5-9D41-C06C78127DF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17600" y="736600"/>
            <a:ext cx="4525963" cy="374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76275" y="4722813"/>
            <a:ext cx="5407025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AA172-931D-440F-83AB-444269B7A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498258-161C-4380-BB43-58C71E45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57DE9-D5D7-4DB7-A161-A89BEDC5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4C45-D2EF-46BE-AC8A-5AB53774BA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0564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A02FB-A673-467A-9CEA-2B950FE2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9C3E-720E-42ED-BDA2-8B6A9568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DB2BD-F890-43DA-9206-2177D885C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3786-4372-479C-853C-40363C98BD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636503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34AFE-188F-4DA1-A38D-CBFF374F4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6ADC0-DA95-4F01-ABE9-D3F4E4926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71569-3328-4811-A970-82C87644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E7D3-D466-4176-B87B-9788E5EC6C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289259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E0210-1F5A-4526-9DE5-71ABB3FF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0AD91-0961-47FE-9633-30B04323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01DCEC-EB0D-4459-98AF-329FEEA6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5512-D944-42C2-BAC3-2123B5101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9782004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B5368F-9668-4A26-A298-236AFAB86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DAEF07-CF3D-4094-99C1-45FC2F2C1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B6441-51DD-48B7-A45E-A7B1A91C8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1E94-3B2D-4074-8A9A-F5DFE7089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347089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F789-9299-4D90-B09C-8C39AD2ACD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76C0-E190-4C0E-A648-5AEA8A172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2DF9-5FF2-4E95-9874-4EE31B709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5300-4B25-4C7F-8B30-502E933681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9686-8939-4070-BF3F-725858912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D67D-483B-449D-AFD9-EDDFD6514D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84CAE-C0CC-4B75-B775-79C13884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572AB3-B962-4EE7-8B08-596E34CA8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1BA82-97A1-4677-9762-6D3EA66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179C-2D97-4FE0-AF04-12EEE4BCA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186223"/>
      </p:ext>
    </p:extLst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F219B-2F62-4689-BEC3-BD7B54381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B275-5123-4B14-923E-0AFD17B1F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6082-21A9-4BAE-9741-9CAEB5CB4C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BB0F-7ADD-460D-A5F6-78CEA01324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7260-892C-4902-B9B4-DA5EF9CC0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6735-2291-419E-AFC5-F55510E3B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9854E-3126-47A6-8CFA-875DBC22E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AFC20-C735-4223-A871-20E1ACD42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2D4D9-A7F2-4EC3-9795-5DD974E28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E234-5A88-47DF-B713-B295077E4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4191568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48B87-6B00-4F5F-8C75-35FCCF07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38340-47AC-4C2C-B8B0-1E856943C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D11-DB86-4077-9B09-8981A0CED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29DE-FAA6-4A00-81EF-FC103C2AC8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15467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242D7-96DE-4816-9262-721DD7EE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32FA9-7488-4CAA-BCB7-2DA03765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D97410-7ADB-404D-9E20-AB95F7DE0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1451-8B28-4DAA-9460-EB95B7E2F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7440480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4556A-CCFF-4055-B0E5-1542EE2E1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64284-5511-4B36-B132-FB34A376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EDD7-2BC7-40A3-8887-F4163005F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396E-4FEE-422B-8681-B1EF63ED16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99715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21191-92AE-488D-9458-2B73B256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1FD893-F261-4A90-80E3-37085793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52B77-29D1-4DA9-9BA4-30DDDAC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D710-7773-4B90-99EB-CC2BDD936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41765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FB19-B60E-490D-99B0-3870F5A25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F9EC-9231-4501-B05C-35F15284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4089-E43B-473C-B9AC-DC5924703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0AF-19BB-4ACA-8F45-38263F4D59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648785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CEF2-C295-467C-81E4-DC95479B6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2876-4C01-4213-8A0E-4B3F962BE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0973-72B8-49B5-BA61-9C73370A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E60E-5B0E-4A8C-A167-83C48B8E2E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0924187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44553E-59E2-4092-B66D-FDA5EA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57297A-F1FB-48B4-A3C8-3C42F684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6BA5B-4BC3-48C7-AE6F-099BB67A34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A52838-BC9F-4A4F-ADD1-BBF284FD1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9EAF-18D0-4535-BE94-739DC23FB9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1BF7A9-DFDA-4B95-A5EA-F4A450ACB3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структуры щелкните мышью</a:t>
            </a:r>
          </a:p>
          <a:p>
            <a:pPr lvl="1"/>
            <a:r>
              <a:rPr lang="en-GB"/>
              <a:t>Второй уровень структуры</a:t>
            </a:r>
          </a:p>
          <a:p>
            <a:pPr lvl="2"/>
            <a:r>
              <a:rPr lang="en-GB"/>
              <a:t>Третий уровень структуры</a:t>
            </a:r>
          </a:p>
          <a:p>
            <a:pPr lvl="3"/>
            <a:r>
              <a:rPr lang="en-GB"/>
              <a:t>Четвертый уровень структуры</a:t>
            </a:r>
          </a:p>
          <a:p>
            <a:pPr lvl="4"/>
            <a:r>
              <a:rPr lang="en-GB"/>
              <a:t>Пятый уровень структуры</a:t>
            </a:r>
          </a:p>
          <a:p>
            <a:pPr lvl="4"/>
            <a:r>
              <a:rPr lang="en-GB"/>
              <a:t>Шестой уровень структуры</a:t>
            </a:r>
          </a:p>
          <a:p>
            <a:pPr lvl="4"/>
            <a:r>
              <a:rPr lang="en-GB"/>
              <a:t>Седьмой уровень структуры</a:t>
            </a:r>
          </a:p>
          <a:p>
            <a:pPr lvl="4"/>
            <a:r>
              <a:rPr lang="en-GB"/>
              <a:t>Восьмой уровень структуры</a:t>
            </a:r>
          </a:p>
          <a:p>
            <a:pPr lvl="4"/>
            <a:r>
              <a:rPr lang="en-GB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6C3780-B5E2-477A-ABAE-94169E0E78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3743" y="1979057"/>
            <a:ext cx="8785225" cy="1330750"/>
          </a:xfrm>
          <a:solidFill>
            <a:srgbClr val="FFFFFF">
              <a:alpha val="2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Clr>
                <a:srgbClr val="99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ОБРАБОТКА ДАННЫХ И МОДЕЛИРОВАНИЕ В </a:t>
            </a:r>
            <a:r>
              <a:rPr lang="en-US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EXCEL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040" y="4708313"/>
            <a:ext cx="8785225" cy="83317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Преподаватель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доцент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Департамента анализа данных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машинного обучения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СМИРНОВ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Михаил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Викторович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96C-2EC1-4BDB-B330-23FBAF4BE9B5}"/>
              </a:ext>
            </a:extLst>
          </p:cNvPr>
          <p:cNvSpPr txBox="1"/>
          <p:nvPr/>
        </p:nvSpPr>
        <p:spPr>
          <a:xfrm>
            <a:off x="3131840" y="6237312"/>
            <a:ext cx="30243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Москва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202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50D51-3464-47F1-88A1-6D9BCD3F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5846"/>
            <a:ext cx="4508196" cy="158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D4AFC-5408-476D-B1E1-3F6F8BD1BE57}"/>
              </a:ext>
            </a:extLst>
          </p:cNvPr>
          <p:cNvSpPr txBox="1"/>
          <p:nvPr/>
        </p:nvSpPr>
        <p:spPr>
          <a:xfrm>
            <a:off x="878214" y="3803133"/>
            <a:ext cx="7344816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ru-RU"/>
            </a:defPPr>
            <a:lvl1pPr algn="ctr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ru-RU" sz="1800" dirty="0"/>
              <a:t>Тема 5. Моделирование инвестиционного портфеля </a:t>
            </a:r>
            <a:r>
              <a:rPr lang="ru-RU" sz="1800"/>
              <a:t>в </a:t>
            </a:r>
            <a:r>
              <a:rPr lang="en-US" sz="1800" dirty="0"/>
              <a:t>Excel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1D0AC8-217A-4D37-A6C1-341E033D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3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899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201C3-B0D5-4C28-B199-A2624966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3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/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1.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торговых дней): цена вчера 50 руб., цена сегодня 50,01 руб. Для одного дня 2017 года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247</m:t>
                        </m:r>
                      </m:den>
                    </m:f>
                  </m:oMath>
                </a14:m>
                <a:r>
                  <a:rPr lang="ru-RU" sz="16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Величина 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относительной среднегодовой доходности для указанного периода в один день составит: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50,01−50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247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∙100=4,94%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blipFill>
                <a:blip r:embed="rId2"/>
                <a:stretch>
                  <a:fillRect l="-438" t="-920" r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/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2.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месяц назад: 50 руб. Цена сегодня: 50,2 руб. Относительная среднегодовая доходность за месяц: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50,2−50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∙100=4,8%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blipFill>
                <a:blip r:embed="rId3"/>
                <a:stretch>
                  <a:fillRect l="-366" t="-1053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/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3.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год назад: 50 руб. Цена сегодня: 52,3 руб.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52,3−50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3347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5FE5DF-2D21-49A0-B47C-77CA88E9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162"/>
            <a:ext cx="9144000" cy="26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9141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/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дней): стандартное отклонение доходности за день 0,007. Среднегодовая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247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∙100=11%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месяц 0,01733.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0,01733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три года 0,0867.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0,0867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∙100=5%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blipFill>
                <a:blip r:embed="rId2"/>
                <a:stretch>
                  <a:fillRect l="-355" t="-359" r="-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46961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1FA31-FEDA-463F-A0AF-2AEDB0BFB7EC}"/>
              </a:ext>
            </a:extLst>
          </p:cNvPr>
          <p:cNvSpPr txBox="1"/>
          <p:nvPr/>
        </p:nvSpPr>
        <p:spPr>
          <a:xfrm>
            <a:off x="635224" y="2492896"/>
            <a:ext cx="792088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1.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Рассчитайте доходность и волатильность актива RUSAL </a:t>
            </a:r>
            <a:r>
              <a:rPr lang="ru-RU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plс</a:t>
            </a:r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(RUAL) на основании данных о ежедневных ценах за период с 03.10.2016 по 29.09.2017.</a:t>
            </a:r>
          </a:p>
        </p:txBody>
      </p:sp>
    </p:spTree>
    <p:extLst>
      <p:ext uri="{BB962C8B-B14F-4D97-AF65-F5344CB8AC3E}">
        <p14:creationId xmlns:p14="http://schemas.microsoft.com/office/powerpoint/2010/main" val="164672762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611560" y="11782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F2CD58-4BE9-4118-B065-4CBFEED8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7887"/>
            <a:ext cx="7659908" cy="4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7313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395536" y="116596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8C102-B520-4503-9665-771E00C21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1" y="1912432"/>
            <a:ext cx="5260368" cy="19737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38CF7-117D-4730-9735-643FDFB80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901" y="4303323"/>
            <a:ext cx="5388727" cy="17281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217360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355C2-177E-44E7-AAEF-508543B2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82929"/>
            <a:ext cx="7056783" cy="4726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4FDECC-A349-422B-B8C2-545DB08890BF}"/>
              </a:ext>
            </a:extLst>
          </p:cNvPr>
          <p:cNvSpPr txBox="1"/>
          <p:nvPr/>
        </p:nvSpPr>
        <p:spPr>
          <a:xfrm>
            <a:off x="935596" y="1292700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11426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0907DB-6D1A-4CBB-AD6A-F22C9C71C638}"/>
              </a:ext>
            </a:extLst>
          </p:cNvPr>
          <p:cNvSpPr txBox="1"/>
          <p:nvPr/>
        </p:nvSpPr>
        <p:spPr>
          <a:xfrm>
            <a:off x="287524" y="1266869"/>
            <a:ext cx="835292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tabLst>
                <a:tab pos="810260" algn="l"/>
              </a:tabLs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положения портфельной теории Г. Марковица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Тенденции активов к росту или снижению в течение длительного времени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Ковариация доходности любых двух активов в течение длительного времени не изменяется.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 течение всего времени существования инвестиционного портфеля его характеристики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Доходность портфеля ценных бумаг соответствует сумме произведений их доходностей на доли в портфеле.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Риск ценой бумаги соответствует вариативности её доходности за время существования инвестиционного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Разнонаправленная доходность любых двух активов снижает общий риск пары пропорционально коэффициенту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Из всей существующей совокупности возможных портфелей, всегда можно выбрать оптимальный, используя метод квадратичной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0764751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0575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Основная 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3409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/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Доходность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/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/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актива.</a:t>
                </a:r>
                <a:endParaRPr lang="en-US" sz="180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/>
                <a:endParaRPr lang="ru-RU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Риск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blipFill>
                <a:blip r:embed="rId4"/>
                <a:stretch>
                  <a:fillRect l="-601" t="-1990" r="-676" b="-6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/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𝑐𝑜𝑟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/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blipFill>
                <a:blip r:embed="rId6"/>
                <a:stretch>
                  <a:fillRect l="-638" t="-4587" b="-14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3406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76169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Любые два актива можно рассматривать как самостоятельный портфель. Портфель из любого количества активов можно рассматривать, как совокупность пар активов. Доходность портфеля из двух активов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/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899592" y="4103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/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/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blipFill>
                <a:blip r:embed="rId4"/>
                <a:stretch>
                  <a:fillRect l="-610" t="-3636" r="-30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5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19495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16874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упрощения расчетов риска портфеля можно использовать формулу в матричном виде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611560" y="16971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2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88C99B-86D8-4964-A089-CB6EF8CE42FE}"/>
              </a:ext>
            </a:extLst>
          </p:cNvPr>
          <p:cNvSpPr txBox="1"/>
          <p:nvPr/>
        </p:nvSpPr>
        <p:spPr>
          <a:xfrm>
            <a:off x="683568" y="3195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трех активов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34272175-D659-4992-A7BB-F32960BEDEF7}"/>
                  </a:ext>
                </a:extLst>
              </p:cNvPr>
              <p:cNvSpPr txBox="1"/>
              <p:nvPr/>
            </p:nvSpPr>
            <p:spPr>
              <a:xfrm>
                <a:off x="2421731" y="2107432"/>
                <a:ext cx="4300538" cy="92868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34272175-D659-4992-A7BB-F32960BE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1" y="2107432"/>
                <a:ext cx="4300538" cy="928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333D6808-7C44-40AD-8B4D-F6CD55F596B1}"/>
                  </a:ext>
                </a:extLst>
              </p:cNvPr>
              <p:cNvSpPr txBox="1"/>
              <p:nvPr/>
            </p:nvSpPr>
            <p:spPr>
              <a:xfrm>
                <a:off x="1501258" y="3806124"/>
                <a:ext cx="6357508" cy="1200150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b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333D6808-7C44-40AD-8B4D-F6CD55F5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58" y="3806124"/>
                <a:ext cx="6357508" cy="120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68848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95536" y="1916832"/>
            <a:ext cx="8352928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Выбирается произвольное число активов. Производится отбор активов по доходности. Активы с отрицательной доходностью исключаются.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Рассчитываются коэффициенты корреляции (нормированной ковариации) для всех возможных пар оставшихся активов.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Для формирования портфеля отбирается пара с наименьшим коэффициентом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Вводятся формулы расчёта риска и доходности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 решателе задач задаются ограничения: доходность портфеля - не менее заданной, риск - минимальный.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Выполняется поиск решения по минимизации риска портфеля.</a:t>
            </a:r>
          </a:p>
        </p:txBody>
      </p:sp>
    </p:spTree>
    <p:extLst>
      <p:ext uri="{BB962C8B-B14F-4D97-AF65-F5344CB8AC3E}">
        <p14:creationId xmlns:p14="http://schemas.microsoft.com/office/powerpoint/2010/main" val="2153221098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шкафчик&#10;&#10;Автоматически созданное описание">
            <a:extLst>
              <a:ext uri="{FF2B5EF4-FFF2-40B4-BE49-F238E27FC236}">
                <a16:creationId xmlns:a16="http://schemas.microsoft.com/office/drawing/2014/main" id="{19A47980-EA1C-4A60-A467-3E0A3B8A7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2999"/>
            <a:ext cx="8320338" cy="38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14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611560" y="1801945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33DB7-ECCD-416A-A411-2C69AB55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" y="2423344"/>
            <a:ext cx="8056215" cy="2933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466093"/>
      </p:ext>
    </p:extLst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33872" y="101029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796424" y="12806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EECFD-0048-4EA5-A28A-4184C5649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15503"/>
            <a:ext cx="3901653" cy="1782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5038AD-660C-4F27-8A4C-4B1522624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85" y="1715506"/>
            <a:ext cx="4029441" cy="1782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8B3C3A-2975-4DC9-BFBB-39D0E297A3E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7"/>
          <a:stretch/>
        </p:blipFill>
        <p:spPr>
          <a:xfrm>
            <a:off x="1614743" y="3600335"/>
            <a:ext cx="6169683" cy="3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007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676D66E8-1855-4D5B-956D-5E14D820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4319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_____________________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Смирнов М.В., </a:t>
            </a:r>
            <a:r>
              <a:rPr lang="en-US" altLang="ru-RU" sz="1800" dirty="0"/>
              <a:t>20</a:t>
            </a:r>
            <a:r>
              <a:rPr lang="ru-RU" altLang="ru-RU" sz="1800" dirty="0"/>
              <a:t>2</a:t>
            </a:r>
            <a:r>
              <a:rPr lang="en-US" altLang="ru-RU" sz="1800" dirty="0"/>
              <a:t>1</a:t>
            </a:r>
            <a:r>
              <a:rPr lang="ru-RU" altLang="ru-RU" sz="1800" dirty="0"/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pic>
        <p:nvPicPr>
          <p:cNvPr id="4" name="Рисунок 3" descr="Изображение выглядит как мужчина, костюм, одежд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5E90619-77E7-4E2C-8330-4124DAC1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731030"/>
            <a:ext cx="7716327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5756" y="6245225"/>
            <a:ext cx="921043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Марковица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/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Согласно модели Марковица, ожидаемая доходность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портфеля ценных бумаг равна сумме ожидаемых доходностей каждого его актива, умноженной на долю этого актива в портфеле. Риск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портфеля зависит от величины корреляции доходности. 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blipFill>
                <a:blip r:embed="rId2"/>
                <a:stretch>
                  <a:fillRect l="-803" t="-1810" r="-584" b="-7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/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𝑐𝑜𝑟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320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95536" y="1510266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80B8B-B43A-4CCA-BE46-65C28735799F}"/>
              </a:ext>
            </a:extLst>
          </p:cNvPr>
          <p:cNvSpPr txBox="1"/>
          <p:nvPr/>
        </p:nvSpPr>
        <p:spPr>
          <a:xfrm>
            <a:off x="395536" y="2101580"/>
            <a:ext cx="8335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модели Шарпа учитываются связи каждого актива не друг с другом, а с рынком ценных бумаг в общем.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ряд допущений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6472B-7D18-4DA3-BA81-1603814E420D}"/>
              </a:ext>
            </a:extLst>
          </p:cNvPr>
          <p:cNvSpPr txBox="1"/>
          <p:nvPr/>
        </p:nvSpPr>
        <p:spPr>
          <a:xfrm>
            <a:off x="395536" y="2981168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доходность актива равна ее математическому ожиданию;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линейная регрессия между доходностью рынка и доходностью каждого актива;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 актива означает уровень зависимости изменений его доходности от изменений общей доходности рынка;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 в модели Марковица, данные прошлых периодов о доходности актива и ее дисперсии считаются полностью отражающими будущие доходность и риск;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рынке существует безрисковый актив.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383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129E1-07A5-4CD4-BDBD-FC2727869DC1}"/>
              </a:ext>
            </a:extLst>
          </p:cNvPr>
          <p:cNvSpPr txBox="1"/>
          <p:nvPr/>
        </p:nvSpPr>
        <p:spPr>
          <a:xfrm>
            <a:off x="395536" y="2100100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Вводится коэффициент Шарпа – параметр, который показывает</a:t>
            </a:r>
            <a:r>
              <a:rPr lang="en-US" dirty="0"/>
              <a:t>,</a:t>
            </a:r>
            <a:r>
              <a:rPr lang="ru-RU" dirty="0"/>
              <a:t> насколько доход от стратегии соотносится к потенциальному риску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/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𝑆h𝑎𝑟𝑝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/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доход за период,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безрисковый доход,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стандартное отклонение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blipFill>
                <a:blip r:embed="rId3"/>
                <a:stretch>
                  <a:fillRect l="-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Sharp</m:t>
                                </m:r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ratio</m:t>
                                </m:r>
                              </m:oMath>
                            </m:oMathPara>
                          </a14:m>
                          <a:endParaRPr lang="ru-RU" i="0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5" t="-8197" r="-3275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52132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16A00-CA61-4019-BD99-E1E11A680093}"/>
              </a:ext>
            </a:extLst>
          </p:cNvPr>
          <p:cNvSpPr txBox="1"/>
          <p:nvPr/>
        </p:nvSpPr>
        <p:spPr>
          <a:xfrm>
            <a:off x="389793" y="1806110"/>
            <a:ext cx="81483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</a:t>
            </a:r>
            <a:r>
              <a:rPr lang="ru-RU" sz="20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финансовых инвестиций.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</a:t>
            </a: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—размещение капитала с целью получения прибыли.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7A518-58FA-4D2C-81A3-274905D8B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0" y="3180131"/>
            <a:ext cx="3312368" cy="278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C086C-8FB3-4DAB-AF32-FF49FAF2A849}"/>
              </a:ext>
            </a:extLst>
          </p:cNvPr>
          <p:cNvSpPr txBox="1"/>
          <p:nvPr/>
        </p:nvSpPr>
        <p:spPr>
          <a:xfrm>
            <a:off x="929680" y="6114018"/>
            <a:ext cx="238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Кривая безразличия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77592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E013A-D11D-4B00-A42B-8D3E9AD5B967}"/>
              </a:ext>
            </a:extLst>
          </p:cNvPr>
          <p:cNvSpPr txBox="1"/>
          <p:nvPr/>
        </p:nvSpPr>
        <p:spPr>
          <a:xfrm>
            <a:off x="395536" y="1613469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финансовых активов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09BBB-F4F9-492D-9EE3-4598C987DB0F}"/>
              </a:ext>
            </a:extLst>
          </p:cNvPr>
          <p:cNvSpPr txBox="1"/>
          <p:nvPr/>
        </p:nvSpPr>
        <p:spPr>
          <a:xfrm>
            <a:off x="380645" y="2360366"/>
            <a:ext cx="8136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характеристики финансовых активов формируют три фактора: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прибыль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Доходность (r)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прибыли,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получаемой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Волатильность (</a:t>
            </a:r>
            <a:r>
              <a:rPr lang="ru-RU" sz="2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𝜎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риска,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возникающего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оценке активов всегда следует использовать одинаковые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интервалы. Общепринятый интервал мер доходности и волатильности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год.</a:t>
            </a:r>
          </a:p>
        </p:txBody>
      </p:sp>
    </p:spTree>
    <p:extLst>
      <p:ext uri="{BB962C8B-B14F-4D97-AF65-F5344CB8AC3E}">
        <p14:creationId xmlns:p14="http://schemas.microsoft.com/office/powerpoint/2010/main" val="8772974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торговом дне 24 часа, он начинается и заканчивается в 00:00 UTC (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Coordinated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Всемирное координированное время). UTC+3 соответствует московскому времени MSK.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Торговый день условно разделяется на четыре торговые сессии: Азиатская (Япония, Китай), Европейская (Лондон, Германия, Швейцария), Американская (США, Канада), Тихоокеанская (Австралия, Новая Зеландия).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Условно, в календарной неделе 5 торговых дней, в календарном месяце 21 торговый день, в календарном году 252 торговых дня. В году 12 месяцев.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</p:spTree>
    <p:extLst>
      <p:ext uri="{BB962C8B-B14F-4D97-AF65-F5344CB8AC3E}">
        <p14:creationId xmlns:p14="http://schemas.microsoft.com/office/powerpoint/2010/main" val="311318188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1475</Words>
  <Application>Microsoft Office PowerPoint</Application>
  <PresentationFormat>Экран (4:3)</PresentationFormat>
  <Paragraphs>188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Оформление по умолчанию</vt:lpstr>
      <vt:lpstr>2_Оформление по умолчанию</vt:lpstr>
      <vt:lpstr>ОБРАБОТКА ДАННЫХ И МОДЕЛИРОВАНИЕ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Михаил Смирнов</cp:lastModifiedBy>
  <cp:revision>369</cp:revision>
  <dcterms:created xsi:type="dcterms:W3CDTF">2004-09-25T10:09:44Z</dcterms:created>
  <dcterms:modified xsi:type="dcterms:W3CDTF">2021-11-25T12:23:27Z</dcterms:modified>
</cp:coreProperties>
</file>