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06" r:id="rId16"/>
    <p:sldId id="319" r:id="rId17"/>
    <p:sldId id="320" r:id="rId18"/>
    <p:sldId id="318" r:id="rId19"/>
    <p:sldId id="25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710927"/>
            <a:ext cx="8584602" cy="51700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+mn-lt"/>
              </a:rPr>
              <a:t>Лекция </a:t>
            </a:r>
            <a:r>
              <a:rPr lang="en-US" sz="2000" dirty="0">
                <a:latin typeface="+mn-lt"/>
              </a:rPr>
              <a:t>2</a:t>
            </a:r>
            <a:r>
              <a:rPr lang="ru-RU" sz="2000" dirty="0">
                <a:latin typeface="+mn-lt"/>
              </a:rPr>
              <a:t>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n-lt"/>
              </a:rPr>
              <a:t>Технология работы с базами данных с помощью Python</a:t>
            </a:r>
            <a:endParaRPr lang="ru-RU" sz="2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63" y="5043906"/>
            <a:ext cx="8477027" cy="677209"/>
          </a:xfrm>
        </p:spPr>
        <p:txBody>
          <a:bodyPr>
            <a:noAutofit/>
          </a:bodyPr>
          <a:lstStyle/>
          <a:p>
            <a:pPr marL="1436688" indent="-1436688"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Преподаватель: доцент Департамента анализа данных и машинного обучения</a:t>
            </a:r>
            <a:br>
              <a:rPr lang="ru-RU" sz="1600" dirty="0"/>
            </a:br>
            <a:r>
              <a:rPr lang="ru-RU" sz="16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/>
              <a:t>Дисциплина: «Программирование на языках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SQL</a:t>
            </a:r>
            <a:r>
              <a:rPr lang="ru-RU" dirty="0"/>
              <a:t>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459257"/>
            <a:ext cx="5360086" cy="123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24 февраля 2022 года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Поток: ПИ20-1, ПИ20-2, ПИ20-3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16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28 февраля 2022 года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Поток: ПИ20-4, ПИ20-5, ПИ20-6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- 2022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BC36-4A7F-4741-9502-5ABFED290C44}"/>
              </a:ext>
            </a:extLst>
          </p:cNvPr>
          <p:cNvSpPr txBox="1"/>
          <p:nvPr/>
        </p:nvSpPr>
        <p:spPr>
          <a:xfrm>
            <a:off x="371475" y="1617269"/>
            <a:ext cx="7660431" cy="184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Синтаксис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команды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7200" algn="just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[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IF NOT EXISTS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]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таблицы&gt; (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{[&lt;имя столбца&gt; &lt;тип данных&gt;[&lt;размер&gt;] [&lt;ограничения на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столбец&gt;...][&lt;значение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умолчанию&gt;]}.,..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ограничения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таблицу&gt;.,..);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B10C8-E8D8-4F4B-8BC9-006D619840FA}"/>
              </a:ext>
            </a:extLst>
          </p:cNvPr>
          <p:cNvSpPr txBox="1"/>
          <p:nvPr/>
        </p:nvSpPr>
        <p:spPr>
          <a:xfrm>
            <a:off x="854918" y="3943505"/>
            <a:ext cx="7660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таблицу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(см. табл. 1.1.)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705B5-A5C8-4949-97D5-2E7EBED6F7C3}"/>
              </a:ext>
            </a:extLst>
          </p:cNvPr>
          <p:cNvSpPr txBox="1"/>
          <p:nvPr/>
        </p:nvSpPr>
        <p:spPr>
          <a:xfrm>
            <a:off x="854918" y="4807294"/>
            <a:ext cx="6693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 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spc="-3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ru-RU" sz="16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8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7AB5B-C274-4FDC-B37C-1852DA2FA4F9}"/>
              </a:ext>
            </a:extLst>
          </p:cNvPr>
          <p:cNvSpPr txBox="1"/>
          <p:nvPr/>
        </p:nvSpPr>
        <p:spPr>
          <a:xfrm>
            <a:off x="363894" y="1824401"/>
            <a:ext cx="7287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TABLE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расширенная включением ограничений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3F11B-213F-4CBD-9CED-D5223A0EB902}"/>
              </a:ext>
            </a:extLst>
          </p:cNvPr>
          <p:cNvSpPr txBox="1"/>
          <p:nvPr/>
        </p:nvSpPr>
        <p:spPr>
          <a:xfrm>
            <a:off x="363894" y="2427618"/>
            <a:ext cx="791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таблицы&gt;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(&lt;имя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столбца&gt;&lt;тип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данных&gt;&lt;ограничения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столбец&gt;,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столбца&gt;&lt;тип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данных&gt;&lt;ограничения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столбец&gt;.,…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&lt;ограничения на таблицу&gt;(&lt;имя столбца&gt;[,&lt;имя столбца&gt;.,...]).,...);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81CEF-6678-45BF-A402-A57A89D7332E}"/>
              </a:ext>
            </a:extLst>
          </p:cNvPr>
          <p:cNvSpPr txBox="1"/>
          <p:nvPr/>
        </p:nvSpPr>
        <p:spPr>
          <a:xfrm>
            <a:off x="363894" y="1152306"/>
            <a:ext cx="211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ОГРАНИЧЕНИЯ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1C434-A82D-46EA-9059-11D99441D965}"/>
              </a:ext>
            </a:extLst>
          </p:cNvPr>
          <p:cNvSpPr txBox="1"/>
          <p:nvPr/>
        </p:nvSpPr>
        <p:spPr>
          <a:xfrm>
            <a:off x="223934" y="3945808"/>
            <a:ext cx="8571334" cy="221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запретить использование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-значений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столбцов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800" b="1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ИПр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800" spc="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ru-RU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800" spc="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 NULL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с</a:t>
            </a:r>
            <a:r>
              <a:rPr lang="en-US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har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ru-RU" sz="1800" spc="33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6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EA215-62C9-4AAD-9B20-E5EE62A025C4}"/>
              </a:ext>
            </a:extLst>
          </p:cNvPr>
          <p:cNvSpPr txBox="1"/>
          <p:nvPr/>
        </p:nvSpPr>
        <p:spPr>
          <a:xfrm>
            <a:off x="998375" y="111785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УНИКАЛЬНОСТЬ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C52B0-FA4D-4DAB-8D6B-0D0C947F6D87}"/>
              </a:ext>
            </a:extLst>
          </p:cNvPr>
          <p:cNvSpPr txBox="1"/>
          <p:nvPr/>
        </p:nvSpPr>
        <p:spPr>
          <a:xfrm>
            <a:off x="494522" y="4046154"/>
            <a:ext cx="8300746" cy="199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таблицу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обеспечением уникальности номера</a:t>
            </a:r>
            <a:r>
              <a:rPr lang="ru-RU" sz="16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сборщика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номера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производителя.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Сборщики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Рейт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NULL, UNIQUE 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3930A-39C3-4EBE-B240-E99A4828F08B}"/>
              </a:ext>
            </a:extLst>
          </p:cNvPr>
          <p:cNvSpPr txBox="1"/>
          <p:nvPr/>
        </p:nvSpPr>
        <p:spPr>
          <a:xfrm>
            <a:off x="494522" y="1897051"/>
            <a:ext cx="8300746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таблицу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6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уникальными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600" b="1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UNIQUE,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7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3DA56-C756-4193-A348-EBC3F884A5BD}"/>
              </a:ext>
            </a:extLst>
          </p:cNvPr>
          <p:cNvSpPr txBox="1"/>
          <p:nvPr/>
        </p:nvSpPr>
        <p:spPr>
          <a:xfrm>
            <a:off x="629816" y="1060722"/>
            <a:ext cx="552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ru-RU" dirty="0"/>
              <a:t>Ограничения для первичного ключа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59B8C-6475-4943-A962-BC07C628C532}"/>
              </a:ext>
            </a:extLst>
          </p:cNvPr>
          <p:cNvSpPr txBox="1"/>
          <p:nvPr/>
        </p:nvSpPr>
        <p:spPr>
          <a:xfrm>
            <a:off x="242595" y="1800179"/>
            <a:ext cx="7884368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таблицу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обеспечением первичного ключа.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PRIMARY KEY,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0C3F8-461D-4116-956F-E6C63887B0B9}"/>
              </a:ext>
            </a:extLst>
          </p:cNvPr>
          <p:cNvSpPr txBox="1"/>
          <p:nvPr/>
        </p:nvSpPr>
        <p:spPr>
          <a:xfrm>
            <a:off x="629816" y="4043947"/>
            <a:ext cx="7884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относиться и к множеству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полей, дающих уникальную комбинацию значений. 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BDD8-7486-498A-9EC2-E9720A6B904E}"/>
              </a:ext>
            </a:extLst>
          </p:cNvPr>
          <p:cNvSpPr txBox="1"/>
          <p:nvPr/>
        </p:nvSpPr>
        <p:spPr>
          <a:xfrm>
            <a:off x="242595" y="4993502"/>
            <a:ext cx="8453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Сотрудники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Имя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Фамилия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PRIMARY KEY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Имя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Фамилия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3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3DA56-C756-4193-A348-EBC3F884A5BD}"/>
              </a:ext>
            </a:extLst>
          </p:cNvPr>
          <p:cNvSpPr txBox="1"/>
          <p:nvPr/>
        </p:nvSpPr>
        <p:spPr>
          <a:xfrm>
            <a:off x="704461" y="1098045"/>
            <a:ext cx="552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</a:t>
            </a:r>
            <a:r>
              <a:rPr lang="ru-RU"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условий</a:t>
            </a:r>
            <a:r>
              <a:rPr lang="ru-RU" sz="2400" spc="-3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значениям</a:t>
            </a:r>
            <a:r>
              <a:rPr lang="ru-RU" sz="2400" spc="-4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полей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E997D-2364-4A84-B531-B3E9C8654DAD}"/>
              </a:ext>
            </a:extLst>
          </p:cNvPr>
          <p:cNvSpPr txBox="1"/>
          <p:nvPr/>
        </p:nvSpPr>
        <p:spPr>
          <a:xfrm>
            <a:off x="410604" y="1757860"/>
            <a:ext cx="8322791" cy="199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защиты от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ошибок создать таблицу с использованием ограничения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столбец, чтобы гарантировать, что значения поля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Тариф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превышают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UNIQUE,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 CHECK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 1 ));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B237-A079-4FB7-BB91-8D260ABA4957}"/>
              </a:ext>
            </a:extLst>
          </p:cNvPr>
          <p:cNvSpPr txBox="1"/>
          <p:nvPr/>
        </p:nvSpPr>
        <p:spPr>
          <a:xfrm>
            <a:off x="410603" y="3952372"/>
            <a:ext cx="8322791" cy="242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Пример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b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Использовать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на множество допустимых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страны</a:t>
            </a: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Решение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Производители (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 UNIQUE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 NULL UNIQUE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CHECK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('США', 'Германия', 'Англия’, ‘Корея')),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 CHECK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(Тариф &lt; 1));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2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429209" y="1236130"/>
            <a:ext cx="7296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Присвоение</a:t>
            </a:r>
            <a:r>
              <a:rPr lang="ru-RU" sz="2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</a:t>
            </a:r>
            <a:r>
              <a:rPr lang="ru-RU" sz="2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"по</a:t>
            </a:r>
            <a:r>
              <a:rPr lang="ru-RU" sz="24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умолчанию"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0FBE9-638C-4087-829D-DD8E2F43B6B8}"/>
              </a:ext>
            </a:extLst>
          </p:cNvPr>
          <p:cNvSpPr txBox="1"/>
          <p:nvPr/>
        </p:nvSpPr>
        <p:spPr>
          <a:xfrm>
            <a:off x="429209" y="2261735"/>
            <a:ext cx="8369559" cy="2734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Пусть некий производитель (табл.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как и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большинство других потенциальных производителей,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базируется в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Германии. Принять для таблицы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Германия в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 значения, присваиваемого по умолчанию,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сократить объем вводимых данных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добавлении строк в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таблицу: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 UNIQUE,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 NOT NULL UNIQUE,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 DEFAULT ='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Германия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',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 CHECK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 1));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13" y="16133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323034" y="1001591"/>
            <a:ext cx="7600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Индексы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0FBE9-638C-4087-829D-DD8E2F43B6B8}"/>
              </a:ext>
            </a:extLst>
          </p:cNvPr>
          <p:cNvSpPr txBox="1"/>
          <p:nvPr/>
        </p:nvSpPr>
        <p:spPr>
          <a:xfrm>
            <a:off x="323034" y="1569432"/>
            <a:ext cx="83695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INDEX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&lt;имя индекса&gt;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ON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 таблицы&gt; (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 столбца&gt; [,&lt;имя столбца&gt;].,...);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04048-8E45-4A01-98BF-10C70942AAAB}"/>
              </a:ext>
            </a:extLst>
          </p:cNvPr>
          <p:cNvSpPr txBox="1"/>
          <p:nvPr/>
        </p:nvSpPr>
        <p:spPr>
          <a:xfrm>
            <a:off x="323034" y="2316898"/>
            <a:ext cx="8369559" cy="12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индекс по полю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таблицы Сборщики.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INDEX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ON Сборщики(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E3EE2-E1DA-400B-8A79-87A1ED3A17EF}"/>
              </a:ext>
            </a:extLst>
          </p:cNvPr>
          <p:cNvSpPr txBox="1"/>
          <p:nvPr/>
        </p:nvSpPr>
        <p:spPr>
          <a:xfrm>
            <a:off x="323033" y="3786591"/>
            <a:ext cx="8369559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полю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NСб</a:t>
            </a:r>
            <a:r>
              <a:rPr lang="ru-RU" sz="16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Введем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искомого поля имя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СбИд</a:t>
            </a:r>
            <a:r>
              <a:rPr lang="ru-RU" sz="1600" b="1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запишем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команду: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UNIQUE INDEX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СбИд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ON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Сборщики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algn="just"/>
            <a:r>
              <a:rPr lang="ru-RU" sz="14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Примечание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создания</a:t>
            </a:r>
            <a:r>
              <a:rPr lang="ru-RU" sz="14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уникального</a:t>
            </a:r>
            <a:r>
              <a:rPr lang="ru-RU" sz="14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индекса отвергается, если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имеются</a:t>
            </a:r>
            <a:r>
              <a:rPr lang="ru-RU" sz="14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одинаковые</a:t>
            </a:r>
            <a:r>
              <a:rPr lang="ru-RU" sz="14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значения. Уникальный индекс, создаваемый для более чем одного поля,</a:t>
            </a:r>
            <a:r>
              <a:rPr lang="ru-RU" sz="14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требует,</a:t>
            </a:r>
            <a:r>
              <a:rPr lang="ru-RU" sz="1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комбинация</a:t>
            </a:r>
            <a:r>
              <a:rPr lang="ru-RU" sz="1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</a:t>
            </a:r>
            <a:r>
              <a:rPr lang="ru-RU" sz="1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1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столбцах</a:t>
            </a:r>
            <a:r>
              <a:rPr lang="ru-RU" sz="14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уникальной.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4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13" y="16133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323034" y="1076236"/>
            <a:ext cx="7600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ru-RU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Реструктуризация и удаление</a:t>
            </a:r>
            <a:r>
              <a:rPr lang="ru-RU" sz="2400" spc="-49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ru-RU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таблиц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6DDF9-3096-4C45-BE18-DA99701E2761}"/>
              </a:ext>
            </a:extLst>
          </p:cNvPr>
          <p:cNvSpPr txBox="1"/>
          <p:nvPr/>
        </p:nvSpPr>
        <p:spPr>
          <a:xfrm>
            <a:off x="869613" y="259800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ALTER TABLE &lt;имя таблицы&gt; ADD{&lt;имя столбца&gt; &lt;тип данных&gt;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&lt;размер&gt;}.,…;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82EA-6FC5-4FA6-95D9-D703596B9947}"/>
              </a:ext>
            </a:extLst>
          </p:cNvPr>
          <p:cNvSpPr txBox="1"/>
          <p:nvPr/>
        </p:nvSpPr>
        <p:spPr>
          <a:xfrm>
            <a:off x="1287625" y="4046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DROP TABLE &lt;имя таблицы&gt;;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9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pic>
        <p:nvPicPr>
          <p:cNvPr id="6" name="Рисунок 5" descr="Изображение выглядит как текст, бумаг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5322B47-C750-45C4-AD49-053AF36F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4" y="2544439"/>
            <a:ext cx="6791325" cy="3705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F9425-F319-45F2-88FC-D42356EA3621}"/>
              </a:ext>
            </a:extLst>
          </p:cNvPr>
          <p:cNvSpPr txBox="1"/>
          <p:nvPr/>
        </p:nvSpPr>
        <p:spPr>
          <a:xfrm>
            <a:off x="1184988" y="1668311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SQL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1283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2400" dirty="0"/>
              <a:t>https://sqlite.org/index.html</a:t>
            </a:r>
            <a:r>
              <a:rPr lang="ru-RU" sz="2400" dirty="0"/>
              <a:t> </a:t>
            </a:r>
            <a:endParaRPr lang="en-US" sz="2400" dirty="0"/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2400" dirty="0"/>
              <a:t>https://www.sqltutorial.org/</a:t>
            </a:r>
            <a:endParaRPr lang="ru-RU" sz="2400" dirty="0"/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Астахова И.Ф., Мельников В.М., Толстобров А.П., Фертиков В.В. СУБД: язык SQL в примерах и задачах.—М.:ФИЗМАТЛИТ, 2009. — 168 с. — ISBN 978-5-9221-0816-4.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Работу с библиотекой </a:t>
            </a:r>
            <a:r>
              <a:rPr lang="en-US" dirty="0">
                <a:latin typeface="+mj-lt"/>
              </a:rPr>
              <a:t>sqlite3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основные понятия и определения языка программирования </a:t>
            </a:r>
            <a:r>
              <a:rPr lang="en-US" dirty="0">
                <a:latin typeface="+mj-lt"/>
              </a:rPr>
              <a:t>SQL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основы работы с командами </a:t>
            </a:r>
            <a:r>
              <a:rPr lang="en-US" dirty="0">
                <a:latin typeface="+mj-lt"/>
              </a:rPr>
              <a:t>SQL </a:t>
            </a:r>
            <a:r>
              <a:rPr lang="ru-RU" dirty="0">
                <a:latin typeface="+mj-lt"/>
              </a:rPr>
              <a:t>с помощью языка программирования </a:t>
            </a:r>
            <a:r>
              <a:rPr lang="en-US" dirty="0">
                <a:latin typeface="+mj-lt"/>
              </a:rPr>
              <a:t>Python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26762-7C9B-43B0-925F-CF162B0C348A}"/>
              </a:ext>
            </a:extLst>
          </p:cNvPr>
          <p:cNvSpPr txBox="1"/>
          <p:nvPr/>
        </p:nvSpPr>
        <p:spPr>
          <a:xfrm>
            <a:off x="364126" y="2212060"/>
            <a:ext cx="8477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96EAA"/>
                </a:solidFill>
                <a:latin typeface="Helvetica Neue"/>
              </a:rPr>
              <a:t>I. 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Основные понятия и определения языка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96EAA"/>
                </a:solidFill>
                <a:latin typeface="Helvetica Neue"/>
              </a:rPr>
              <a:t>основные характеристики языка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SQL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96EAA"/>
                </a:solidFill>
                <a:latin typeface="Helvetica Neue"/>
              </a:rPr>
              <a:t>формирование структур таблиц</a:t>
            </a:r>
          </a:p>
          <a:p>
            <a:endParaRPr lang="ru-RU" sz="2000" dirty="0">
              <a:solidFill>
                <a:srgbClr val="296EAA"/>
              </a:solidFill>
              <a:latin typeface="Helvetica Neue"/>
            </a:endParaRPr>
          </a:p>
          <a:p>
            <a:pPr marL="269875" indent="-269875"/>
            <a:r>
              <a:rPr lang="en-US" sz="2000" dirty="0">
                <a:solidFill>
                  <a:srgbClr val="296EAA"/>
                </a:solidFill>
                <a:latin typeface="Helvetica Neue"/>
              </a:rPr>
              <a:t>II. 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Учебный пример работы с базами данных с помощью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Python </a:t>
            </a:r>
            <a:br>
              <a:rPr lang="en-US" sz="2000" dirty="0">
                <a:solidFill>
                  <a:srgbClr val="296EAA"/>
                </a:solidFill>
                <a:latin typeface="Helvetica Neue"/>
              </a:rPr>
            </a:br>
            <a:r>
              <a:rPr lang="en-US" sz="2000" dirty="0">
                <a:solidFill>
                  <a:srgbClr val="296EAA"/>
                </a:solidFill>
                <a:latin typeface="Helvetica Neue"/>
              </a:rPr>
              <a:t>(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в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Jupyter Notebook).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0CBB8C-938B-43A0-89F1-2BF15787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045161"/>
            <a:ext cx="8098971" cy="5120138"/>
          </a:xfrm>
          <a:prstGeom prst="rect">
            <a:avLst/>
          </a:prstGeom>
        </p:spPr>
      </p:pic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773E2F-ADAE-47FC-B011-FAFB18CB2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" y="1875453"/>
            <a:ext cx="8928897" cy="40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FCE41-7FE4-45E7-8B9D-39F8083F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671941"/>
            <a:ext cx="6610625" cy="4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FFE6E-3F15-4C2A-9102-FB525BC96ABB}"/>
              </a:ext>
            </a:extLst>
          </p:cNvPr>
          <p:cNvSpPr txBox="1"/>
          <p:nvPr/>
        </p:nvSpPr>
        <p:spPr>
          <a:xfrm>
            <a:off x="130630" y="1473292"/>
            <a:ext cx="88827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 SQL описывается набором специальных терминов,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которым относятся: команды, предложения, ключевые слова, запросы, предикаты, аргументы.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Ключевые слова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слова, являющиеся, в отличие от текста или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объектов,</a:t>
            </a:r>
            <a:r>
              <a:rPr lang="ru-RU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инструкциями.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Ключевые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слова выделяются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прописными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буквами. Например: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FROM,</a:t>
            </a:r>
            <a:r>
              <a:rPr lang="ru-RU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b="1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другими.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или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инструкции,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состоящие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предложений.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Предложениями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называются логически различные части команды.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Предложения начинаются с ключевого слова, по которому они обычно 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называются, и заканчиваются аргументами. Примерами предложений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«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Производители»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«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Страна=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США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элементы языка, которые заканчивают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предложение или модифицируют его смысл. В приведенных примерах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аргументом предложения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ключевое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слово,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аргументом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Страна=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США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ключевым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словом.</a:t>
            </a:r>
          </a:p>
          <a:p>
            <a:pPr indent="457200" algn="just"/>
            <a:r>
              <a:rPr lang="ru-RU" b="1" dirty="0">
                <a:latin typeface="Times New Roman" panose="02020603050405020304" pitchFamily="18" charset="0"/>
              </a:rPr>
              <a:t>Предикат</a:t>
            </a:r>
            <a:r>
              <a:rPr lang="ru-RU" dirty="0">
                <a:latin typeface="Times New Roman" panose="02020603050405020304" pitchFamily="18" charset="0"/>
              </a:rPr>
              <a:t> – это выражение, которое может быть истинным, ложным или неопределенным. </a:t>
            </a:r>
          </a:p>
        </p:txBody>
      </p:sp>
    </p:spTree>
    <p:extLst>
      <p:ext uri="{BB962C8B-B14F-4D97-AF65-F5344CB8AC3E}">
        <p14:creationId xmlns:p14="http://schemas.microsoft.com/office/powerpoint/2010/main" val="405184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7A64-B03E-4AEF-B70B-8D932505C6C3}"/>
              </a:ext>
            </a:extLst>
          </p:cNvPr>
          <p:cNvSpPr txBox="1"/>
          <p:nvPr/>
        </p:nvSpPr>
        <p:spPr>
          <a:xfrm>
            <a:off x="130630" y="1472149"/>
            <a:ext cx="8789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18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квадратные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скобки: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выделяют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опустить;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круглые скобки: показывают, что предшествующее им можно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повторить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любое число раз;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угловые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скобки: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заключают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термины;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вертикальный разделитель: отделяет следующую за ним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альтернативу</a:t>
            </a:r>
            <a:r>
              <a:rPr lang="ru-RU" sz="18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всему предыдущему;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{}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фигурные скобки: содержимое должно рассматриваться как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единое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применении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нему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других символов;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справа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этих символов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того,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слева;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.,…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предшествует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этим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символам,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18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повторено произвольное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раз,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причем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каждое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вхождение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отделяется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запятой;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все, что предшествует этим символам, может быть повторено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произвольное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раз,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причем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каждое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вхождение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отделяется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пробелом;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*…*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внутри звездочек атрибуты, не являющиеся официальным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окончания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формулировки команды.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84EA3-EB81-4694-9142-1BFE2E29AD0F}"/>
              </a:ext>
            </a:extLst>
          </p:cNvPr>
          <p:cNvSpPr txBox="1"/>
          <p:nvPr/>
        </p:nvSpPr>
        <p:spPr>
          <a:xfrm>
            <a:off x="466530" y="5987019"/>
            <a:ext cx="641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спользование клавиши ввода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(Enter) является произвольным.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759AF0-9CB5-4C8B-A830-D51A8747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8" y="3743568"/>
            <a:ext cx="3208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1.3. Поставки (Пост)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989AFDC-7185-4634-81A4-6BDF17F9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80862"/>
              </p:ext>
            </p:extLst>
          </p:nvPr>
        </p:nvGraphicFramePr>
        <p:xfrm>
          <a:off x="187468" y="4074215"/>
          <a:ext cx="4589805" cy="25990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6891">
                  <a:extLst>
                    <a:ext uri="{9D8B030D-6E8A-4147-A177-3AD203B41FA5}">
                      <a16:colId xmlns:a16="http://schemas.microsoft.com/office/drawing/2014/main" val="356831962"/>
                    </a:ext>
                  </a:extLst>
                </a:gridCol>
                <a:gridCol w="1250303">
                  <a:extLst>
                    <a:ext uri="{9D8B030D-6E8A-4147-A177-3AD203B41FA5}">
                      <a16:colId xmlns:a16="http://schemas.microsoft.com/office/drawing/2014/main" val="32214282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1783119501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150813844"/>
                    </a:ext>
                  </a:extLst>
                </a:gridCol>
                <a:gridCol w="765109">
                  <a:extLst>
                    <a:ext uri="{9D8B030D-6E8A-4147-A177-3AD203B41FA5}">
                      <a16:colId xmlns:a16="http://schemas.microsoft.com/office/drawing/2014/main" val="3750672973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185420" indent="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86995" indent="0" algn="ctr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Стои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 (</a:t>
                      </a: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0" marR="20066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ДПост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 marR="13462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3825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7632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656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9339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9938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254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0330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27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8945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480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254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1805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189865" marR="1854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5739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189865" marR="1854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8458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F51A446-6C60-4858-8D7C-9A368610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23594"/>
              </p:ext>
            </p:extLst>
          </p:nvPr>
        </p:nvGraphicFramePr>
        <p:xfrm>
          <a:off x="5100371" y="1881659"/>
          <a:ext cx="3714115" cy="189357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90270">
                  <a:extLst>
                    <a:ext uri="{9D8B030D-6E8A-4147-A177-3AD203B41FA5}">
                      <a16:colId xmlns:a16="http://schemas.microsoft.com/office/drawing/2014/main" val="311832074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3506089486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3292769756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224215096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44360841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259080" marR="25273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454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46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0965" marR="9715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Рейт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8270" marR="12509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531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215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398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69892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3716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0905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 algn="l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5532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Китай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6976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 algn="l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Рит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398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7736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32715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Грин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1923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420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583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94BA0F-1CC7-4B35-8F03-A27E2BED87C2}"/>
              </a:ext>
            </a:extLst>
          </p:cNvPr>
          <p:cNvSpPr txBox="1"/>
          <p:nvPr/>
        </p:nvSpPr>
        <p:spPr>
          <a:xfrm>
            <a:off x="5100371" y="1486536"/>
            <a:ext cx="2640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Таблица 1.2. Сборщики (</a:t>
            </a:r>
            <a:r>
              <a:rPr lang="ru-RU" dirty="0" err="1"/>
              <a:t>Сб</a:t>
            </a:r>
            <a:r>
              <a:rPr lang="ru-RU" dirty="0"/>
              <a:t>)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B16E4D4-BCDC-4F0D-8F2D-0B3FC2BE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0349"/>
              </p:ext>
            </p:extLst>
          </p:nvPr>
        </p:nvGraphicFramePr>
        <p:xfrm>
          <a:off x="329514" y="1881659"/>
          <a:ext cx="3761740" cy="14433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38810">
                  <a:extLst>
                    <a:ext uri="{9D8B030D-6E8A-4147-A177-3AD203B41FA5}">
                      <a16:colId xmlns:a16="http://schemas.microsoft.com/office/drawing/2014/main" val="3025279027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1209537826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479147921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259753721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marL="97155" marR="9334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510"/>
                        </a:lnSpc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195" marR="15938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7170" marR="212090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Тариф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1629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1971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3795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0" marR="35623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1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7796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4480" algn="l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527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8923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Самсунг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Корея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0534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21615" algn="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Сименс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938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6842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616392C-FC28-4F1D-AEE1-E6B16AAE9D5C}"/>
              </a:ext>
            </a:extLst>
          </p:cNvPr>
          <p:cNvSpPr txBox="1"/>
          <p:nvPr/>
        </p:nvSpPr>
        <p:spPr>
          <a:xfrm>
            <a:off x="329513" y="1484257"/>
            <a:ext cx="3196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Таблица 1.1. Производители (</a:t>
            </a:r>
            <a:r>
              <a:rPr lang="ru-RU" dirty="0" err="1"/>
              <a:t>Пр</a:t>
            </a:r>
            <a:r>
              <a:rPr lang="ru-RU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50889-DFC7-45A5-9701-FC7247C5709E}"/>
              </a:ext>
            </a:extLst>
          </p:cNvPr>
          <p:cNvSpPr txBox="1"/>
          <p:nvPr/>
        </p:nvSpPr>
        <p:spPr>
          <a:xfrm>
            <a:off x="5249939" y="4210489"/>
            <a:ext cx="3414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еляционная база данных </a:t>
            </a:r>
            <a:b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«Сборка электронной аппаратуры»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87D5E-E21F-44B1-A820-7E1F7A4E6C03}"/>
              </a:ext>
            </a:extLst>
          </p:cNvPr>
          <p:cNvSpPr txBox="1"/>
          <p:nvPr/>
        </p:nvSpPr>
        <p:spPr>
          <a:xfrm>
            <a:off x="5100371" y="5661412"/>
            <a:ext cx="3856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Примечание. </a:t>
            </a:r>
            <a:r>
              <a:rPr lang="ru-RU" sz="1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Каждому сборщику назначен только один</a:t>
            </a:r>
            <a:r>
              <a:rPr lang="ru-RU" sz="1400" i="1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249662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1509</Words>
  <Application>Microsoft Office PowerPoint</Application>
  <PresentationFormat>Экран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Segoe UI</vt:lpstr>
      <vt:lpstr>Segoe UI Light</vt:lpstr>
      <vt:lpstr>Times New Roman</vt:lpstr>
      <vt:lpstr>Тема Office</vt:lpstr>
      <vt:lpstr>Лекция 2. Технология работы с базами данных с помощью Python</vt:lpstr>
      <vt:lpstr>Цель и задачи</vt:lpstr>
      <vt:lpstr>Учебные вопросы</vt:lpstr>
      <vt:lpstr>Презентация PowerPoint</vt:lpstr>
      <vt:lpstr>Презентация PowerPoint</vt:lpstr>
      <vt:lpstr>Презентация PowerPoint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140</cp:revision>
  <dcterms:created xsi:type="dcterms:W3CDTF">2020-10-19T17:07:30Z</dcterms:created>
  <dcterms:modified xsi:type="dcterms:W3CDTF">2022-02-24T12:16:19Z</dcterms:modified>
</cp:coreProperties>
</file>