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8" d="100"/>
          <a:sy n="58" d="100"/>
        </p:scale>
        <p:origin x="121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AD8C1A-8ABA-4E57-8C9B-C22264F6DC6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14722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AD8C1A-8ABA-4E57-8C9B-C22264F6DC6B}"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377555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AD8C1A-8ABA-4E57-8C9B-C22264F6DC6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3863483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AD8C1A-8ABA-4E57-8C9B-C22264F6DC6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43CF4-66BD-461E-BA97-84EBBBBD905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79069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AD8C1A-8ABA-4E57-8C9B-C22264F6DC6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3946405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FAD8C1A-8ABA-4E57-8C9B-C22264F6DC6B}" type="datetimeFigureOut">
              <a:rPr lang="en-US" smtClean="0"/>
              <a:t>4/17/2023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1595577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FAD8C1A-8ABA-4E57-8C9B-C22264F6DC6B}" type="datetimeFigureOut">
              <a:rPr lang="en-US" smtClean="0"/>
              <a:t>4/17/2023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2145373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D8C1A-8ABA-4E57-8C9B-C22264F6DC6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370133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D8C1A-8ABA-4E57-8C9B-C22264F6DC6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45804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FAD8C1A-8ABA-4E57-8C9B-C22264F6DC6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423696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AD8C1A-8ABA-4E57-8C9B-C22264F6DC6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43311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AD8C1A-8ABA-4E57-8C9B-C22264F6DC6B}"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72007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AD8C1A-8ABA-4E57-8C9B-C22264F6DC6B}"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364673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FAD8C1A-8ABA-4E57-8C9B-C22264F6DC6B}" type="datetimeFigureOut">
              <a:rPr lang="en-US" smtClean="0"/>
              <a:t>4/17/2023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182386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FAD8C1A-8ABA-4E57-8C9B-C22264F6DC6B}" type="datetimeFigureOut">
              <a:rPr lang="en-US" smtClean="0"/>
              <a:t>4/17/2023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3870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FAD8C1A-8ABA-4E57-8C9B-C22264F6DC6B}" type="datetimeFigureOut">
              <a:rPr lang="en-US" smtClean="0"/>
              <a:t>4/17/2023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141210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AD8C1A-8ABA-4E57-8C9B-C22264F6DC6B}"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43CF4-66BD-461E-BA97-84EBBBBD9054}" type="slidenum">
              <a:rPr lang="en-US" smtClean="0"/>
              <a:t>‹#›</a:t>
            </a:fld>
            <a:endParaRPr lang="en-US"/>
          </a:p>
        </p:txBody>
      </p:sp>
    </p:spTree>
    <p:extLst>
      <p:ext uri="{BB962C8B-B14F-4D97-AF65-F5344CB8AC3E}">
        <p14:creationId xmlns:p14="http://schemas.microsoft.com/office/powerpoint/2010/main" val="316204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FAD8C1A-8ABA-4E57-8C9B-C22264F6DC6B}" type="datetimeFigureOut">
              <a:rPr lang="en-US" smtClean="0"/>
              <a:t>4/17/2023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E43CF4-66BD-461E-BA97-84EBBBBD9054}" type="slidenum">
              <a:rPr lang="en-US" smtClean="0"/>
              <a:t>‹#›</a:t>
            </a:fld>
            <a:endParaRPr lang="en-US"/>
          </a:p>
        </p:txBody>
      </p:sp>
    </p:spTree>
    <p:extLst>
      <p:ext uri="{BB962C8B-B14F-4D97-AF65-F5344CB8AC3E}">
        <p14:creationId xmlns:p14="http://schemas.microsoft.com/office/powerpoint/2010/main" val="19105649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C2B4-9603-274E-5917-6D8886C2CDCB}"/>
              </a:ext>
            </a:extLst>
          </p:cNvPr>
          <p:cNvSpPr>
            <a:spLocks noGrp="1"/>
          </p:cNvSpPr>
          <p:nvPr>
            <p:ph type="ctrTitle"/>
          </p:nvPr>
        </p:nvSpPr>
        <p:spPr/>
        <p:txBody>
          <a:bodyPr/>
          <a:lstStyle/>
          <a:p>
            <a:r>
              <a:rPr lang="en-US" dirty="0"/>
              <a:t>Daniel Nderitu</a:t>
            </a:r>
          </a:p>
        </p:txBody>
      </p:sp>
      <p:sp>
        <p:nvSpPr>
          <p:cNvPr id="3" name="Subtitle 2">
            <a:extLst>
              <a:ext uri="{FF2B5EF4-FFF2-40B4-BE49-F238E27FC236}">
                <a16:creationId xmlns:a16="http://schemas.microsoft.com/office/drawing/2014/main" id="{CDB2DED9-70E7-5204-3CCB-055B1C2603CA}"/>
              </a:ext>
            </a:extLst>
          </p:cNvPr>
          <p:cNvSpPr>
            <a:spLocks noGrp="1"/>
          </p:cNvSpPr>
          <p:nvPr>
            <p:ph type="subTitle" idx="1"/>
          </p:nvPr>
        </p:nvSpPr>
        <p:spPr/>
        <p:txBody>
          <a:bodyPr>
            <a:normAutofit fontScale="92500" lnSpcReduction="10000"/>
          </a:bodyPr>
          <a:lstStyle/>
          <a:p>
            <a:r>
              <a:rPr lang="en-US" sz="2400" b="1" dirty="0">
                <a:solidFill>
                  <a:srgbClr val="080808"/>
                </a:solidFill>
              </a:rPr>
              <a:t>Phase 1 project submission</a:t>
            </a:r>
          </a:p>
          <a:p>
            <a:r>
              <a:rPr lang="en-US" sz="2400" b="1" dirty="0">
                <a:solidFill>
                  <a:srgbClr val="080808"/>
                </a:solidFill>
              </a:rPr>
              <a:t>A Cross-film analysis </a:t>
            </a:r>
            <a:endParaRPr lang="x-none" sz="2400" b="1" dirty="0">
              <a:solidFill>
                <a:srgbClr val="080808"/>
              </a:solidFill>
            </a:endParaRPr>
          </a:p>
          <a:p>
            <a:endParaRPr lang="en-US" dirty="0"/>
          </a:p>
        </p:txBody>
      </p:sp>
    </p:spTree>
    <p:extLst>
      <p:ext uri="{BB962C8B-B14F-4D97-AF65-F5344CB8AC3E}">
        <p14:creationId xmlns:p14="http://schemas.microsoft.com/office/powerpoint/2010/main" val="4223884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D7970B-43C8-065D-574C-FEB41D2D7B02}"/>
              </a:ext>
            </a:extLst>
          </p:cNvPr>
          <p:cNvSpPr>
            <a:spLocks noGrp="1"/>
          </p:cNvSpPr>
          <p:nvPr>
            <p:ph idx="1"/>
          </p:nvPr>
        </p:nvSpPr>
        <p:spPr/>
        <p:txBody>
          <a:bodyPr/>
          <a:lstStyle/>
          <a:p>
            <a:r>
              <a:rPr lang="en-US" dirty="0"/>
              <a:t>After careful examination of the Data. We’ve come to the conclusion and therefore recommend that further emphasis is placed on the genre of our preferred Film.</a:t>
            </a:r>
          </a:p>
          <a:p>
            <a:endParaRPr lang="en-US" dirty="0"/>
          </a:p>
          <a:p>
            <a:r>
              <a:rPr lang="en-US" dirty="0"/>
              <a:t>The highest ranking films according to the genre metric is  Drama. And it very often recurs in other popular films as well.</a:t>
            </a:r>
          </a:p>
        </p:txBody>
      </p:sp>
    </p:spTree>
    <p:extLst>
      <p:ext uri="{BB962C8B-B14F-4D97-AF65-F5344CB8AC3E}">
        <p14:creationId xmlns:p14="http://schemas.microsoft.com/office/powerpoint/2010/main" val="112132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34B1E-6BD8-5668-A62A-DDC0FDCBD671}"/>
              </a:ext>
            </a:extLst>
          </p:cNvPr>
          <p:cNvSpPr>
            <a:spLocks noGrp="1"/>
          </p:cNvSpPr>
          <p:nvPr>
            <p:ph type="title"/>
          </p:nvPr>
        </p:nvSpPr>
        <p:spPr/>
        <p:txBody>
          <a:bodyPr/>
          <a:lstStyle/>
          <a:p>
            <a:r>
              <a:rPr lang="en-US" b="1" dirty="0"/>
              <a:t>Impact of release date(month) on Box Office Sales</a:t>
            </a:r>
          </a:p>
        </p:txBody>
      </p:sp>
      <p:pic>
        <p:nvPicPr>
          <p:cNvPr id="4" name="Content Placeholder 3">
            <a:extLst>
              <a:ext uri="{FF2B5EF4-FFF2-40B4-BE49-F238E27FC236}">
                <a16:creationId xmlns:a16="http://schemas.microsoft.com/office/drawing/2014/main" id="{861A44D9-37C3-5683-B2E5-B83B7F4CBDAB}"/>
              </a:ext>
            </a:extLst>
          </p:cNvPr>
          <p:cNvPicPr>
            <a:picLocks noGrp="1" noChangeAspect="1"/>
          </p:cNvPicPr>
          <p:nvPr>
            <p:ph idx="1"/>
          </p:nvPr>
        </p:nvPicPr>
        <p:blipFill>
          <a:blip r:embed="rId2"/>
          <a:stretch>
            <a:fillRect/>
          </a:stretch>
        </p:blipFill>
        <p:spPr>
          <a:xfrm>
            <a:off x="698268" y="1690688"/>
            <a:ext cx="9858895" cy="5167312"/>
          </a:xfrm>
          <a:prstGeom prst="rect">
            <a:avLst/>
          </a:prstGeom>
        </p:spPr>
      </p:pic>
    </p:spTree>
    <p:extLst>
      <p:ext uri="{BB962C8B-B14F-4D97-AF65-F5344CB8AC3E}">
        <p14:creationId xmlns:p14="http://schemas.microsoft.com/office/powerpoint/2010/main" val="98628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156CAA-C609-8449-39E7-11272A26CE9B}"/>
              </a:ext>
            </a:extLst>
          </p:cNvPr>
          <p:cNvSpPr>
            <a:spLocks noGrp="1"/>
          </p:cNvSpPr>
          <p:nvPr>
            <p:ph idx="1"/>
          </p:nvPr>
        </p:nvSpPr>
        <p:spPr/>
        <p:txBody>
          <a:bodyPr/>
          <a:lstStyle/>
          <a:p>
            <a:r>
              <a:rPr lang="en-US" dirty="0"/>
              <a:t>After careful analysis we’ve settled on months that’ll will be ideal  to release our films and that will be May, June Or July since they’ve consistently shown over time to have better box office sales compared to the rest of them.</a:t>
            </a:r>
          </a:p>
        </p:txBody>
      </p:sp>
    </p:spTree>
    <p:extLst>
      <p:ext uri="{BB962C8B-B14F-4D97-AF65-F5344CB8AC3E}">
        <p14:creationId xmlns:p14="http://schemas.microsoft.com/office/powerpoint/2010/main" val="306370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6527-15CF-342D-0D7E-B05BDF0406F0}"/>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ADF967E6-A40B-6C2D-A328-36101569AD27}"/>
              </a:ext>
            </a:extLst>
          </p:cNvPr>
          <p:cNvSpPr>
            <a:spLocks noGrp="1"/>
          </p:cNvSpPr>
          <p:nvPr>
            <p:ph idx="1"/>
          </p:nvPr>
        </p:nvSpPr>
        <p:spPr/>
        <p:txBody>
          <a:bodyPr/>
          <a:lstStyle/>
          <a:p>
            <a:r>
              <a:rPr lang="en-US" dirty="0"/>
              <a:t>Microsoft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p>
          <a:p>
            <a:endParaRPr lang="en-US" dirty="0"/>
          </a:p>
        </p:txBody>
      </p:sp>
    </p:spTree>
    <p:extLst>
      <p:ext uri="{BB962C8B-B14F-4D97-AF65-F5344CB8AC3E}">
        <p14:creationId xmlns:p14="http://schemas.microsoft.com/office/powerpoint/2010/main" val="310863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54A4-FFBE-2202-2B7C-030057B02DEE}"/>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2F05688-D1B8-AC40-1907-37E5286641CE}"/>
              </a:ext>
            </a:extLst>
          </p:cNvPr>
          <p:cNvSpPr>
            <a:spLocks noGrp="1"/>
          </p:cNvSpPr>
          <p:nvPr>
            <p:ph idx="1"/>
          </p:nvPr>
        </p:nvSpPr>
        <p:spPr/>
        <p:txBody>
          <a:bodyPr/>
          <a:lstStyle/>
          <a:p>
            <a:r>
              <a:rPr lang="en-US" dirty="0"/>
              <a:t>Based on the problem above, an analysis is done to select the best films Microsoft should make/produce that’ll make the most box office sales.</a:t>
            </a:r>
          </a:p>
          <a:p>
            <a:r>
              <a:rPr lang="en-US" dirty="0"/>
              <a:t>This will be based on 3 detailed datasets carefully </a:t>
            </a:r>
            <a:r>
              <a:rPr lang="en-US" dirty="0" err="1"/>
              <a:t>analysed</a:t>
            </a:r>
            <a:r>
              <a:rPr lang="en-US" dirty="0"/>
              <a:t> to identify optimal traits that make for good film sales</a:t>
            </a:r>
          </a:p>
          <a:p>
            <a:r>
              <a:rPr lang="en-US" dirty="0"/>
              <a:t>Lastly, we’ll settle on the most optimal traits based on the impact each has on the  sales of the films. </a:t>
            </a:r>
          </a:p>
        </p:txBody>
      </p:sp>
    </p:spTree>
    <p:extLst>
      <p:ext uri="{BB962C8B-B14F-4D97-AF65-F5344CB8AC3E}">
        <p14:creationId xmlns:p14="http://schemas.microsoft.com/office/powerpoint/2010/main" val="78173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E4C3-8640-901A-705D-4C20281C87A6}"/>
              </a:ext>
            </a:extLst>
          </p:cNvPr>
          <p:cNvSpPr>
            <a:spLocks noGrp="1"/>
          </p:cNvSpPr>
          <p:nvPr>
            <p:ph type="title"/>
          </p:nvPr>
        </p:nvSpPr>
        <p:spPr>
          <a:xfrm>
            <a:off x="980660" y="450574"/>
            <a:ext cx="10373139" cy="1240114"/>
          </a:xfrm>
        </p:spPr>
        <p:txBody>
          <a:bodyPr>
            <a:normAutofit fontScale="90000"/>
          </a:bodyPr>
          <a:lstStyle/>
          <a:p>
            <a:r>
              <a:rPr lang="en-US" sz="4400" dirty="0"/>
              <a:t>PIE CHART REPRESENTATION OF THE RATING RATIOS;</a:t>
            </a:r>
            <a:endParaRPr lang="en-US" dirty="0"/>
          </a:p>
        </p:txBody>
      </p:sp>
      <p:sp>
        <p:nvSpPr>
          <p:cNvPr id="3" name="Content Placeholder 2">
            <a:extLst>
              <a:ext uri="{FF2B5EF4-FFF2-40B4-BE49-F238E27FC236}">
                <a16:creationId xmlns:a16="http://schemas.microsoft.com/office/drawing/2014/main" id="{5BBCAE9F-FE0A-9450-C8F5-3E66C148485B}"/>
              </a:ext>
            </a:extLst>
          </p:cNvPr>
          <p:cNvSpPr>
            <a:spLocks noGrp="1"/>
          </p:cNvSpPr>
          <p:nvPr>
            <p:ph idx="1"/>
          </p:nvPr>
        </p:nvSpPr>
        <p:spPr>
          <a:xfrm>
            <a:off x="838199" y="1881809"/>
            <a:ext cx="9737035" cy="4295154"/>
          </a:xfrm>
        </p:spPr>
        <p:txBody>
          <a:bodyPr>
            <a:normAutofit fontScale="92500" lnSpcReduction="20000"/>
          </a:bodyPr>
          <a:lstStyle/>
          <a:p>
            <a:r>
              <a:rPr lang="en-US" sz="2800" dirty="0"/>
              <a:t>R – 57.9%</a:t>
            </a:r>
          </a:p>
          <a:p>
            <a:endParaRPr lang="en-US" sz="2800" dirty="0"/>
          </a:p>
          <a:p>
            <a:r>
              <a:rPr lang="en-US" sz="2800" dirty="0"/>
              <a:t>PG-13 – 16.5%</a:t>
            </a:r>
          </a:p>
          <a:p>
            <a:endParaRPr lang="en-US" sz="2800" dirty="0"/>
          </a:p>
          <a:p>
            <a:r>
              <a:rPr lang="en-US" sz="2800" dirty="0"/>
              <a:t>PG  - 14%</a:t>
            </a:r>
          </a:p>
          <a:p>
            <a:endParaRPr lang="en-US" sz="2800" dirty="0"/>
          </a:p>
          <a:p>
            <a:r>
              <a:rPr lang="en-US" sz="2800" dirty="0"/>
              <a:t>NR – 11.6%</a:t>
            </a:r>
          </a:p>
          <a:p>
            <a:endParaRPr lang="en-US" sz="2800" dirty="0"/>
          </a:p>
          <a:p>
            <a:pPr marL="0" indent="0">
              <a:buNone/>
            </a:pPr>
            <a:r>
              <a:rPr lang="en-US" sz="2800" dirty="0"/>
              <a:t>The most common movie rating is the R rated movies with 57.9%</a:t>
            </a:r>
          </a:p>
          <a:p>
            <a:endParaRPr lang="en-US" dirty="0"/>
          </a:p>
        </p:txBody>
      </p:sp>
      <p:pic>
        <p:nvPicPr>
          <p:cNvPr id="4" name="Picture 3">
            <a:extLst>
              <a:ext uri="{FF2B5EF4-FFF2-40B4-BE49-F238E27FC236}">
                <a16:creationId xmlns:a16="http://schemas.microsoft.com/office/drawing/2014/main" id="{E78B31C3-1356-AE8F-80D9-C41E7674921F}"/>
              </a:ext>
            </a:extLst>
          </p:cNvPr>
          <p:cNvPicPr>
            <a:picLocks noChangeAspect="1"/>
          </p:cNvPicPr>
          <p:nvPr/>
        </p:nvPicPr>
        <p:blipFill>
          <a:blip r:embed="rId2"/>
          <a:stretch>
            <a:fillRect/>
          </a:stretch>
        </p:blipFill>
        <p:spPr>
          <a:xfrm>
            <a:off x="6385658" y="1315776"/>
            <a:ext cx="4487389" cy="4050009"/>
          </a:xfrm>
          <a:prstGeom prst="rect">
            <a:avLst/>
          </a:prstGeom>
        </p:spPr>
      </p:pic>
    </p:spTree>
    <p:extLst>
      <p:ext uri="{BB962C8B-B14F-4D97-AF65-F5344CB8AC3E}">
        <p14:creationId xmlns:p14="http://schemas.microsoft.com/office/powerpoint/2010/main" val="325608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2738-9005-2DAE-510A-9FD72317F389}"/>
              </a:ext>
            </a:extLst>
          </p:cNvPr>
          <p:cNvSpPr>
            <a:spLocks noGrp="1"/>
          </p:cNvSpPr>
          <p:nvPr>
            <p:ph type="title"/>
          </p:nvPr>
        </p:nvSpPr>
        <p:spPr/>
        <p:txBody>
          <a:bodyPr/>
          <a:lstStyle/>
          <a:p>
            <a:r>
              <a:rPr lang="en-US" sz="4400" dirty="0"/>
              <a:t>Popularity by Genres;</a:t>
            </a:r>
            <a:endParaRPr lang="en-US" dirty="0"/>
          </a:p>
        </p:txBody>
      </p:sp>
      <p:sp>
        <p:nvSpPr>
          <p:cNvPr id="6" name="Content Placeholder 5">
            <a:extLst>
              <a:ext uri="{FF2B5EF4-FFF2-40B4-BE49-F238E27FC236}">
                <a16:creationId xmlns:a16="http://schemas.microsoft.com/office/drawing/2014/main" id="{C048928B-598F-5DAA-30F3-8EF1CBB0C7A0}"/>
              </a:ext>
            </a:extLst>
          </p:cNvPr>
          <p:cNvSpPr>
            <a:spLocks noGrp="1"/>
          </p:cNvSpPr>
          <p:nvPr>
            <p:ph idx="1"/>
          </p:nvPr>
        </p:nvSpPr>
        <p:spPr/>
        <p:txBody>
          <a:bodyPr/>
          <a:lstStyle/>
          <a:p>
            <a:r>
              <a:rPr lang="en-US" dirty="0"/>
              <a:t>You’ll notice as seen below that the most popular genre involves Drama: </a:t>
            </a:r>
          </a:p>
          <a:p>
            <a:endParaRPr lang="en-US" dirty="0"/>
          </a:p>
        </p:txBody>
      </p:sp>
      <p:pic>
        <p:nvPicPr>
          <p:cNvPr id="9" name="Picture 8">
            <a:extLst>
              <a:ext uri="{FF2B5EF4-FFF2-40B4-BE49-F238E27FC236}">
                <a16:creationId xmlns:a16="http://schemas.microsoft.com/office/drawing/2014/main" id="{6CE3F690-AF3F-086C-BFB9-500C79F47451}"/>
              </a:ext>
            </a:extLst>
          </p:cNvPr>
          <p:cNvPicPr>
            <a:picLocks noChangeAspect="1"/>
          </p:cNvPicPr>
          <p:nvPr/>
        </p:nvPicPr>
        <p:blipFill>
          <a:blip r:embed="rId2"/>
          <a:stretch>
            <a:fillRect/>
          </a:stretch>
        </p:blipFill>
        <p:spPr>
          <a:xfrm>
            <a:off x="880343" y="2710904"/>
            <a:ext cx="9392478" cy="4020752"/>
          </a:xfrm>
          <a:prstGeom prst="rect">
            <a:avLst/>
          </a:prstGeom>
        </p:spPr>
      </p:pic>
    </p:spTree>
    <p:extLst>
      <p:ext uri="{BB962C8B-B14F-4D97-AF65-F5344CB8AC3E}">
        <p14:creationId xmlns:p14="http://schemas.microsoft.com/office/powerpoint/2010/main" val="1168219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3114-5C5C-B52E-8B15-4A7561F71043}"/>
              </a:ext>
            </a:extLst>
          </p:cNvPr>
          <p:cNvSpPr>
            <a:spLocks noGrp="1"/>
          </p:cNvSpPr>
          <p:nvPr>
            <p:ph type="title"/>
          </p:nvPr>
        </p:nvSpPr>
        <p:spPr/>
        <p:txBody>
          <a:bodyPr/>
          <a:lstStyle/>
          <a:p>
            <a:r>
              <a:rPr lang="en-US" b="1" dirty="0"/>
              <a:t>Based on the above summaries what are our recommendations:</a:t>
            </a:r>
          </a:p>
        </p:txBody>
      </p:sp>
      <p:sp>
        <p:nvSpPr>
          <p:cNvPr id="6" name="Content Placeholder 5">
            <a:extLst>
              <a:ext uri="{FF2B5EF4-FFF2-40B4-BE49-F238E27FC236}">
                <a16:creationId xmlns:a16="http://schemas.microsoft.com/office/drawing/2014/main" id="{D89D3CB4-F184-E530-0C6D-A306BD3659EF}"/>
              </a:ext>
            </a:extLst>
          </p:cNvPr>
          <p:cNvSpPr>
            <a:spLocks noGrp="1"/>
          </p:cNvSpPr>
          <p:nvPr>
            <p:ph idx="1"/>
          </p:nvPr>
        </p:nvSpPr>
        <p:spPr>
          <a:xfrm>
            <a:off x="646111" y="2377440"/>
            <a:ext cx="10485715" cy="3840480"/>
          </a:xfrm>
        </p:spPr>
        <p:txBody>
          <a:bodyPr/>
          <a:lstStyle/>
          <a:p>
            <a:pPr marL="0" indent="0">
              <a:buNone/>
            </a:pPr>
            <a:r>
              <a:rPr lang="en-US" dirty="0"/>
              <a:t>1. Impact of Directors on Box Office Sales</a:t>
            </a:r>
          </a:p>
          <a:p>
            <a:pPr marL="0" indent="0">
              <a:buNone/>
            </a:pPr>
            <a:r>
              <a:rPr lang="en-US" dirty="0"/>
              <a:t>2. Impact of Genre on Box Office Sales</a:t>
            </a:r>
          </a:p>
          <a:p>
            <a:pPr marL="0" indent="0">
              <a:buNone/>
            </a:pPr>
            <a:r>
              <a:rPr lang="en-US" dirty="0"/>
              <a:t>3.Impact of release date (Month) on Box Office sale</a:t>
            </a:r>
          </a:p>
          <a:p>
            <a:endParaRPr lang="en-US" dirty="0"/>
          </a:p>
          <a:p>
            <a:endParaRPr lang="en-US" dirty="0"/>
          </a:p>
        </p:txBody>
      </p:sp>
    </p:spTree>
    <p:extLst>
      <p:ext uri="{BB962C8B-B14F-4D97-AF65-F5344CB8AC3E}">
        <p14:creationId xmlns:p14="http://schemas.microsoft.com/office/powerpoint/2010/main" val="406028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15AA-2954-0FE7-DC90-294F9B168183}"/>
              </a:ext>
            </a:extLst>
          </p:cNvPr>
          <p:cNvSpPr>
            <a:spLocks noGrp="1"/>
          </p:cNvSpPr>
          <p:nvPr>
            <p:ph type="title"/>
          </p:nvPr>
        </p:nvSpPr>
        <p:spPr/>
        <p:txBody>
          <a:bodyPr/>
          <a:lstStyle/>
          <a:p>
            <a:r>
              <a:rPr lang="en-US" dirty="0"/>
              <a:t>1. </a:t>
            </a:r>
            <a:r>
              <a:rPr lang="en-US" b="1" dirty="0"/>
              <a:t>Impact of Directors  on Box Office Sales</a:t>
            </a:r>
          </a:p>
        </p:txBody>
      </p:sp>
      <p:sp>
        <p:nvSpPr>
          <p:cNvPr id="3" name="Content Placeholder 2">
            <a:extLst>
              <a:ext uri="{FF2B5EF4-FFF2-40B4-BE49-F238E27FC236}">
                <a16:creationId xmlns:a16="http://schemas.microsoft.com/office/drawing/2014/main" id="{F56D9202-93EF-E57C-9B49-152D99340002}"/>
              </a:ext>
            </a:extLst>
          </p:cNvPr>
          <p:cNvSpPr>
            <a:spLocks noGrp="1"/>
          </p:cNvSpPr>
          <p:nvPr>
            <p:ph idx="1"/>
          </p:nvPr>
        </p:nvSpPr>
        <p:spPr/>
        <p:txBody>
          <a:bodyPr/>
          <a:lstStyle/>
          <a:p>
            <a:r>
              <a:rPr lang="en-US" dirty="0"/>
              <a:t>From the findings we examine the impact different directors have on the success of the movie. </a:t>
            </a:r>
          </a:p>
          <a:p>
            <a:endParaRPr lang="en-US" dirty="0"/>
          </a:p>
          <a:p>
            <a:endParaRPr lang="en-US" dirty="0"/>
          </a:p>
        </p:txBody>
      </p:sp>
      <p:pic>
        <p:nvPicPr>
          <p:cNvPr id="4" name="Picture 3">
            <a:extLst>
              <a:ext uri="{FF2B5EF4-FFF2-40B4-BE49-F238E27FC236}">
                <a16:creationId xmlns:a16="http://schemas.microsoft.com/office/drawing/2014/main" id="{0A376D91-3BEC-69C7-36B4-128A3BAFA6D4}"/>
              </a:ext>
            </a:extLst>
          </p:cNvPr>
          <p:cNvPicPr>
            <a:picLocks noChangeAspect="1"/>
          </p:cNvPicPr>
          <p:nvPr/>
        </p:nvPicPr>
        <p:blipFill>
          <a:blip r:embed="rId2"/>
          <a:stretch>
            <a:fillRect/>
          </a:stretch>
        </p:blipFill>
        <p:spPr>
          <a:xfrm>
            <a:off x="397565" y="2610679"/>
            <a:ext cx="9859617" cy="4457354"/>
          </a:xfrm>
          <a:prstGeom prst="rect">
            <a:avLst/>
          </a:prstGeom>
        </p:spPr>
      </p:pic>
    </p:spTree>
    <p:extLst>
      <p:ext uri="{BB962C8B-B14F-4D97-AF65-F5344CB8AC3E}">
        <p14:creationId xmlns:p14="http://schemas.microsoft.com/office/powerpoint/2010/main" val="133687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99CBF-281D-DC18-7659-9CBFB3E621F4}"/>
              </a:ext>
            </a:extLst>
          </p:cNvPr>
          <p:cNvSpPr>
            <a:spLocks noGrp="1"/>
          </p:cNvSpPr>
          <p:nvPr>
            <p:ph idx="1"/>
          </p:nvPr>
        </p:nvSpPr>
        <p:spPr/>
        <p:txBody>
          <a:bodyPr/>
          <a:lstStyle/>
          <a:p>
            <a:pPr marL="0" indent="0">
              <a:buNone/>
            </a:pPr>
            <a:r>
              <a:rPr lang="en-US" dirty="0"/>
              <a:t>As seen above; some Directors make for really good business. </a:t>
            </a:r>
          </a:p>
          <a:p>
            <a:pPr marL="0" indent="0">
              <a:buNone/>
            </a:pPr>
            <a:endParaRPr lang="en-US" dirty="0"/>
          </a:p>
          <a:p>
            <a:pPr marL="0" indent="0">
              <a:buNone/>
            </a:pPr>
            <a:r>
              <a:rPr lang="en-US" dirty="0"/>
              <a:t>And in the above graph we’ve highlighted the top ten of them with William </a:t>
            </a:r>
            <a:r>
              <a:rPr lang="en-US" dirty="0" err="1"/>
              <a:t>Friedkin</a:t>
            </a:r>
            <a:r>
              <a:rPr lang="en-US" dirty="0"/>
              <a:t> taking a significant lead.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3811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1BA3-75CA-E8AF-78CC-3B7DC95B0CF4}"/>
              </a:ext>
            </a:extLst>
          </p:cNvPr>
          <p:cNvSpPr>
            <a:spLocks noGrp="1"/>
          </p:cNvSpPr>
          <p:nvPr>
            <p:ph type="title"/>
          </p:nvPr>
        </p:nvSpPr>
        <p:spPr/>
        <p:txBody>
          <a:bodyPr/>
          <a:lstStyle/>
          <a:p>
            <a:r>
              <a:rPr lang="en-US" dirty="0"/>
              <a:t>Impact of genre on Box Office Sales</a:t>
            </a:r>
          </a:p>
        </p:txBody>
      </p:sp>
      <p:pic>
        <p:nvPicPr>
          <p:cNvPr id="4" name="Content Placeholder 3">
            <a:extLst>
              <a:ext uri="{FF2B5EF4-FFF2-40B4-BE49-F238E27FC236}">
                <a16:creationId xmlns:a16="http://schemas.microsoft.com/office/drawing/2014/main" id="{37669A3E-186F-8476-4D84-5FF9014E42FE}"/>
              </a:ext>
            </a:extLst>
          </p:cNvPr>
          <p:cNvPicPr>
            <a:picLocks noGrp="1" noChangeAspect="1"/>
          </p:cNvPicPr>
          <p:nvPr>
            <p:ph idx="1"/>
          </p:nvPr>
        </p:nvPicPr>
        <p:blipFill>
          <a:blip r:embed="rId2"/>
          <a:stretch>
            <a:fillRect/>
          </a:stretch>
        </p:blipFill>
        <p:spPr>
          <a:xfrm>
            <a:off x="210589" y="1853248"/>
            <a:ext cx="11770822" cy="5195944"/>
          </a:xfrm>
          <a:prstGeom prst="rect">
            <a:avLst/>
          </a:prstGeom>
        </p:spPr>
      </p:pic>
    </p:spTree>
    <p:extLst>
      <p:ext uri="{BB962C8B-B14F-4D97-AF65-F5344CB8AC3E}">
        <p14:creationId xmlns:p14="http://schemas.microsoft.com/office/powerpoint/2010/main" val="4088253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TotalTime>
  <Words>435</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Daniel Nderitu</vt:lpstr>
      <vt:lpstr>Business Problem</vt:lpstr>
      <vt:lpstr>SOLUTION</vt:lpstr>
      <vt:lpstr>PIE CHART REPRESENTATION OF THE RATING RATIOS;</vt:lpstr>
      <vt:lpstr>Popularity by Genres;</vt:lpstr>
      <vt:lpstr>Based on the above summaries what are our recommendations:</vt:lpstr>
      <vt:lpstr>1. Impact of Directors  on Box Office Sales</vt:lpstr>
      <vt:lpstr>PowerPoint Presentation</vt:lpstr>
      <vt:lpstr>Impact of genre on Box Office Sales</vt:lpstr>
      <vt:lpstr>PowerPoint Presentation</vt:lpstr>
      <vt:lpstr>Impact of release date(month) on Box Office Sales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Daniel Nderitu</dc:title>
  <dc:creator>HP</dc:creator>
  <cp:lastModifiedBy>HP</cp:lastModifiedBy>
  <cp:revision>1</cp:revision>
  <dcterms:created xsi:type="dcterms:W3CDTF">2023-04-17T11:03:20Z</dcterms:created>
  <dcterms:modified xsi:type="dcterms:W3CDTF">2023-04-17T11:49:37Z</dcterms:modified>
</cp:coreProperties>
</file>