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63"/>
  </p:normalViewPr>
  <p:slideViewPr>
    <p:cSldViewPr snapToGrid="0" snapToObjects="1">
      <p:cViewPr varScale="1">
        <p:scale>
          <a:sx n="96" d="100"/>
          <a:sy n="96" d="100"/>
        </p:scale>
        <p:origin x="5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" name="Rectangle"/>
          <p:cNvSpPr/>
          <p:nvPr/>
        </p:nvSpPr>
        <p:spPr>
          <a:xfrm>
            <a:off x="-12700" y="12890097"/>
            <a:ext cx="24409400" cy="850355"/>
          </a:xfrm>
          <a:prstGeom prst="rect">
            <a:avLst/>
          </a:prstGeom>
          <a:solidFill>
            <a:srgbClr val="2B276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9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5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91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Rectangle"/>
          <p:cNvSpPr/>
          <p:nvPr/>
        </p:nvSpPr>
        <p:spPr>
          <a:xfrm>
            <a:off x="-12700" y="12890097"/>
            <a:ext cx="24409400" cy="850355"/>
          </a:xfrm>
          <a:prstGeom prst="rect">
            <a:avLst/>
          </a:prstGeom>
          <a:solidFill>
            <a:srgbClr val="2B276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77070" marR="0" indent="-7707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ehavioral biometrics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1804370">
              <a:defRPr sz="8584" spc="-171"/>
            </a:pPr>
            <a:r>
              <a:rPr lang="en-US" dirty="0"/>
              <a:t>Capstone Project Phase B Behavioral Biometrics For Continuous User Authentication</a:t>
            </a:r>
            <a:endParaRPr dirty="0"/>
          </a:p>
        </p:txBody>
      </p:sp>
      <p:sp>
        <p:nvSpPr>
          <p:cNvPr id="154" name="June 2022"/>
          <p:cNvSpPr txBox="1">
            <a:spLocks noGrp="1"/>
          </p:cNvSpPr>
          <p:nvPr>
            <p:ph type="body" idx="21"/>
          </p:nvPr>
        </p:nvSpPr>
        <p:spPr>
          <a:xfrm>
            <a:off x="1015073" y="11839048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June 2022</a:t>
            </a:r>
          </a:p>
        </p:txBody>
      </p:sp>
      <p:sp>
        <p:nvSpPr>
          <p:cNvPr id="155" name="Rectangle"/>
          <p:cNvSpPr/>
          <p:nvPr/>
        </p:nvSpPr>
        <p:spPr>
          <a:xfrm>
            <a:off x="-12700" y="12890097"/>
            <a:ext cx="24409400" cy="850355"/>
          </a:xfrm>
          <a:prstGeom prst="rect">
            <a:avLst/>
          </a:prstGeom>
          <a:solidFill>
            <a:srgbClr val="2B276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6" name="Students:…"/>
          <p:cNvSpPr txBox="1"/>
          <p:nvPr/>
        </p:nvSpPr>
        <p:spPr>
          <a:xfrm>
            <a:off x="12338005" y="7958666"/>
            <a:ext cx="2935189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600" b="1" u="sng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Students:</a:t>
            </a:r>
          </a:p>
          <a:p>
            <a:pPr defTabSz="45720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Rafael Elkoby</a:t>
            </a:r>
          </a:p>
          <a:p>
            <a:pPr defTabSz="45720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Dan Gutchin </a:t>
            </a:r>
          </a:p>
        </p:txBody>
      </p:sp>
      <p:sp>
        <p:nvSpPr>
          <p:cNvPr id="157" name="Supervisors:…"/>
          <p:cNvSpPr txBox="1"/>
          <p:nvPr/>
        </p:nvSpPr>
        <p:spPr>
          <a:xfrm>
            <a:off x="18484888" y="7958666"/>
            <a:ext cx="4052293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600" b="1" u="sng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Supervisors:</a:t>
            </a:r>
          </a:p>
          <a:p>
            <a:pPr defTabSz="45720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Dr. Dan Lemberg</a:t>
            </a:r>
          </a:p>
          <a:p>
            <a:pPr defTabSz="45720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Mrs. Elena Kramer </a:t>
            </a:r>
          </a:p>
        </p:txBody>
      </p:sp>
      <p:sp>
        <p:nvSpPr>
          <p:cNvPr id="158" name="Capstone Project Phase B (22-2-R-2)"/>
          <p:cNvSpPr txBox="1"/>
          <p:nvPr/>
        </p:nvSpPr>
        <p:spPr>
          <a:xfrm>
            <a:off x="1463969" y="8773371"/>
            <a:ext cx="77713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Capstone Project Phase B (22-</a:t>
            </a:r>
            <a:r>
              <a:rPr lang="en-US" dirty="0"/>
              <a:t>1</a:t>
            </a:r>
            <a:r>
              <a:rPr dirty="0"/>
              <a:t>-R-2)</a:t>
            </a:r>
          </a:p>
        </p:txBody>
      </p:sp>
      <p:pic>
        <p:nvPicPr>
          <p:cNvPr id="159" name="92349-5_braude_logo update_2022_ENG_color variations-01.png" descr="92349-5_braude_logo update_2022_ENG_color variations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8788" y="1117089"/>
            <a:ext cx="8821299" cy="2082319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eneral overview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General overview</a:t>
            </a:r>
          </a:p>
        </p:txBody>
      </p:sp>
      <p:sp>
        <p:nvSpPr>
          <p:cNvPr id="197" name="LST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LSTM</a:t>
            </a:r>
          </a:p>
        </p:txBody>
      </p:sp>
      <p:pic>
        <p:nvPicPr>
          <p:cNvPr id="198" name="1*laH0_xXEkFE0lKJu54gkFQ.png" descr="1*laH0_xXEkFE0lKJu54gkF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990" y="340888"/>
            <a:ext cx="13240551" cy="11751562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Composed of multiple gates…"/>
          <p:cNvSpPr txBox="1">
            <a:spLocks noGrp="1"/>
          </p:cNvSpPr>
          <p:nvPr>
            <p:ph type="body" sz="half" idx="1"/>
          </p:nvPr>
        </p:nvSpPr>
        <p:spPr>
          <a:xfrm>
            <a:off x="1157188" y="4290105"/>
            <a:ext cx="9723570" cy="7831465"/>
          </a:xfrm>
          <a:prstGeom prst="rect">
            <a:avLst/>
          </a:prstGeom>
        </p:spPr>
        <p:txBody>
          <a:bodyPr/>
          <a:lstStyle/>
          <a:p>
            <a:pPr marL="558800" indent="-558800">
              <a:lnSpc>
                <a:spcPct val="120000"/>
              </a:lnSpc>
              <a:buSzPct val="125000"/>
              <a:buBlip>
                <a:blip r:embed="rId3"/>
              </a:buBlip>
              <a:defRPr sz="4000"/>
            </a:pPr>
            <a:r>
              <a:t>Composed of multiple gates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3"/>
              </a:buBlip>
              <a:defRPr sz="4000"/>
            </a:pPr>
            <a:r>
              <a:t>Each gate has a single layered NN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3"/>
              </a:buBlip>
              <a:defRPr sz="4000"/>
            </a:pPr>
            <a:r>
              <a:t>Connected to the next last cell</a:t>
            </a:r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Main Stream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Main Stream</a:t>
            </a:r>
          </a:p>
        </p:txBody>
      </p:sp>
      <p:sp>
        <p:nvSpPr>
          <p:cNvPr id="203" name="LST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LSTM</a:t>
            </a:r>
          </a:p>
        </p:txBody>
      </p:sp>
      <p:pic>
        <p:nvPicPr>
          <p:cNvPr id="204" name="1*dVHmV-0Wery0KJQPAisHBA.png" descr="1*dVHmV-0Wery0KJQPAisH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02" y="3428533"/>
            <a:ext cx="17115169" cy="9340773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orget g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Forget gate</a:t>
            </a:r>
          </a:p>
        </p:txBody>
      </p:sp>
      <p:sp>
        <p:nvSpPr>
          <p:cNvPr id="208" name="LST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LSTM</a:t>
            </a:r>
          </a:p>
        </p:txBody>
      </p:sp>
      <p:pic>
        <p:nvPicPr>
          <p:cNvPr id="209" name="1*9ZgZxRSVAvJEsaoWtz69yg.png" descr="1*9ZgZxRSVAvJEsaoWtz69y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3429000"/>
            <a:ext cx="17116376" cy="934143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ell st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Cell state</a:t>
            </a:r>
          </a:p>
        </p:txBody>
      </p:sp>
      <p:sp>
        <p:nvSpPr>
          <p:cNvPr id="213" name="LST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LSTM</a:t>
            </a:r>
          </a:p>
        </p:txBody>
      </p:sp>
      <p:pic>
        <p:nvPicPr>
          <p:cNvPr id="214" name="1*lNDzNHVxLSKJEpCsP4KD4w.png" descr="1*lNDzNHVxLSKJEpCsP4KD4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3429000"/>
            <a:ext cx="17126947" cy="93472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ld memory vs new memory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Old memory vs new memory</a:t>
            </a:r>
          </a:p>
        </p:txBody>
      </p:sp>
      <p:sp>
        <p:nvSpPr>
          <p:cNvPr id="218" name="LST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LSTM</a:t>
            </a:r>
          </a:p>
        </p:txBody>
      </p:sp>
      <p:pic>
        <p:nvPicPr>
          <p:cNvPr id="219" name="1*eXmq2ZW1O0k5VSm-BUJ2Mg.png" descr="1*eXmq2ZW1O0k5VSm-BUJ2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3429000"/>
            <a:ext cx="17132300" cy="9350122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LSTM outpu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LSTM output</a:t>
            </a:r>
          </a:p>
        </p:txBody>
      </p:sp>
      <p:sp>
        <p:nvSpPr>
          <p:cNvPr id="223" name="LST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LSTM</a:t>
            </a:r>
          </a:p>
        </p:txBody>
      </p:sp>
      <p:pic>
        <p:nvPicPr>
          <p:cNvPr id="224" name="1*mOhp-z4KM0Qm6Y0RY7YgMQ.png" descr="1*mOhp-z4KM0Qm6Y0RY7YgM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3429000"/>
            <a:ext cx="17132300" cy="935012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Background and Related 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Background and Related Work</a:t>
            </a:r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Background and Related 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b="0" spc="-17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Background and Related Work</a:t>
            </a:r>
          </a:p>
        </p:txBody>
      </p:sp>
      <p:sp>
        <p:nvSpPr>
          <p:cNvPr id="231" name="Most of the publications in the field are about fixed text.…"/>
          <p:cNvSpPr txBox="1">
            <a:spLocks noGrp="1"/>
          </p:cNvSpPr>
          <p:nvPr>
            <p:ph type="body" sz="half" idx="1"/>
          </p:nvPr>
        </p:nvSpPr>
        <p:spPr>
          <a:xfrm>
            <a:off x="922371" y="3570769"/>
            <a:ext cx="10700746" cy="7934021"/>
          </a:xfrm>
          <a:prstGeom prst="rect">
            <a:avLst/>
          </a:prstGeom>
        </p:spPr>
        <p:txBody>
          <a:bodyPr/>
          <a:lstStyle/>
          <a:p>
            <a:pPr marL="558800" indent="-558800">
              <a:lnSpc>
                <a:spcPct val="150000"/>
              </a:lnSpc>
              <a:buSzPct val="125000"/>
              <a:buBlip>
                <a:blip r:embed="rId2"/>
              </a:buBlip>
              <a:defRPr sz="4000"/>
            </a:pPr>
            <a:r>
              <a:t>Most of the publications in the field are about fixed text.</a:t>
            </a:r>
          </a:p>
          <a:p>
            <a:pPr marL="558800" indent="-558800">
              <a:lnSpc>
                <a:spcPct val="150000"/>
              </a:lnSpc>
              <a:buSzPct val="125000"/>
              <a:buBlip>
                <a:blip r:embed="rId2"/>
              </a:buBlip>
              <a:defRPr sz="4000"/>
            </a:pPr>
            <a:r>
              <a:t>KNN, SVM and clustering methods in general are inferior to ANNs in free text learning.</a:t>
            </a:r>
          </a:p>
        </p:txBody>
      </p:sp>
      <p:sp>
        <p:nvSpPr>
          <p:cNvPr id="232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ystem overview"/>
          <p:cNvSpPr txBox="1">
            <a:spLocks noGrp="1"/>
          </p:cNvSpPr>
          <p:nvPr>
            <p:ph type="title" idx="4294967295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System overview</a:t>
            </a:r>
          </a:p>
        </p:txBody>
      </p:sp>
      <p:sp>
        <p:nvSpPr>
          <p:cNvPr id="235" name="Proposed architectures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Proposed architectures </a:t>
            </a:r>
          </a:p>
        </p:txBody>
      </p:sp>
      <p:pic>
        <p:nvPicPr>
          <p:cNvPr id="236" name="fig1.png" descr="fi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492" y="3613490"/>
            <a:ext cx="16052801" cy="7975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</a:t>
            </a:r>
          </a:p>
        </p:txBody>
      </p:sp>
      <p:sp>
        <p:nvSpPr>
          <p:cNvPr id="24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163" name="Introduction…"/>
          <p:cNvSpPr txBox="1">
            <a:spLocks noGrp="1"/>
          </p:cNvSpPr>
          <p:nvPr>
            <p:ph type="body" idx="1"/>
          </p:nvPr>
        </p:nvSpPr>
        <p:spPr>
          <a:xfrm>
            <a:off x="969433" y="3080555"/>
            <a:ext cx="21971001" cy="9241651"/>
          </a:xfrm>
          <a:prstGeom prst="rect">
            <a:avLst/>
          </a:prstGeom>
        </p:spPr>
        <p:txBody>
          <a:bodyPr/>
          <a:lstStyle/>
          <a:p>
            <a:pPr marL="39305" indent="-39305" defTabSz="1243552">
              <a:spcBef>
                <a:spcPts val="2200"/>
              </a:spcBef>
              <a:defRPr sz="2448"/>
            </a:pPr>
            <a:r>
              <a:t> Introduction</a:t>
            </a:r>
          </a:p>
          <a:p>
            <a:pPr marL="39305" indent="-39305" defTabSz="1243552">
              <a:spcBef>
                <a:spcPts val="2200"/>
              </a:spcBef>
              <a:defRPr sz="2448"/>
            </a:pPr>
            <a:r>
              <a:t> 1D CNN (Stage 1)</a:t>
            </a:r>
          </a:p>
          <a:p>
            <a:pPr marL="39305" indent="-39305" defTabSz="1243552">
              <a:spcBef>
                <a:spcPts val="2200"/>
              </a:spcBef>
              <a:defRPr sz="2448"/>
            </a:pPr>
            <a:r>
              <a:t> LSTM (Stage 2)</a:t>
            </a:r>
          </a:p>
          <a:p>
            <a:pPr marL="39305" indent="-39305" defTabSz="1243552">
              <a:spcBef>
                <a:spcPts val="2200"/>
              </a:spcBef>
              <a:defRPr sz="2448"/>
            </a:pPr>
            <a:r>
              <a:t> Background and Related Work</a:t>
            </a:r>
          </a:p>
          <a:p>
            <a:pPr marL="39305" indent="-39305" defTabSz="1243552">
              <a:spcBef>
                <a:spcPts val="2200"/>
              </a:spcBef>
              <a:defRPr sz="2448"/>
            </a:pPr>
            <a:r>
              <a:t> Data</a:t>
            </a:r>
          </a:p>
          <a:p>
            <a:pPr marL="39305" indent="-39305" defTabSz="1243552">
              <a:spcBef>
                <a:spcPts val="2200"/>
              </a:spcBef>
              <a:defRPr sz="2448"/>
            </a:pPr>
            <a:r>
              <a:t> Models</a:t>
            </a:r>
          </a:p>
          <a:p>
            <a:pPr marL="621791" lvl="1" indent="-310895" defTabSz="1243552">
              <a:spcBef>
                <a:spcPts val="2200"/>
              </a:spcBef>
              <a:defRPr sz="2448"/>
            </a:pPr>
            <a:r>
              <a:t>2LSTM</a:t>
            </a:r>
          </a:p>
          <a:p>
            <a:pPr marL="621791" lvl="1" indent="-310895" defTabSz="1243552">
              <a:spcBef>
                <a:spcPts val="2200"/>
              </a:spcBef>
              <a:defRPr sz="2448"/>
            </a:pPr>
            <a:r>
              <a:t>1D + 1LSTM</a:t>
            </a:r>
          </a:p>
          <a:p>
            <a:pPr marL="621791" lvl="1" indent="-310895" defTabSz="1243552">
              <a:spcBef>
                <a:spcPts val="2200"/>
              </a:spcBef>
              <a:defRPr sz="2448"/>
            </a:pPr>
            <a:r>
              <a:t>1D + 2LSTM</a:t>
            </a:r>
          </a:p>
          <a:p>
            <a:pPr marL="39305" indent="-39305" defTabSz="1243552">
              <a:spcBef>
                <a:spcPts val="2200"/>
              </a:spcBef>
              <a:defRPr sz="2448"/>
            </a:pPr>
            <a:r>
              <a:t> Results</a:t>
            </a:r>
          </a:p>
          <a:p>
            <a:pPr marL="621791" lvl="1" indent="-310895" defTabSz="1243552">
              <a:spcBef>
                <a:spcPts val="2200"/>
              </a:spcBef>
              <a:defRPr sz="2448"/>
            </a:pPr>
            <a:r>
              <a:t>Model comparison</a:t>
            </a:r>
          </a:p>
          <a:p>
            <a:pPr marL="621791" lvl="1" indent="-310895" defTabSz="1243552">
              <a:spcBef>
                <a:spcPts val="2200"/>
              </a:spcBef>
              <a:defRPr sz="2448"/>
            </a:pPr>
            <a:r>
              <a:t>ROC</a:t>
            </a:r>
          </a:p>
          <a:p>
            <a:pPr marL="621791" lvl="1" indent="-310895" defTabSz="1243552">
              <a:spcBef>
                <a:spcPts val="2200"/>
              </a:spcBef>
              <a:defRPr sz="2448"/>
            </a:pPr>
            <a:r>
              <a:t>F1 Score</a:t>
            </a:r>
          </a:p>
          <a:p>
            <a:pPr marL="621791" lvl="1" indent="-310895" defTabSz="1243552">
              <a:spcBef>
                <a:spcPts val="2200"/>
              </a:spcBef>
              <a:defRPr sz="2448"/>
            </a:pPr>
            <a:r>
              <a:t>FAR, FRR and EER</a:t>
            </a:r>
          </a:p>
          <a:p>
            <a:pPr marL="39305" indent="-39305" defTabSz="1243552">
              <a:spcBef>
                <a:spcPts val="2200"/>
              </a:spcBef>
              <a:defRPr sz="2448"/>
            </a:pPr>
            <a:r>
              <a:t> System demonstration</a:t>
            </a:r>
          </a:p>
        </p:txBody>
      </p:sp>
      <p:sp>
        <p:nvSpPr>
          <p:cNvPr id="16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</a:t>
            </a:r>
          </a:p>
        </p:txBody>
      </p:sp>
      <p:sp>
        <p:nvSpPr>
          <p:cNvPr id="243" name="Features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Features</a:t>
            </a:r>
          </a:p>
        </p:txBody>
      </p:sp>
      <p:pic>
        <p:nvPicPr>
          <p:cNvPr id="24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406" y="4284579"/>
            <a:ext cx="9779001" cy="514684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Hold time (dwell time)  The duration for which the key is held down means the time between pressing the button and releasing the button.…"/>
          <p:cNvSpPr txBox="1">
            <a:spLocks noGrp="1"/>
          </p:cNvSpPr>
          <p:nvPr>
            <p:ph type="body" sz="half" idx="1"/>
          </p:nvPr>
        </p:nvSpPr>
        <p:spPr>
          <a:xfrm>
            <a:off x="1157188" y="4290105"/>
            <a:ext cx="9723570" cy="78314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19684" indent="-519684" defTabSz="2267655">
              <a:lnSpc>
                <a:spcPct val="120000"/>
              </a:lnSpc>
              <a:spcBef>
                <a:spcPts val="4100"/>
              </a:spcBef>
              <a:buSzPct val="125000"/>
              <a:buBlip>
                <a:blip r:embed="rId3"/>
              </a:buBlip>
              <a:defRPr sz="3720"/>
            </a:pPr>
            <a:r>
              <a:rPr u="sng"/>
              <a:t>Hold time (dwell time) </a:t>
            </a:r>
            <a:br/>
            <a:r>
              <a:t>The duration for which the key is held down means the time between pressing the button and releasing the button.</a:t>
            </a:r>
          </a:p>
          <a:p>
            <a:pPr marL="519684" indent="-519684" defTabSz="2267655">
              <a:lnSpc>
                <a:spcPct val="120000"/>
              </a:lnSpc>
              <a:spcBef>
                <a:spcPts val="4100"/>
              </a:spcBef>
              <a:buSzPct val="125000"/>
              <a:buBlip>
                <a:blip r:embed="rId3"/>
              </a:buBlip>
              <a:defRPr sz="3720"/>
            </a:pPr>
            <a:r>
              <a:rPr u="sng"/>
              <a:t>Down-Down time </a:t>
            </a:r>
            <a:br/>
            <a:r>
              <a:t>This is a time between when key1 was pressed, and key2 was pressed.</a:t>
            </a:r>
          </a:p>
          <a:p>
            <a:pPr marL="519684" indent="-519684" defTabSz="2267655">
              <a:lnSpc>
                <a:spcPct val="120000"/>
              </a:lnSpc>
              <a:spcBef>
                <a:spcPts val="4100"/>
              </a:spcBef>
              <a:buSzPct val="125000"/>
              <a:buBlip>
                <a:blip r:embed="rId3"/>
              </a:buBlip>
              <a:defRPr sz="3720"/>
            </a:pPr>
            <a:r>
              <a:rPr u="sng"/>
              <a:t>Up-Down Time</a:t>
            </a:r>
            <a:br/>
            <a:r>
              <a:t>This is the time between when key1 was released to when key2 was pressed.</a:t>
            </a:r>
          </a:p>
        </p:txBody>
      </p:sp>
      <p:sp>
        <p:nvSpPr>
          <p:cNvPr id="246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</a:t>
            </a:r>
          </a:p>
        </p:txBody>
      </p:sp>
      <p:sp>
        <p:nvSpPr>
          <p:cNvPr id="249" name="Format and Sliding window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Format and Sliding window</a:t>
            </a:r>
          </a:p>
        </p:txBody>
      </p:sp>
      <p:sp>
        <p:nvSpPr>
          <p:cNvPr id="250" name="We tried a verity of window sizes to find the best one for our use…"/>
          <p:cNvSpPr txBox="1">
            <a:spLocks noGrp="1"/>
          </p:cNvSpPr>
          <p:nvPr>
            <p:ph type="body" sz="half" idx="1"/>
          </p:nvPr>
        </p:nvSpPr>
        <p:spPr>
          <a:xfrm>
            <a:off x="1157188" y="4290105"/>
            <a:ext cx="9723570" cy="7831465"/>
          </a:xfrm>
          <a:prstGeom prst="rect">
            <a:avLst/>
          </a:prstGeom>
        </p:spPr>
        <p:txBody>
          <a:bodyPr/>
          <a:lstStyle/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We tried a verity of window sizes to find the best one for our use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Sliding window is a method used to get more data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Get more refined features</a:t>
            </a:r>
          </a:p>
        </p:txBody>
      </p:sp>
      <p:pic>
        <p:nvPicPr>
          <p:cNvPr id="251" name="SWin.png" descr="SW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852" y="3607196"/>
            <a:ext cx="7061602" cy="606133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Data collection program -…"/>
          <p:cNvSpPr txBox="1">
            <a:spLocks noGrp="1"/>
          </p:cNvSpPr>
          <p:nvPr>
            <p:ph type="body" sz="quarter" idx="1"/>
          </p:nvPr>
        </p:nvSpPr>
        <p:spPr>
          <a:xfrm>
            <a:off x="1157188" y="4290105"/>
            <a:ext cx="8363215" cy="78314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buSzTx/>
              <a:buNone/>
              <a:defRPr sz="4000" b="1"/>
            </a:pPr>
            <a:r>
              <a:t>Data collection program -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We Built a program for data collection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Amazon E3 database service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Used our format</a:t>
            </a:r>
          </a:p>
        </p:txBody>
      </p:sp>
      <p:sp>
        <p:nvSpPr>
          <p:cNvPr id="255" name="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</a:t>
            </a:r>
          </a:p>
        </p:txBody>
      </p:sp>
      <p:sp>
        <p:nvSpPr>
          <p:cNvPr id="256" name="Data collection &amp; Buffalo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Data collection &amp; Buffalo</a:t>
            </a:r>
          </a:p>
        </p:txBody>
      </p:sp>
      <p:sp>
        <p:nvSpPr>
          <p:cNvPr id="257" name="Buffalo dataset -…"/>
          <p:cNvSpPr txBox="1"/>
          <p:nvPr/>
        </p:nvSpPr>
        <p:spPr>
          <a:xfrm>
            <a:off x="12635019" y="4290105"/>
            <a:ext cx="8363215" cy="78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algn="l" defTabSz="2389572">
              <a:lnSpc>
                <a:spcPct val="120000"/>
              </a:lnSpc>
              <a:spcBef>
                <a:spcPts val="4400"/>
              </a:spcBef>
              <a:defRPr sz="3920" b="1">
                <a:solidFill>
                  <a:srgbClr val="000000"/>
                </a:solidFill>
              </a:defRPr>
            </a:pPr>
            <a:r>
              <a:t>Buffalo dataset -</a:t>
            </a:r>
          </a:p>
          <a:p>
            <a:pPr marL="547624" indent="-547624" algn="l" defTabSz="2389572">
              <a:lnSpc>
                <a:spcPct val="120000"/>
              </a:lnSpc>
              <a:spcBef>
                <a:spcPts val="4400"/>
              </a:spcBef>
              <a:buSzPct val="125000"/>
              <a:buBlip>
                <a:blip r:embed="rId2"/>
              </a:buBlip>
              <a:defRPr sz="3920">
                <a:solidFill>
                  <a:srgbClr val="000000"/>
                </a:solidFill>
              </a:defRPr>
            </a:pPr>
            <a:r>
              <a:t>Data needed to be manipulated</a:t>
            </a:r>
          </a:p>
          <a:p>
            <a:pPr marL="547624" indent="-547624" algn="l" defTabSz="2389572">
              <a:lnSpc>
                <a:spcPct val="120000"/>
              </a:lnSpc>
              <a:spcBef>
                <a:spcPts val="4400"/>
              </a:spcBef>
              <a:buSzPct val="125000"/>
              <a:buBlip>
                <a:blip r:embed="rId2"/>
              </a:buBlip>
              <a:defRPr sz="3920">
                <a:solidFill>
                  <a:srgbClr val="000000"/>
                </a:solidFill>
              </a:defRPr>
            </a:pPr>
            <a:r>
              <a:t> 148 subjects in 3 separate laboratory sessions</a:t>
            </a:r>
          </a:p>
          <a:p>
            <a:pPr marL="547624" indent="-547624" algn="l" defTabSz="2389572">
              <a:lnSpc>
                <a:spcPct val="120000"/>
              </a:lnSpc>
              <a:spcBef>
                <a:spcPts val="4400"/>
              </a:spcBef>
              <a:buSzPct val="125000"/>
              <a:buBlip>
                <a:blip r:embed="rId2"/>
              </a:buBlip>
              <a:defRPr sz="3920">
                <a:solidFill>
                  <a:srgbClr val="000000"/>
                </a:solidFill>
              </a:defRPr>
            </a:pPr>
            <a:r>
              <a:t>Each session contains 5.7k keystrokes</a:t>
            </a:r>
          </a:p>
          <a:p>
            <a:pPr marL="547624" indent="-547624" algn="l" defTabSz="2389572">
              <a:lnSpc>
                <a:spcPct val="120000"/>
              </a:lnSpc>
              <a:spcBef>
                <a:spcPts val="4400"/>
              </a:spcBef>
              <a:buSzPct val="125000"/>
              <a:buBlip>
                <a:blip r:embed="rId2"/>
              </a:buBlip>
              <a:defRPr sz="3920">
                <a:solidFill>
                  <a:srgbClr val="000000"/>
                </a:solidFill>
              </a:defRPr>
            </a:pPr>
            <a:r>
              <a:t>Each user wrote a free text file and a fixed text file each session</a:t>
            </a:r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Mode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Models</a:t>
            </a:r>
          </a:p>
        </p:txBody>
      </p:sp>
      <p:sp>
        <p:nvSpPr>
          <p:cNvPr id="26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Window size of 40…"/>
          <p:cNvSpPr txBox="1">
            <a:spLocks noGrp="1"/>
          </p:cNvSpPr>
          <p:nvPr>
            <p:ph type="body" sz="quarter" idx="1"/>
          </p:nvPr>
        </p:nvSpPr>
        <p:spPr>
          <a:xfrm>
            <a:off x="1157188" y="4290105"/>
            <a:ext cx="8363215" cy="7831465"/>
          </a:xfrm>
          <a:prstGeom prst="rect">
            <a:avLst/>
          </a:prstGeom>
        </p:spPr>
        <p:txBody>
          <a:bodyPr/>
          <a:lstStyle/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Window size of 40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2 LSTM layers 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Flattened layer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A fully connected layer with 2 outputs</a:t>
            </a:r>
          </a:p>
        </p:txBody>
      </p:sp>
      <p:pic>
        <p:nvPicPr>
          <p:cNvPr id="264" name="2LSTM-01-min.jpeg" descr="2LSTM-01-min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200" y="2260600"/>
            <a:ext cx="13601700" cy="8815602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Mode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Models</a:t>
            </a:r>
          </a:p>
        </p:txBody>
      </p:sp>
      <p:sp>
        <p:nvSpPr>
          <p:cNvPr id="266" name="2LSTM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2LSTM</a:t>
            </a:r>
          </a:p>
        </p:txBody>
      </p:sp>
      <p:sp>
        <p:nvSpPr>
          <p:cNvPr id="267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Window size of 40…"/>
          <p:cNvSpPr txBox="1">
            <a:spLocks noGrp="1"/>
          </p:cNvSpPr>
          <p:nvPr>
            <p:ph type="body" sz="quarter" idx="1"/>
          </p:nvPr>
        </p:nvSpPr>
        <p:spPr>
          <a:xfrm>
            <a:off x="1157188" y="4290105"/>
            <a:ext cx="8363215" cy="7831465"/>
          </a:xfrm>
          <a:prstGeom prst="rect">
            <a:avLst/>
          </a:prstGeom>
        </p:spPr>
        <p:txBody>
          <a:bodyPr/>
          <a:lstStyle/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Window size of 40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1D CNN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1 LSTM layer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Flattened layer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A fully connected layer with 2 outputs</a:t>
            </a:r>
          </a:p>
        </p:txBody>
      </p:sp>
      <p:pic>
        <p:nvPicPr>
          <p:cNvPr id="270" name="1D%201LSTM-01-min.jpeg" descr="1D%201LSTM-01-min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658" y="2265340"/>
            <a:ext cx="13604772" cy="8817593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1D 1LSTM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1D 1LSTM</a:t>
            </a:r>
          </a:p>
        </p:txBody>
      </p:sp>
      <p:sp>
        <p:nvSpPr>
          <p:cNvPr id="272" name="Models"/>
          <p:cNvSpPr txBox="1"/>
          <p:nvPr/>
        </p:nvSpPr>
        <p:spPr>
          <a:xfrm>
            <a:off x="1206500" y="1079500"/>
            <a:ext cx="9779000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8500" b="1" spc="-170">
                <a:solidFill>
                  <a:srgbClr val="000000"/>
                </a:solidFill>
              </a:defRPr>
            </a:lvl1pPr>
          </a:lstStyle>
          <a:p>
            <a:r>
              <a:t>Models</a:t>
            </a:r>
          </a:p>
        </p:txBody>
      </p:sp>
      <p:sp>
        <p:nvSpPr>
          <p:cNvPr id="273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1D%202LSTM-01-min.jpeg" descr="1D%202LSTM-01-mi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2260600"/>
            <a:ext cx="13601700" cy="8815602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Window size of 40…"/>
          <p:cNvSpPr txBox="1">
            <a:spLocks noGrp="1"/>
          </p:cNvSpPr>
          <p:nvPr>
            <p:ph type="body" sz="quarter" idx="1"/>
          </p:nvPr>
        </p:nvSpPr>
        <p:spPr>
          <a:xfrm>
            <a:off x="1157188" y="4290105"/>
            <a:ext cx="8363215" cy="7831465"/>
          </a:xfrm>
          <a:prstGeom prst="rect">
            <a:avLst/>
          </a:prstGeom>
        </p:spPr>
        <p:txBody>
          <a:bodyPr/>
          <a:lstStyle/>
          <a:p>
            <a:pPr marL="558800" indent="-558800">
              <a:lnSpc>
                <a:spcPct val="120000"/>
              </a:lnSpc>
              <a:buSzPct val="125000"/>
              <a:buBlip>
                <a:blip r:embed="rId3"/>
              </a:buBlip>
              <a:defRPr sz="4000"/>
            </a:pPr>
            <a:r>
              <a:t>Window size of 40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3"/>
              </a:buBlip>
              <a:defRPr sz="4000"/>
            </a:pPr>
            <a:r>
              <a:t>1D CNN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3"/>
              </a:buBlip>
              <a:defRPr sz="4000"/>
            </a:pPr>
            <a:r>
              <a:t>2 LSTM layer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3"/>
              </a:buBlip>
              <a:defRPr sz="4000"/>
            </a:pPr>
            <a:r>
              <a:t>Flattened layer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3"/>
              </a:buBlip>
              <a:defRPr sz="4000"/>
            </a:pPr>
            <a:r>
              <a:t>A fully connected layer with 2 outputs</a:t>
            </a:r>
          </a:p>
        </p:txBody>
      </p:sp>
      <p:sp>
        <p:nvSpPr>
          <p:cNvPr id="277" name="1D 2LSTM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1D 2LSTM</a:t>
            </a:r>
          </a:p>
        </p:txBody>
      </p:sp>
      <p:sp>
        <p:nvSpPr>
          <p:cNvPr id="278" name="Models"/>
          <p:cNvSpPr txBox="1"/>
          <p:nvPr/>
        </p:nvSpPr>
        <p:spPr>
          <a:xfrm>
            <a:off x="1206500" y="1079500"/>
            <a:ext cx="9779000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8500" b="1" spc="-170">
                <a:solidFill>
                  <a:srgbClr val="000000"/>
                </a:solidFill>
              </a:defRPr>
            </a:lvl1pPr>
          </a:lstStyle>
          <a:p>
            <a:r>
              <a:t>Models</a:t>
            </a:r>
          </a:p>
        </p:txBody>
      </p:sp>
      <p:sp>
        <p:nvSpPr>
          <p:cNvPr id="279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Results </a:t>
            </a:r>
          </a:p>
        </p:txBody>
      </p:sp>
      <p:sp>
        <p:nvSpPr>
          <p:cNvPr id="28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Model Comparison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Model Comparison </a:t>
            </a:r>
          </a:p>
        </p:txBody>
      </p:sp>
      <p:sp>
        <p:nvSpPr>
          <p:cNvPr id="285" name="Results"/>
          <p:cNvSpPr txBox="1"/>
          <p:nvPr/>
        </p:nvSpPr>
        <p:spPr>
          <a:xfrm>
            <a:off x="1206500" y="1079500"/>
            <a:ext cx="9779000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8500" b="1" spc="-170">
                <a:solidFill>
                  <a:srgbClr val="000000"/>
                </a:solidFill>
              </a:defRPr>
            </a:lvl1pPr>
          </a:lstStyle>
          <a:p>
            <a:r>
              <a:t>Results </a:t>
            </a:r>
          </a:p>
        </p:txBody>
      </p:sp>
      <p:pic>
        <p:nvPicPr>
          <p:cNvPr id="286" name="Screen Shot 2022-06-05 at 18.41.23.png" descr="Screen Shot 2022-06-05 at 18.41.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19" y="3769200"/>
            <a:ext cx="18185562" cy="8166583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OC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ROC</a:t>
            </a:r>
          </a:p>
        </p:txBody>
      </p:sp>
      <p:sp>
        <p:nvSpPr>
          <p:cNvPr id="290" name="Results"/>
          <p:cNvSpPr txBox="1"/>
          <p:nvPr/>
        </p:nvSpPr>
        <p:spPr>
          <a:xfrm>
            <a:off x="1206500" y="1079500"/>
            <a:ext cx="9779000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8500" b="1" spc="-170">
                <a:solidFill>
                  <a:srgbClr val="000000"/>
                </a:solidFill>
              </a:defRPr>
            </a:lvl1pPr>
          </a:lstStyle>
          <a:p>
            <a:r>
              <a:t>Results </a:t>
            </a:r>
          </a:p>
        </p:txBody>
      </p:sp>
      <p:pic>
        <p:nvPicPr>
          <p:cNvPr id="291" name="ZommRocCom 20.png" descr="ZommRocCom 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259" y="178129"/>
            <a:ext cx="6350001" cy="635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ZommRocCom 30.png" descr="ZommRocCom 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168" y="178129"/>
            <a:ext cx="6350001" cy="635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ZommRocCom 40.png" descr="ZommRocCom 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8259" y="6209805"/>
            <a:ext cx="6350001" cy="635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ZommRocCom 50.png" descr="ZommRocCom 5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2168" y="6209805"/>
            <a:ext cx="6350001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5233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F1 Score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F1 Score</a:t>
            </a:r>
          </a:p>
        </p:txBody>
      </p:sp>
      <p:sp>
        <p:nvSpPr>
          <p:cNvPr id="298" name="Results"/>
          <p:cNvSpPr txBox="1"/>
          <p:nvPr/>
        </p:nvSpPr>
        <p:spPr>
          <a:xfrm>
            <a:off x="1206500" y="1079500"/>
            <a:ext cx="9779000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8500" b="1" spc="-170">
                <a:solidFill>
                  <a:srgbClr val="000000"/>
                </a:solidFill>
              </a:defRPr>
            </a:lvl1pPr>
          </a:lstStyle>
          <a:p>
            <a:r>
              <a:t>Results </a:t>
            </a:r>
          </a:p>
        </p:txBody>
      </p:sp>
      <p:sp>
        <p:nvSpPr>
          <p:cNvPr id="299" name="Precision: Of all positive predictions, how many are really positive?…"/>
          <p:cNvSpPr txBox="1">
            <a:spLocks noGrp="1"/>
          </p:cNvSpPr>
          <p:nvPr>
            <p:ph type="body" sz="half" idx="1"/>
          </p:nvPr>
        </p:nvSpPr>
        <p:spPr>
          <a:xfrm>
            <a:off x="1159438" y="5167183"/>
            <a:ext cx="10700746" cy="68117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24687" indent="-424687" defTabSz="1853137">
              <a:lnSpc>
                <a:spcPct val="150000"/>
              </a:lnSpc>
              <a:spcBef>
                <a:spcPts val="3400"/>
              </a:spcBef>
              <a:buSzPct val="125000"/>
              <a:buBlip>
                <a:blip r:embed="rId2"/>
              </a:buBlip>
              <a:defRPr sz="3040"/>
            </a:pPr>
            <a:r>
              <a:rPr b="1"/>
              <a:t>Precision: </a:t>
            </a:r>
            <a:r>
              <a:t>Of all positive predictions, how many are really positive?</a:t>
            </a:r>
          </a:p>
          <a:p>
            <a:pPr marL="424687" indent="-424687" defTabSz="1853137">
              <a:lnSpc>
                <a:spcPct val="150000"/>
              </a:lnSpc>
              <a:spcBef>
                <a:spcPts val="3400"/>
              </a:spcBef>
              <a:buSzPct val="125000"/>
              <a:buBlip>
                <a:blip r:embed="rId2"/>
              </a:buBlip>
              <a:defRPr sz="3040"/>
            </a:pPr>
            <a:r>
              <a:rPr b="1"/>
              <a:t>Recall: </a:t>
            </a:r>
            <a:r>
              <a:t>Of all real positive cases, how many are predicted positive?</a:t>
            </a:r>
          </a:p>
          <a:p>
            <a:pPr marL="424687" indent="-424687" defTabSz="1853137">
              <a:lnSpc>
                <a:spcPct val="150000"/>
              </a:lnSpc>
              <a:spcBef>
                <a:spcPts val="3400"/>
              </a:spcBef>
              <a:buSzPct val="125000"/>
              <a:buBlip>
                <a:blip r:embed="rId2"/>
              </a:buBlip>
              <a:defRPr sz="3040"/>
            </a:pPr>
            <a:r>
              <a:t>What if we want both?</a:t>
            </a:r>
          </a:p>
          <a:p>
            <a:pPr marL="424687" indent="-424687" defTabSz="1853137">
              <a:lnSpc>
                <a:spcPct val="150000"/>
              </a:lnSpc>
              <a:spcBef>
                <a:spcPts val="3400"/>
              </a:spcBef>
              <a:buSzPct val="125000"/>
              <a:buBlip>
                <a:blip r:embed="rId2"/>
              </a:buBlip>
              <a:defRPr sz="3040"/>
            </a:pPr>
            <a:r>
              <a:t>The F1-score combines the precision and recall of a classifier into a single metric by taking their harmonic mean</a:t>
            </a:r>
          </a:p>
        </p:txBody>
      </p:sp>
      <p:grpSp>
        <p:nvGrpSpPr>
          <p:cNvPr id="302" name="Group"/>
          <p:cNvGrpSpPr/>
          <p:nvPr/>
        </p:nvGrpSpPr>
        <p:grpSpPr>
          <a:xfrm>
            <a:off x="12855058" y="951117"/>
            <a:ext cx="10513445" cy="3315648"/>
            <a:chOff x="0" y="0"/>
            <a:chExt cx="10513443" cy="3315647"/>
          </a:xfrm>
        </p:grpSpPr>
        <p:pic>
          <p:nvPicPr>
            <p:cNvPr id="300" name="Screen Shot 2022-06-05 at 19.06.22.png" descr="Screen Shot 2022-06-05 at 19.06.2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9884" y="0"/>
              <a:ext cx="9123560" cy="24063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1" name="Screen Shot 2022-06-05 at 19.11.35.png" descr="Screen Shot 2022-06-05 at 19.11.35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303156"/>
              <a:ext cx="10392357" cy="10124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03" name="Screen Shot 2022-06-05 at 19.12.42.png" descr="Screen Shot 2022-06-05 at 19.12.4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9684" y="5341663"/>
            <a:ext cx="11950701" cy="6819901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FRR, FAR and EER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FRR, FAR and EER</a:t>
            </a:r>
          </a:p>
        </p:txBody>
      </p:sp>
      <p:sp>
        <p:nvSpPr>
          <p:cNvPr id="307" name="Results"/>
          <p:cNvSpPr txBox="1"/>
          <p:nvPr/>
        </p:nvSpPr>
        <p:spPr>
          <a:xfrm>
            <a:off x="1206500" y="1079500"/>
            <a:ext cx="9779000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8500" b="1" spc="-170">
                <a:solidFill>
                  <a:srgbClr val="000000"/>
                </a:solidFill>
              </a:defRPr>
            </a:lvl1pPr>
          </a:lstStyle>
          <a:p>
            <a:r>
              <a:t>Results </a:t>
            </a:r>
          </a:p>
        </p:txBody>
      </p:sp>
      <p:sp>
        <p:nvSpPr>
          <p:cNvPr id="308" name="False Acceptance Rate (FAR) - The proportion of times a system grants access to an unauthorized person…"/>
          <p:cNvSpPr txBox="1">
            <a:spLocks noGrp="1"/>
          </p:cNvSpPr>
          <p:nvPr>
            <p:ph type="body" sz="half" idx="1"/>
          </p:nvPr>
        </p:nvSpPr>
        <p:spPr>
          <a:xfrm>
            <a:off x="1159438" y="5167183"/>
            <a:ext cx="10700746" cy="6811741"/>
          </a:xfrm>
          <a:prstGeom prst="rect">
            <a:avLst/>
          </a:prstGeom>
        </p:spPr>
        <p:txBody>
          <a:bodyPr/>
          <a:lstStyle/>
          <a:p>
            <a:pPr marL="441452" indent="-441452" defTabSz="1926287">
              <a:lnSpc>
                <a:spcPct val="150000"/>
              </a:lnSpc>
              <a:spcBef>
                <a:spcPts val="3500"/>
              </a:spcBef>
              <a:buSzPct val="125000"/>
              <a:buBlip>
                <a:blip r:embed="rId2"/>
              </a:buBlip>
              <a:defRPr sz="3160"/>
            </a:pPr>
            <a:r>
              <a:rPr b="1"/>
              <a:t>False Acceptance Rate (FAR) - </a:t>
            </a:r>
            <a:r>
              <a:t>The proportion of times a system grants access to an unauthorized person</a:t>
            </a:r>
            <a:endParaRPr b="1"/>
          </a:p>
          <a:p>
            <a:pPr marL="441452" indent="-441452" defTabSz="1926287">
              <a:lnSpc>
                <a:spcPct val="150000"/>
              </a:lnSpc>
              <a:spcBef>
                <a:spcPts val="3500"/>
              </a:spcBef>
              <a:buSzPct val="125000"/>
              <a:buBlip>
                <a:blip r:embed="rId2"/>
              </a:buBlip>
              <a:defRPr sz="3160"/>
            </a:pPr>
            <a:r>
              <a:rPr b="1"/>
              <a:t>False Rejection Rate (FRR) - </a:t>
            </a:r>
            <a:r>
              <a:t>The proportion of times a biometric system fails to grant access to an authorized person.</a:t>
            </a:r>
          </a:p>
          <a:p>
            <a:pPr marL="441452" indent="-441452" defTabSz="1926287">
              <a:lnSpc>
                <a:spcPct val="150000"/>
              </a:lnSpc>
              <a:spcBef>
                <a:spcPts val="3500"/>
              </a:spcBef>
              <a:buSzPct val="125000"/>
              <a:buBlip>
                <a:blip r:embed="rId2"/>
              </a:buBlip>
              <a:defRPr sz="3160"/>
            </a:pPr>
            <a:r>
              <a:rPr b="1"/>
              <a:t>Equal error rate (EER) -</a:t>
            </a:r>
            <a:r>
              <a:t> A biometric security system algorithm used to predetermines the threshold values for its false acceptance rate and its false rejection rate.</a:t>
            </a:r>
          </a:p>
        </p:txBody>
      </p:sp>
      <p:sp>
        <p:nvSpPr>
          <p:cNvPr id="309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pic>
        <p:nvPicPr>
          <p:cNvPr id="310" name="FFR_FAR.png" descr="FFR_F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87" y="3810000"/>
            <a:ext cx="8128001" cy="60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1CA6FE86-F86E-C23B-A276-C8B015EBA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637" y="10338076"/>
            <a:ext cx="8369300" cy="1892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ystem demonst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 demonstration</a:t>
            </a:r>
          </a:p>
        </p:txBody>
      </p:sp>
      <p:sp>
        <p:nvSpPr>
          <p:cNvPr id="31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hank You 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 !</a:t>
            </a:r>
          </a:p>
        </p:txBody>
      </p:sp>
      <p:sp>
        <p:nvSpPr>
          <p:cNvPr id="31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biometric authentic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biometric authentication </a:t>
            </a:r>
          </a:p>
        </p:txBody>
      </p:sp>
      <p:sp>
        <p:nvSpPr>
          <p:cNvPr id="170" name="Today most of us already use biometric authentication methods…"/>
          <p:cNvSpPr txBox="1">
            <a:spLocks noGrp="1"/>
          </p:cNvSpPr>
          <p:nvPr>
            <p:ph type="body" sz="half" idx="1"/>
          </p:nvPr>
        </p:nvSpPr>
        <p:spPr>
          <a:xfrm>
            <a:off x="922371" y="4693049"/>
            <a:ext cx="10700746" cy="6811741"/>
          </a:xfrm>
          <a:prstGeom prst="rect">
            <a:avLst/>
          </a:prstGeom>
        </p:spPr>
        <p:txBody>
          <a:bodyPr/>
          <a:lstStyle/>
          <a:p>
            <a:pPr marL="558800" indent="-558800">
              <a:lnSpc>
                <a:spcPct val="150000"/>
              </a:lnSpc>
              <a:buSzPct val="125000"/>
              <a:buBlip>
                <a:blip r:embed="rId2"/>
              </a:buBlip>
              <a:defRPr sz="4000"/>
            </a:pPr>
            <a:r>
              <a:t>Today most of us already use biometric authentication methods </a:t>
            </a:r>
          </a:p>
          <a:p>
            <a:pPr marL="558800" indent="-558800">
              <a:lnSpc>
                <a:spcPct val="150000"/>
              </a:lnSpc>
              <a:buSzPct val="125000"/>
              <a:buBlip>
                <a:blip r:embed="rId2"/>
              </a:buBlip>
              <a:defRPr sz="4000"/>
            </a:pPr>
            <a:r>
              <a:t>These methods mostly require dedicated hardware</a:t>
            </a:r>
          </a:p>
          <a:p>
            <a:pPr marL="558800" indent="-558800">
              <a:lnSpc>
                <a:spcPct val="150000"/>
              </a:lnSpc>
              <a:buSzPct val="125000"/>
              <a:buBlip>
                <a:blip r:embed="rId2"/>
              </a:buBlip>
              <a:defRPr sz="4000"/>
            </a:pPr>
            <a:r>
              <a:t>Methods in use today are primarily used for single-time authentication </a:t>
            </a:r>
          </a:p>
        </p:txBody>
      </p:sp>
      <p:sp>
        <p:nvSpPr>
          <p:cNvPr id="171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pic>
        <p:nvPicPr>
          <p:cNvPr id="172" name="f320fcd15df3d3d2d1e36e2ca09ce230443fec94cd4c34c7c3614b56542fa98e-removebg-preview.png" descr="f320fcd15df3d3d2d1e36e2ca09ce230443fec94cd4c34c7c3614b56542fa98e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6536" y="3439392"/>
            <a:ext cx="10562234" cy="704149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hat do we want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What do we want?</a:t>
            </a:r>
          </a:p>
        </p:txBody>
      </p:sp>
      <p:sp>
        <p:nvSpPr>
          <p:cNvPr id="176" name="We focus on the most common hardware used today…"/>
          <p:cNvSpPr txBox="1">
            <a:spLocks noGrp="1"/>
          </p:cNvSpPr>
          <p:nvPr>
            <p:ph type="body" sz="half" idx="1"/>
          </p:nvPr>
        </p:nvSpPr>
        <p:spPr>
          <a:xfrm>
            <a:off x="1157188" y="4290105"/>
            <a:ext cx="9723570" cy="7831465"/>
          </a:xfrm>
          <a:prstGeom prst="rect">
            <a:avLst/>
          </a:prstGeom>
        </p:spPr>
        <p:txBody>
          <a:bodyPr/>
          <a:lstStyle/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We focus on the most common hardware used today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Get a sufficient authentication of a user during his use of the app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Finding the best method and to implement it</a:t>
            </a:r>
          </a:p>
        </p:txBody>
      </p:sp>
      <p:sp>
        <p:nvSpPr>
          <p:cNvPr id="177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pic>
        <p:nvPicPr>
          <p:cNvPr id="178" name="1000_F_247149153_LpYegfKupJUqjrQ5LOEMhAV0JQkQO0dZ-removebg-preview.png" descr="1000_F_247149153_LpYegfKupJUqjrQ5LOEMhAV0JQkQO0dZ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4472" y="2964920"/>
            <a:ext cx="6350001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keystroke dynamics is not what you type, but how you type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0" spc="-100"/>
            </a:lvl1pPr>
          </a:lstStyle>
          <a:p>
            <a:r>
              <a:t>keystroke dynamics is not what you type, but how you type</a:t>
            </a:r>
          </a:p>
        </p:txBody>
      </p:sp>
      <p:sp>
        <p:nvSpPr>
          <p:cNvPr id="18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1D CN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1D CNN</a:t>
            </a:r>
          </a:p>
        </p:txBody>
      </p:sp>
      <p:sp>
        <p:nvSpPr>
          <p:cNvPr id="18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5233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eneral and 1D vs 2D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General and 1D vs 2D</a:t>
            </a:r>
          </a:p>
        </p:txBody>
      </p:sp>
      <p:sp>
        <p:nvSpPr>
          <p:cNvPr id="188" name="Derive interesting features from shorter segment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58800" indent="-558800">
              <a:lnSpc>
                <a:spcPct val="150000"/>
              </a:lnSpc>
              <a:buSzPct val="125000"/>
              <a:buBlip>
                <a:blip r:embed="rId2"/>
              </a:buBlip>
              <a:defRPr sz="4000"/>
            </a:pPr>
            <a:r>
              <a:t>Derive interesting features from shorter segments</a:t>
            </a:r>
          </a:p>
          <a:p>
            <a:pPr marL="558800" indent="-558800">
              <a:lnSpc>
                <a:spcPct val="150000"/>
              </a:lnSpc>
              <a:buSzPct val="125000"/>
              <a:buBlip>
                <a:blip r:embed="rId2"/>
              </a:buBlip>
              <a:defRPr sz="4000"/>
            </a:pPr>
            <a:r>
              <a:t>Applies well to the analysis of time sequences</a:t>
            </a:r>
          </a:p>
          <a:p>
            <a:pPr marL="558800" indent="-558800">
              <a:lnSpc>
                <a:spcPct val="150000"/>
              </a:lnSpc>
              <a:buSzPct val="125000"/>
              <a:buBlip>
                <a:blip r:embed="rId2"/>
              </a:buBlip>
              <a:defRPr sz="4000"/>
            </a:pPr>
            <a:r>
              <a:t>The dimensions of the input data</a:t>
            </a:r>
          </a:p>
          <a:p>
            <a:pPr marL="558800" indent="-558800">
              <a:lnSpc>
                <a:spcPct val="150000"/>
              </a:lnSpc>
              <a:buSzPct val="125000"/>
              <a:buBlip>
                <a:blip r:embed="rId2"/>
              </a:buBlip>
              <a:defRPr sz="4000"/>
            </a:pPr>
            <a:r>
              <a:t>The kernel of a 1D CNN Moves in a vertical way</a:t>
            </a:r>
          </a:p>
        </p:txBody>
      </p:sp>
      <p:sp>
        <p:nvSpPr>
          <p:cNvPr id="189" name="1D CN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1D CNN</a:t>
            </a:r>
          </a:p>
        </p:txBody>
      </p:sp>
      <p:pic>
        <p:nvPicPr>
          <p:cNvPr id="190" name="1D-CNN-vs-2D-CNN-in-feature-detection-The-shape-of-convolution-filter-is-a-vector-form.png" descr="1D-CNN-vs-2D-CNN-in-feature-detection-The-shape-of-convolution-filter-is-a-vector-f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263" y="5279806"/>
            <a:ext cx="10097762" cy="4146288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LST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LSTM</a:t>
            </a:r>
          </a:p>
        </p:txBody>
      </p:sp>
      <p:sp>
        <p:nvSpPr>
          <p:cNvPr id="19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5233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677</Words>
  <Application>Microsoft Macintosh PowerPoint</Application>
  <PresentationFormat>Custom</PresentationFormat>
  <Paragraphs>160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Helvetica</vt:lpstr>
      <vt:lpstr>Helvetica Neue</vt:lpstr>
      <vt:lpstr>Helvetica Neue Medium</vt:lpstr>
      <vt:lpstr>21_BasicWhite</vt:lpstr>
      <vt:lpstr>Capstone Project Phase B Behavioral Biometrics For Continuous User Authentication</vt:lpstr>
      <vt:lpstr>Overview</vt:lpstr>
      <vt:lpstr>Introduction </vt:lpstr>
      <vt:lpstr>Introduction</vt:lpstr>
      <vt:lpstr>Introduction</vt:lpstr>
      <vt:lpstr>PowerPoint Presentation</vt:lpstr>
      <vt:lpstr>1D CNN</vt:lpstr>
      <vt:lpstr>1D CNN</vt:lpstr>
      <vt:lpstr>LSTM</vt:lpstr>
      <vt:lpstr>LSTM</vt:lpstr>
      <vt:lpstr>LSTM</vt:lpstr>
      <vt:lpstr>LSTM</vt:lpstr>
      <vt:lpstr>LSTM</vt:lpstr>
      <vt:lpstr>LSTM</vt:lpstr>
      <vt:lpstr>LSTM</vt:lpstr>
      <vt:lpstr>Background and Related Work</vt:lpstr>
      <vt:lpstr>Background and Related Work</vt:lpstr>
      <vt:lpstr>System overview</vt:lpstr>
      <vt:lpstr>Data</vt:lpstr>
      <vt:lpstr>Data</vt:lpstr>
      <vt:lpstr>Data</vt:lpstr>
      <vt:lpstr>Data</vt:lpstr>
      <vt:lpstr>Models</vt:lpstr>
      <vt:lpstr>Models</vt:lpstr>
      <vt:lpstr>PowerPoint Presentation</vt:lpstr>
      <vt:lpstr>PowerPoint Presentation</vt:lpstr>
      <vt:lpstr>Results </vt:lpstr>
      <vt:lpstr>PowerPoint Presentation</vt:lpstr>
      <vt:lpstr>PowerPoint Presentation</vt:lpstr>
      <vt:lpstr>PowerPoint Presentation</vt:lpstr>
      <vt:lpstr>PowerPoint Presentation</vt:lpstr>
      <vt:lpstr>System demonstration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Behavioral biometrics  for user identification </dc:title>
  <cp:lastModifiedBy>רפאל אלקובי</cp:lastModifiedBy>
  <cp:revision>4</cp:revision>
  <dcterms:modified xsi:type="dcterms:W3CDTF">2022-06-11T17:52:41Z</dcterms:modified>
</cp:coreProperties>
</file>