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111B5C-ACD8-674F-B347-9AB1BC0A3393}">
          <p14:sldIdLst>
            <p14:sldId id="258"/>
            <p14:sldId id="272"/>
          </p14:sldIdLst>
        </p14:section>
        <p14:section name="Untitled Section" id="{63556235-045F-4746-BFAC-E068B7127D0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D"/>
    <a:srgbClr val="BDD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/>
    <p:restoredTop sz="94691"/>
  </p:normalViewPr>
  <p:slideViewPr>
    <p:cSldViewPr snapToGrid="0">
      <p:cViewPr>
        <p:scale>
          <a:sx n="154" d="100"/>
          <a:sy n="154" d="100"/>
        </p:scale>
        <p:origin x="56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997A-4A8E-6847-9C20-3DDF28B44144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3557-8C80-904E-AA33-5D2FBB02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9AA9-B401-E81D-7BFC-8F81A11E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5F44A-6CE8-D958-DEF5-713883DC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327C-C95A-20E0-A6D6-9E9A157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8709-3746-00A8-920E-9E2C17D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BE45-7997-38A5-4AD4-BEDC77A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8FFA-102B-7A48-732A-8B0B23F5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C26E5-DA32-3CFE-0625-3AAF596C4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642D-7AE1-ACE4-FC08-A4700B76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DF10-85EB-83F2-6281-6942E882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F4EB-3E2C-4BEF-3964-7F7F4D7F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86B40-4C4D-86C1-CFE6-D9BBE1DE1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CB08A-6431-7180-A0F6-E4F75E67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5FC0-D557-6120-ABB5-9A261BD4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14B0-48B3-A100-4B4C-C0AD64B8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EFE9-C1EA-FE30-01E0-2702537E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387B-055F-57A1-5CC0-252E56B4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9A18-310F-A690-7838-26B1AF85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31F6-B628-73BE-FD9D-E40A823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E624-3D6E-6D80-608A-B2129044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550F-074E-78AC-181B-CC22122A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BDE5-C4AB-7A53-3A09-D6D06D42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D4AF4-D68D-2609-6D79-221E9D94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4DDC-F3C5-1184-7BA5-4FF4E3F2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99D6-E334-84A6-8D9B-CC9FEEB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8D1C-F0EB-D4CB-3A99-58B8BA0E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1CB3-88DB-40A9-E002-5F14BD73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569A-4A6A-05CA-8A76-87715CEA4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CC5B6-ACC9-D509-FA4A-E60960DE9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723C4-A9C1-CFF8-8C36-8971DFC1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149C5-172D-56B9-D282-01C82ADA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36AD-EAF6-AAB6-688B-A848FDD2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E626-4FE0-ABF2-82F5-937551FC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EFD63-34EC-0532-8B23-65C57A18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4BFD3-4AB5-87D6-0FEE-79ED0269D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7AC5F-4CE5-1D80-10F3-322687EB1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4042-E5CD-7D72-3CA8-A0FF1A7F4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9BDB9-50BC-975F-0DC3-1990BE06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2B78B-58BA-BFF0-7F93-B8D93A3F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34A5-158F-5EDE-78B3-1C32904A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F1D2-D2A5-165B-78EC-88AB6AC6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6DAC9-C6B7-0DCB-ADD6-F0961BC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B87F6-1808-89C0-0039-2C86406A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280D-6F47-0D8E-87BC-C9A3737B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DFB3E-7E77-C623-C9FE-4215F2C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8CB37-A8FF-E151-8ADA-2378D3A5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146A-D235-18DD-9FE6-C862D64C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5330-EA49-A799-3D36-73D77418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0E81-0A3C-9635-2401-F220B3EB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13798-C881-1824-01F6-E67F794FC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6B49-6D83-ED84-C306-4194BF60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B8D2-6283-6539-7174-C535A98A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B89E-1058-F02A-FEF6-6A9CD700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1D06-B9E6-7720-4843-B4271FF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9A108-4798-849B-C4C7-9CE674D2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1F0E-6105-6853-07CD-EF303904D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14AD-71A4-10F6-4BE6-31F7300A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F5C7-D311-2BC9-C308-F6721C19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87C8-5E93-F5F7-7571-9B583C25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AC8BE-240B-DB70-7C84-C952D09E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4324-BA70-1E12-BB82-002D64F7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2604-825D-6E8D-75D5-7A170CBDD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E106B-F57E-E845-9C1B-16A9D8F7A307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98CD-1E93-A712-555A-41F7C6154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7A83-58E9-AF2C-3506-3316FDA0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0246-116B-8D45-8A00-655745ED7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AEFB30-F9F8-DFC7-F831-48DF389D92EC}"/>
              </a:ext>
            </a:extLst>
          </p:cNvPr>
          <p:cNvSpPr/>
          <p:nvPr/>
        </p:nvSpPr>
        <p:spPr>
          <a:xfrm>
            <a:off x="4830816" y="532773"/>
            <a:ext cx="1821243" cy="346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Illumina Sequencer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624F5-9D2C-85A2-BB68-C8D2379792F8}"/>
              </a:ext>
            </a:extLst>
          </p:cNvPr>
          <p:cNvSpPr/>
          <p:nvPr/>
        </p:nvSpPr>
        <p:spPr>
          <a:xfrm>
            <a:off x="4830816" y="1054859"/>
            <a:ext cx="1821243" cy="3469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 Control</a:t>
            </a:r>
          </a:p>
          <a:p>
            <a:pPr algn="ctr"/>
            <a:r>
              <a:rPr lang="en-US" sz="1000" dirty="0"/>
              <a:t>FastQC, FASTX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4EB59-6C84-802A-C7C6-DBC3062CCFD1}"/>
              </a:ext>
            </a:extLst>
          </p:cNvPr>
          <p:cNvSpPr/>
          <p:nvPr/>
        </p:nvSpPr>
        <p:spPr>
          <a:xfrm>
            <a:off x="4830816" y="1576945"/>
            <a:ext cx="1821243" cy="3447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Trimming</a:t>
            </a:r>
          </a:p>
          <a:p>
            <a:pPr algn="ctr"/>
            <a:r>
              <a:rPr lang="en-US" sz="1000" dirty="0"/>
              <a:t>Trimmomatic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B10B8-129A-7894-24DE-FA3F57A607A9}"/>
              </a:ext>
            </a:extLst>
          </p:cNvPr>
          <p:cNvSpPr/>
          <p:nvPr/>
        </p:nvSpPr>
        <p:spPr>
          <a:xfrm>
            <a:off x="4830816" y="2096826"/>
            <a:ext cx="1821243" cy="4231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Mapping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FA54D6C-49C0-49E4-A8A3-42DD0BD741DD}"/>
              </a:ext>
            </a:extLst>
          </p:cNvPr>
          <p:cNvSpPr/>
          <p:nvPr/>
        </p:nvSpPr>
        <p:spPr>
          <a:xfrm>
            <a:off x="2542365" y="2948394"/>
            <a:ext cx="2230582" cy="302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Genome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ED88B6-09C1-DE84-E166-099948BFEBAE}"/>
              </a:ext>
            </a:extLst>
          </p:cNvPr>
          <p:cNvSpPr/>
          <p:nvPr/>
        </p:nvSpPr>
        <p:spPr>
          <a:xfrm>
            <a:off x="6736934" y="2948394"/>
            <a:ext cx="2230582" cy="302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Transcriptome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22124-E84D-6E32-726A-B38B539A5202}"/>
              </a:ext>
            </a:extLst>
          </p:cNvPr>
          <p:cNvSpPr/>
          <p:nvPr/>
        </p:nvSpPr>
        <p:spPr>
          <a:xfrm>
            <a:off x="5832099" y="3474939"/>
            <a:ext cx="1821243" cy="4231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Aligner</a:t>
            </a:r>
          </a:p>
          <a:p>
            <a:pPr algn="ctr"/>
            <a:r>
              <a:rPr lang="en-US" sz="1000" dirty="0"/>
              <a:t>Bowtie2, BWA, GEM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23CA5-855B-AAE9-8183-40DF1D35E60D}"/>
              </a:ext>
            </a:extLst>
          </p:cNvPr>
          <p:cNvSpPr/>
          <p:nvPr/>
        </p:nvSpPr>
        <p:spPr>
          <a:xfrm>
            <a:off x="7800139" y="3445388"/>
            <a:ext cx="1821243" cy="4231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Quasi Mapper</a:t>
            </a:r>
          </a:p>
          <a:p>
            <a:pPr algn="ctr"/>
            <a:r>
              <a:rPr lang="en-US" sz="1000" dirty="0"/>
              <a:t>Salmon, Kallisto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9E778-8E80-01C7-F657-8E187CA618A2}"/>
              </a:ext>
            </a:extLst>
          </p:cNvPr>
          <p:cNvSpPr/>
          <p:nvPr/>
        </p:nvSpPr>
        <p:spPr>
          <a:xfrm>
            <a:off x="2617600" y="3474939"/>
            <a:ext cx="1821243" cy="4231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Splice-aware aligner</a:t>
            </a:r>
          </a:p>
          <a:p>
            <a:pPr algn="ctr"/>
            <a:r>
              <a:rPr lang="en-US" sz="1000" dirty="0"/>
              <a:t>STAR, Tophat2, HISAT2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CA03C-0125-2FC4-B348-F5CB0FBF6529}"/>
              </a:ext>
            </a:extLst>
          </p:cNvPr>
          <p:cNvSpPr/>
          <p:nvPr/>
        </p:nvSpPr>
        <p:spPr>
          <a:xfrm>
            <a:off x="1324767" y="4355201"/>
            <a:ext cx="1821243" cy="423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Genome Browser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FFEBB3-D7FA-7933-F388-AE786C384B72}"/>
              </a:ext>
            </a:extLst>
          </p:cNvPr>
          <p:cNvSpPr/>
          <p:nvPr/>
        </p:nvSpPr>
        <p:spPr>
          <a:xfrm>
            <a:off x="4830816" y="6194443"/>
            <a:ext cx="1821243" cy="4231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 Analysis</a:t>
            </a:r>
          </a:p>
          <a:p>
            <a:pPr algn="ctr"/>
            <a:r>
              <a:rPr lang="en-US" sz="1000" dirty="0"/>
              <a:t>WormCat, Gene Ontology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1A6BEF-A873-193F-60BE-A2181151B0F0}"/>
              </a:ext>
            </a:extLst>
          </p:cNvPr>
          <p:cNvSpPr/>
          <p:nvPr/>
        </p:nvSpPr>
        <p:spPr>
          <a:xfrm>
            <a:off x="4830816" y="5578341"/>
            <a:ext cx="1821243" cy="42319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Differential Expression</a:t>
            </a:r>
          </a:p>
          <a:p>
            <a:pPr algn="ctr"/>
            <a:r>
              <a:rPr lang="en-US" sz="1000" dirty="0"/>
              <a:t>DESeq2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AAE5F-A694-10DE-8200-80D6A4154442}"/>
              </a:ext>
            </a:extLst>
          </p:cNvPr>
          <p:cNvSpPr/>
          <p:nvPr/>
        </p:nvSpPr>
        <p:spPr>
          <a:xfrm>
            <a:off x="4830816" y="4950765"/>
            <a:ext cx="1821243" cy="423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Quantification</a:t>
            </a:r>
          </a:p>
          <a:p>
            <a:pPr algn="ctr"/>
            <a:r>
              <a:rPr lang="en-US" sz="1000" dirty="0"/>
              <a:t>RSEM, eXpress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935E333-01F3-6F20-B164-2C6573B861AB}"/>
              </a:ext>
            </a:extLst>
          </p:cNvPr>
          <p:cNvSpPr/>
          <p:nvPr/>
        </p:nvSpPr>
        <p:spPr>
          <a:xfrm>
            <a:off x="5685802" y="885553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78131-D38B-AC47-B051-4522875664B1}"/>
              </a:ext>
            </a:extLst>
          </p:cNvPr>
          <p:cNvSpPr txBox="1"/>
          <p:nvPr/>
        </p:nvSpPr>
        <p:spPr>
          <a:xfrm>
            <a:off x="615962" y="508946"/>
            <a:ext cx="3491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RNA-Seq Process Flow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86E40713-1B8F-0ADF-B1F1-C41D08D4A20B}"/>
              </a:ext>
            </a:extLst>
          </p:cNvPr>
          <p:cNvSpPr/>
          <p:nvPr/>
        </p:nvSpPr>
        <p:spPr>
          <a:xfrm>
            <a:off x="5685802" y="1934772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0F5EF8D-2BE3-615D-E9F3-10B7983C67CB}"/>
              </a:ext>
            </a:extLst>
          </p:cNvPr>
          <p:cNvSpPr/>
          <p:nvPr/>
        </p:nvSpPr>
        <p:spPr>
          <a:xfrm>
            <a:off x="5685802" y="1410162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530046ED-90C1-12A1-0DBA-98AEB1A1B695}"/>
              </a:ext>
            </a:extLst>
          </p:cNvPr>
          <p:cNvSpPr/>
          <p:nvPr/>
        </p:nvSpPr>
        <p:spPr>
          <a:xfrm>
            <a:off x="5713530" y="5397006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3C02340A-DDE1-CF28-B08A-C8AD13EC6087}"/>
              </a:ext>
            </a:extLst>
          </p:cNvPr>
          <p:cNvSpPr/>
          <p:nvPr/>
        </p:nvSpPr>
        <p:spPr>
          <a:xfrm>
            <a:off x="5713530" y="6030469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D0506D18-93B3-99EB-EB9C-7C89837CE80C}"/>
              </a:ext>
            </a:extLst>
          </p:cNvPr>
          <p:cNvSpPr/>
          <p:nvPr/>
        </p:nvSpPr>
        <p:spPr>
          <a:xfrm rot="2822870">
            <a:off x="4598798" y="2527531"/>
            <a:ext cx="116711" cy="37719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A4DED78-AB85-427D-DD74-84A8AAB86FAE}"/>
              </a:ext>
            </a:extLst>
          </p:cNvPr>
          <p:cNvSpPr/>
          <p:nvPr/>
        </p:nvSpPr>
        <p:spPr>
          <a:xfrm rot="18490144">
            <a:off x="4760953" y="3915404"/>
            <a:ext cx="97481" cy="12031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EC8FDC4-2E10-D5ED-07DC-7F83469756F3}"/>
              </a:ext>
            </a:extLst>
          </p:cNvPr>
          <p:cNvSpPr/>
          <p:nvPr/>
        </p:nvSpPr>
        <p:spPr>
          <a:xfrm>
            <a:off x="3528221" y="3286712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AE84F93F-64E3-280C-DF3D-9C42C988DF4C}"/>
              </a:ext>
            </a:extLst>
          </p:cNvPr>
          <p:cNvSpPr/>
          <p:nvPr/>
        </p:nvSpPr>
        <p:spPr>
          <a:xfrm>
            <a:off x="8437816" y="3286712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843C444-0BC8-D97B-2E20-148F58784AEA}"/>
              </a:ext>
            </a:extLst>
          </p:cNvPr>
          <p:cNvSpPr/>
          <p:nvPr/>
        </p:nvSpPr>
        <p:spPr>
          <a:xfrm>
            <a:off x="7195466" y="3286712"/>
            <a:ext cx="69267" cy="1524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31C69FDC-208C-1475-977F-B226A37899F0}"/>
              </a:ext>
            </a:extLst>
          </p:cNvPr>
          <p:cNvSpPr/>
          <p:nvPr/>
        </p:nvSpPr>
        <p:spPr>
          <a:xfrm rot="2221132">
            <a:off x="6300168" y="3967148"/>
            <a:ext cx="92444" cy="103077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F564F4F3-027C-507E-430F-5D68CF2C0F43}"/>
              </a:ext>
            </a:extLst>
          </p:cNvPr>
          <p:cNvSpPr/>
          <p:nvPr/>
        </p:nvSpPr>
        <p:spPr>
          <a:xfrm rot="2889637" flipH="1">
            <a:off x="7713578" y="3470154"/>
            <a:ext cx="73152" cy="27708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9E47A-FC3A-2156-89F6-5B6BE7426613}"/>
              </a:ext>
            </a:extLst>
          </p:cNvPr>
          <p:cNvSpPr txBox="1"/>
          <p:nvPr/>
        </p:nvSpPr>
        <p:spPr>
          <a:xfrm>
            <a:off x="6256133" y="82946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Fastq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8D8C4C-B100-96FB-7074-8237596E3A9E}"/>
              </a:ext>
            </a:extLst>
          </p:cNvPr>
          <p:cNvSpPr txBox="1"/>
          <p:nvPr/>
        </p:nvSpPr>
        <p:spPr>
          <a:xfrm>
            <a:off x="6235324" y="1352506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Fastq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545F8-FBB0-8AB7-4C12-8192C3E2A274}"/>
              </a:ext>
            </a:extLst>
          </p:cNvPr>
          <p:cNvSpPr txBox="1"/>
          <p:nvPr/>
        </p:nvSpPr>
        <p:spPr>
          <a:xfrm>
            <a:off x="5741437" y="1862395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Trimmed Fastq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0BAB36F-AF98-C0CF-7825-74047C37C571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830816" y="1228356"/>
            <a:ext cx="12700" cy="520984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BDBE19EC-4116-6C4C-2FEE-063AE75513D7}"/>
              </a:ext>
            </a:extLst>
          </p:cNvPr>
          <p:cNvSpPr/>
          <p:nvPr/>
        </p:nvSpPr>
        <p:spPr>
          <a:xfrm rot="18994425">
            <a:off x="6690035" y="2558476"/>
            <a:ext cx="125128" cy="3320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063C44-4B1F-5F74-1789-6B7575A2B1E3}"/>
              </a:ext>
            </a:extLst>
          </p:cNvPr>
          <p:cNvSpPr txBox="1"/>
          <p:nvPr/>
        </p:nvSpPr>
        <p:spPr>
          <a:xfrm>
            <a:off x="5312780" y="2513393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Fasta, GTF/GFF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464AEC-9C49-3792-C37D-0A0CDDBAB8F4}"/>
              </a:ext>
            </a:extLst>
          </p:cNvPr>
          <p:cNvSpPr txBox="1"/>
          <p:nvPr/>
        </p:nvSpPr>
        <p:spPr>
          <a:xfrm>
            <a:off x="4087637" y="388405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6315D3-F19C-C0E7-C075-517E83CE8048}"/>
              </a:ext>
            </a:extLst>
          </p:cNvPr>
          <p:cNvSpPr txBox="1"/>
          <p:nvPr/>
        </p:nvSpPr>
        <p:spPr>
          <a:xfrm>
            <a:off x="8820081" y="38840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C0D40-E033-0C6A-8121-8D1D2296854C}"/>
              </a:ext>
            </a:extLst>
          </p:cNvPr>
          <p:cNvSpPr txBox="1"/>
          <p:nvPr/>
        </p:nvSpPr>
        <p:spPr>
          <a:xfrm>
            <a:off x="6063002" y="5995132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 Genes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81E3BC-DF4B-95D6-8646-D4DB317F9ED8}"/>
              </a:ext>
            </a:extLst>
          </p:cNvPr>
          <p:cNvSpPr txBox="1"/>
          <p:nvPr/>
        </p:nvSpPr>
        <p:spPr>
          <a:xfrm>
            <a:off x="6193646" y="534440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1E94B-180C-1527-0446-80008E86F211}"/>
              </a:ext>
            </a:extLst>
          </p:cNvPr>
          <p:cNvSpPr txBox="1"/>
          <p:nvPr/>
        </p:nvSpPr>
        <p:spPr>
          <a:xfrm>
            <a:off x="6652059" y="388405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BAM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913D5DEE-790F-579C-BFF0-DC3ED0C50467}"/>
              </a:ext>
            </a:extLst>
          </p:cNvPr>
          <p:cNvSpPr/>
          <p:nvPr/>
        </p:nvSpPr>
        <p:spPr>
          <a:xfrm rot="5400000">
            <a:off x="3844511" y="3843737"/>
            <a:ext cx="97471" cy="14113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FE2C15-ED38-98DD-A59D-7660770DBCA7}"/>
              </a:ext>
            </a:extLst>
          </p:cNvPr>
          <p:cNvSpPr/>
          <p:nvPr/>
        </p:nvSpPr>
        <p:spPr>
          <a:xfrm>
            <a:off x="771199" y="1123253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Sequencing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AC749-8F45-6096-F960-EBB5E0029A33}"/>
              </a:ext>
            </a:extLst>
          </p:cNvPr>
          <p:cNvSpPr txBox="1"/>
          <p:nvPr/>
        </p:nvSpPr>
        <p:spPr>
          <a:xfrm>
            <a:off x="1556208" y="550447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67AA94-E13D-F7FB-3030-04DD93BDDC68}"/>
              </a:ext>
            </a:extLst>
          </p:cNvPr>
          <p:cNvSpPr/>
          <p:nvPr/>
        </p:nvSpPr>
        <p:spPr>
          <a:xfrm>
            <a:off x="771199" y="1952088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FBD35D-04A8-7D44-FCE8-0BB30CB8AB92}"/>
              </a:ext>
            </a:extLst>
          </p:cNvPr>
          <p:cNvSpPr/>
          <p:nvPr/>
        </p:nvSpPr>
        <p:spPr>
          <a:xfrm>
            <a:off x="771199" y="2780923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Trimming Data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1591B67-E922-1FA0-39B8-0380133F7F5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771199" y="2254830"/>
            <a:ext cx="12700" cy="82883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AFA3C5-C54D-11EE-AAFF-D77674170CD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052778" y="1728734"/>
            <a:ext cx="0" cy="223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5A0A2-9AE3-ACDC-9A39-BEF058A73A4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52778" y="2557569"/>
            <a:ext cx="0" cy="223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F0EECF1-8242-B3B4-E043-235F93A71946}"/>
              </a:ext>
            </a:extLst>
          </p:cNvPr>
          <p:cNvSpPr/>
          <p:nvPr/>
        </p:nvSpPr>
        <p:spPr>
          <a:xfrm>
            <a:off x="771199" y="3609758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(to genome)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09AB-2D92-0644-6015-89849EE16025}"/>
              </a:ext>
            </a:extLst>
          </p:cNvPr>
          <p:cNvSpPr/>
          <p:nvPr/>
        </p:nvSpPr>
        <p:spPr>
          <a:xfrm>
            <a:off x="771199" y="4438593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0A11F5-3D7E-84BC-4275-ADA78FECDF05}"/>
              </a:ext>
            </a:extLst>
          </p:cNvPr>
          <p:cNvSpPr/>
          <p:nvPr/>
        </p:nvSpPr>
        <p:spPr>
          <a:xfrm>
            <a:off x="771199" y="5267428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 Expression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679C5F-651D-06F3-B753-9518C30545FB}"/>
              </a:ext>
            </a:extLst>
          </p:cNvPr>
          <p:cNvSpPr/>
          <p:nvPr/>
        </p:nvSpPr>
        <p:spPr>
          <a:xfrm>
            <a:off x="771199" y="6096262"/>
            <a:ext cx="2563158" cy="605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64890-8F7C-3664-4E62-A46EDED3AC85}"/>
              </a:ext>
            </a:extLst>
          </p:cNvPr>
          <p:cNvCxnSpPr>
            <a:cxnSpLocks/>
          </p:cNvCxnSpPr>
          <p:nvPr/>
        </p:nvCxnSpPr>
        <p:spPr>
          <a:xfrm>
            <a:off x="2065478" y="3370369"/>
            <a:ext cx="0" cy="223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4318AC-3F3B-1E7D-E6DC-74EAE454D8EB}"/>
              </a:ext>
            </a:extLst>
          </p:cNvPr>
          <p:cNvCxnSpPr>
            <a:cxnSpLocks/>
          </p:cNvCxnSpPr>
          <p:nvPr/>
        </p:nvCxnSpPr>
        <p:spPr>
          <a:xfrm>
            <a:off x="2090878" y="4208569"/>
            <a:ext cx="0" cy="223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60EB08-09E4-9AB3-BD64-463EAE64609F}"/>
              </a:ext>
            </a:extLst>
          </p:cNvPr>
          <p:cNvCxnSpPr>
            <a:cxnSpLocks/>
          </p:cNvCxnSpPr>
          <p:nvPr/>
        </p:nvCxnSpPr>
        <p:spPr>
          <a:xfrm>
            <a:off x="2090878" y="5059469"/>
            <a:ext cx="0" cy="223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8AD24F-41A7-661F-FB0B-BADADE81B04E}"/>
              </a:ext>
            </a:extLst>
          </p:cNvPr>
          <p:cNvCxnSpPr>
            <a:cxnSpLocks/>
          </p:cNvCxnSpPr>
          <p:nvPr/>
        </p:nvCxnSpPr>
        <p:spPr>
          <a:xfrm>
            <a:off x="2103578" y="5884969"/>
            <a:ext cx="0" cy="223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a 18">
            <a:extLst>
              <a:ext uri="{FF2B5EF4-FFF2-40B4-BE49-F238E27FC236}">
                <a16:creationId xmlns:a16="http://schemas.microsoft.com/office/drawing/2014/main" id="{E4222976-30EB-D241-1D23-8FD9D9F260BA}"/>
              </a:ext>
            </a:extLst>
          </p:cNvPr>
          <p:cNvSpPr/>
          <p:nvPr/>
        </p:nvSpPr>
        <p:spPr>
          <a:xfrm>
            <a:off x="3610364" y="1123252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Sequence Material</a:t>
            </a:r>
            <a:endParaRPr lang="en-US" sz="1600" dirty="0"/>
          </a:p>
        </p:txBody>
      </p: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D56CCFA6-A7FB-7F95-FF0A-20EF0524EA56}"/>
              </a:ext>
            </a:extLst>
          </p:cNvPr>
          <p:cNvSpPr/>
          <p:nvPr/>
        </p:nvSpPr>
        <p:spPr>
          <a:xfrm>
            <a:off x="6320695" y="1123252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Illumina sequencer</a:t>
            </a:r>
          </a:p>
        </p:txBody>
      </p:sp>
      <p:sp>
        <p:nvSpPr>
          <p:cNvPr id="24" name="Data 23">
            <a:extLst>
              <a:ext uri="{FF2B5EF4-FFF2-40B4-BE49-F238E27FC236}">
                <a16:creationId xmlns:a16="http://schemas.microsoft.com/office/drawing/2014/main" id="{3713DED3-D006-277A-2408-F835234C924D}"/>
              </a:ext>
            </a:extLst>
          </p:cNvPr>
          <p:cNvSpPr/>
          <p:nvPr/>
        </p:nvSpPr>
        <p:spPr>
          <a:xfrm>
            <a:off x="9257192" y="1126604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Fastq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CB5236-ACA0-E8A0-DE26-C44814EFE2FB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5842449" y="1425993"/>
            <a:ext cx="4782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D9AE6B-8FD0-0A40-CF47-049E3D5BB700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8883853" y="1425993"/>
            <a:ext cx="621348" cy="3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a 30">
            <a:extLst>
              <a:ext uri="{FF2B5EF4-FFF2-40B4-BE49-F238E27FC236}">
                <a16:creationId xmlns:a16="http://schemas.microsoft.com/office/drawing/2014/main" id="{2AC46B75-EABA-5E1A-5095-29B00333001F}"/>
              </a:ext>
            </a:extLst>
          </p:cNvPr>
          <p:cNvSpPr/>
          <p:nvPr/>
        </p:nvSpPr>
        <p:spPr>
          <a:xfrm>
            <a:off x="3610364" y="1941485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Fastq</a:t>
            </a:r>
            <a:endParaRPr lang="en-US" sz="1600" dirty="0"/>
          </a:p>
        </p:txBody>
      </p:sp>
      <p:sp>
        <p:nvSpPr>
          <p:cNvPr id="32" name="Predefined Process 31">
            <a:extLst>
              <a:ext uri="{FF2B5EF4-FFF2-40B4-BE49-F238E27FC236}">
                <a16:creationId xmlns:a16="http://schemas.microsoft.com/office/drawing/2014/main" id="{06614F09-C747-F9D3-BEDA-147BDE7110F6}"/>
              </a:ext>
            </a:extLst>
          </p:cNvPr>
          <p:cNvSpPr/>
          <p:nvPr/>
        </p:nvSpPr>
        <p:spPr>
          <a:xfrm>
            <a:off x="6320695" y="1952087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FastQC</a:t>
            </a:r>
          </a:p>
        </p:txBody>
      </p:sp>
      <p:sp>
        <p:nvSpPr>
          <p:cNvPr id="33" name="Data 32">
            <a:extLst>
              <a:ext uri="{FF2B5EF4-FFF2-40B4-BE49-F238E27FC236}">
                <a16:creationId xmlns:a16="http://schemas.microsoft.com/office/drawing/2014/main" id="{12D0B6E1-DBB1-1670-F6D4-220BFE239005}"/>
              </a:ext>
            </a:extLst>
          </p:cNvPr>
          <p:cNvSpPr/>
          <p:nvPr/>
        </p:nvSpPr>
        <p:spPr>
          <a:xfrm>
            <a:off x="9307064" y="1954880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Quality Reports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Fastq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EAA44D-8947-44EB-F3E7-12EC06412FB7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5842449" y="2244226"/>
            <a:ext cx="478246" cy="10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D2D624-5201-EB6D-A1B0-5300885685E7}"/>
              </a:ext>
            </a:extLst>
          </p:cNvPr>
          <p:cNvCxnSpPr>
            <a:cxnSpLocks/>
            <a:stCxn id="32" idx="3"/>
            <a:endCxn id="33" idx="2"/>
          </p:cNvCxnSpPr>
          <p:nvPr/>
        </p:nvCxnSpPr>
        <p:spPr>
          <a:xfrm>
            <a:off x="8883853" y="2254828"/>
            <a:ext cx="671220" cy="2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a 35">
            <a:extLst>
              <a:ext uri="{FF2B5EF4-FFF2-40B4-BE49-F238E27FC236}">
                <a16:creationId xmlns:a16="http://schemas.microsoft.com/office/drawing/2014/main" id="{D7D20A18-C093-AC30-BE73-050332B38327}"/>
              </a:ext>
            </a:extLst>
          </p:cNvPr>
          <p:cNvSpPr/>
          <p:nvPr/>
        </p:nvSpPr>
        <p:spPr>
          <a:xfrm>
            <a:off x="3579884" y="2759718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Fastq</a:t>
            </a:r>
            <a:endParaRPr lang="en-US" sz="1600" dirty="0"/>
          </a:p>
        </p:txBody>
      </p:sp>
      <p:sp>
        <p:nvSpPr>
          <p:cNvPr id="37" name="Predefined Process 36">
            <a:extLst>
              <a:ext uri="{FF2B5EF4-FFF2-40B4-BE49-F238E27FC236}">
                <a16:creationId xmlns:a16="http://schemas.microsoft.com/office/drawing/2014/main" id="{D8BF34B5-B8BB-1D4B-A79F-FF64C40B546C}"/>
              </a:ext>
            </a:extLst>
          </p:cNvPr>
          <p:cNvSpPr/>
          <p:nvPr/>
        </p:nvSpPr>
        <p:spPr>
          <a:xfrm>
            <a:off x="6290215" y="2780922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Trimmomatic</a:t>
            </a:r>
          </a:p>
        </p:txBody>
      </p:sp>
      <p:sp>
        <p:nvSpPr>
          <p:cNvPr id="38" name="Data 37">
            <a:extLst>
              <a:ext uri="{FF2B5EF4-FFF2-40B4-BE49-F238E27FC236}">
                <a16:creationId xmlns:a16="http://schemas.microsoft.com/office/drawing/2014/main" id="{D8649A8A-BE26-59B3-5508-01A11559D302}"/>
              </a:ext>
            </a:extLst>
          </p:cNvPr>
          <p:cNvSpPr/>
          <p:nvPr/>
        </p:nvSpPr>
        <p:spPr>
          <a:xfrm>
            <a:off x="9276584" y="2783156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Fastq (Trimmed)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86D60B-BF18-7CBB-5006-B7A8AB545108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5811969" y="3062459"/>
            <a:ext cx="478246" cy="21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CF7A79-DC66-0EEF-D3C5-E8DF5CFC91AE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>
            <a:off x="8853373" y="3083663"/>
            <a:ext cx="671220" cy="2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a 40">
            <a:extLst>
              <a:ext uri="{FF2B5EF4-FFF2-40B4-BE49-F238E27FC236}">
                <a16:creationId xmlns:a16="http://schemas.microsoft.com/office/drawing/2014/main" id="{B5310B25-BF7F-53E1-2627-9ECBF5998A9E}"/>
              </a:ext>
            </a:extLst>
          </p:cNvPr>
          <p:cNvSpPr/>
          <p:nvPr/>
        </p:nvSpPr>
        <p:spPr>
          <a:xfrm>
            <a:off x="3574346" y="3577951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Fastq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Reference: Fasta, GTF/GFF</a:t>
            </a:r>
          </a:p>
        </p:txBody>
      </p:sp>
      <p:sp>
        <p:nvSpPr>
          <p:cNvPr id="42" name="Predefined Process 41">
            <a:extLst>
              <a:ext uri="{FF2B5EF4-FFF2-40B4-BE49-F238E27FC236}">
                <a16:creationId xmlns:a16="http://schemas.microsoft.com/office/drawing/2014/main" id="{E6C3E105-7DC3-3757-26DF-E8EC9D4EA2B2}"/>
              </a:ext>
            </a:extLst>
          </p:cNvPr>
          <p:cNvSpPr/>
          <p:nvPr/>
        </p:nvSpPr>
        <p:spPr>
          <a:xfrm>
            <a:off x="6284677" y="3609757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</a:t>
            </a:r>
          </a:p>
        </p:txBody>
      </p:sp>
      <p:sp>
        <p:nvSpPr>
          <p:cNvPr id="43" name="Data 42">
            <a:extLst>
              <a:ext uri="{FF2B5EF4-FFF2-40B4-BE49-F238E27FC236}">
                <a16:creationId xmlns:a16="http://schemas.microsoft.com/office/drawing/2014/main" id="{90901FB2-93A0-C430-F7DA-BF3771757571}"/>
              </a:ext>
            </a:extLst>
          </p:cNvPr>
          <p:cNvSpPr/>
          <p:nvPr/>
        </p:nvSpPr>
        <p:spPr>
          <a:xfrm>
            <a:off x="9271046" y="3611432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BAM</a:t>
            </a:r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42F943-9473-CF21-A2C8-A1EC5E75896C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5806431" y="3880692"/>
            <a:ext cx="478246" cy="31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B40600-F814-B05B-EF67-D53612F7A17F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>
            <a:off x="8847835" y="3912498"/>
            <a:ext cx="671220" cy="16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ata 45">
            <a:extLst>
              <a:ext uri="{FF2B5EF4-FFF2-40B4-BE49-F238E27FC236}">
                <a16:creationId xmlns:a16="http://schemas.microsoft.com/office/drawing/2014/main" id="{1B3535A0-EDFF-F6E9-150B-B7AC17427AD5}"/>
              </a:ext>
            </a:extLst>
          </p:cNvPr>
          <p:cNvSpPr/>
          <p:nvPr/>
        </p:nvSpPr>
        <p:spPr>
          <a:xfrm>
            <a:off x="3560492" y="4396184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BAM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Reference: Fasta, GTF/GFF</a:t>
            </a:r>
          </a:p>
        </p:txBody>
      </p:sp>
      <p:sp>
        <p:nvSpPr>
          <p:cNvPr id="47" name="Predefined Process 46">
            <a:extLst>
              <a:ext uri="{FF2B5EF4-FFF2-40B4-BE49-F238E27FC236}">
                <a16:creationId xmlns:a16="http://schemas.microsoft.com/office/drawing/2014/main" id="{8D920242-63FB-FF9D-DCF3-36FDAC60DF0C}"/>
              </a:ext>
            </a:extLst>
          </p:cNvPr>
          <p:cNvSpPr/>
          <p:nvPr/>
        </p:nvSpPr>
        <p:spPr>
          <a:xfrm>
            <a:off x="6270823" y="4438592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RSEM</a:t>
            </a:r>
          </a:p>
        </p:txBody>
      </p:sp>
      <p:sp>
        <p:nvSpPr>
          <p:cNvPr id="48" name="Data 47">
            <a:extLst>
              <a:ext uri="{FF2B5EF4-FFF2-40B4-BE49-F238E27FC236}">
                <a16:creationId xmlns:a16="http://schemas.microsoft.com/office/drawing/2014/main" id="{4A468AB7-B4F0-96EE-F16C-F474E336C805}"/>
              </a:ext>
            </a:extLst>
          </p:cNvPr>
          <p:cNvSpPr/>
          <p:nvPr/>
        </p:nvSpPr>
        <p:spPr>
          <a:xfrm>
            <a:off x="9257192" y="4439708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 Counts (CSV)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5D6F60-2C00-560E-3149-60BA2D4832FB}"/>
              </a:ext>
            </a:extLst>
          </p:cNvPr>
          <p:cNvCxnSpPr>
            <a:cxnSpLocks/>
            <a:stCxn id="46" idx="5"/>
            <a:endCxn id="47" idx="1"/>
          </p:cNvCxnSpPr>
          <p:nvPr/>
        </p:nvCxnSpPr>
        <p:spPr>
          <a:xfrm>
            <a:off x="5792577" y="4698925"/>
            <a:ext cx="478246" cy="424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D27887-1585-25F2-A2D9-1BEE17BE3331}"/>
              </a:ext>
            </a:extLst>
          </p:cNvPr>
          <p:cNvCxnSpPr>
            <a:cxnSpLocks/>
            <a:stCxn id="47" idx="3"/>
            <a:endCxn id="48" idx="2"/>
          </p:cNvCxnSpPr>
          <p:nvPr/>
        </p:nvCxnSpPr>
        <p:spPr>
          <a:xfrm>
            <a:off x="8833981" y="4741333"/>
            <a:ext cx="671220" cy="11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ata 50">
            <a:extLst>
              <a:ext uri="{FF2B5EF4-FFF2-40B4-BE49-F238E27FC236}">
                <a16:creationId xmlns:a16="http://schemas.microsoft.com/office/drawing/2014/main" id="{52AC79D6-E3CF-F2F8-8843-2737D6FAD45A}"/>
              </a:ext>
            </a:extLst>
          </p:cNvPr>
          <p:cNvSpPr/>
          <p:nvPr/>
        </p:nvSpPr>
        <p:spPr>
          <a:xfrm>
            <a:off x="3530013" y="5214417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 Counts (CSV)</a:t>
            </a:r>
          </a:p>
        </p:txBody>
      </p:sp>
      <p:sp>
        <p:nvSpPr>
          <p:cNvPr id="52" name="Predefined Process 51">
            <a:extLst>
              <a:ext uri="{FF2B5EF4-FFF2-40B4-BE49-F238E27FC236}">
                <a16:creationId xmlns:a16="http://schemas.microsoft.com/office/drawing/2014/main" id="{3F212CFB-DA88-010D-C16A-773394863103}"/>
              </a:ext>
            </a:extLst>
          </p:cNvPr>
          <p:cNvSpPr/>
          <p:nvPr/>
        </p:nvSpPr>
        <p:spPr>
          <a:xfrm>
            <a:off x="6240344" y="5267427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DESeq2/DEBrowser</a:t>
            </a:r>
          </a:p>
        </p:txBody>
      </p:sp>
      <p:sp>
        <p:nvSpPr>
          <p:cNvPr id="53" name="Data 52">
            <a:extLst>
              <a:ext uri="{FF2B5EF4-FFF2-40B4-BE49-F238E27FC236}">
                <a16:creationId xmlns:a16="http://schemas.microsoft.com/office/drawing/2014/main" id="{8B612D04-7A25-DAB4-1AC8-939803BAE89B}"/>
              </a:ext>
            </a:extLst>
          </p:cNvPr>
          <p:cNvSpPr/>
          <p:nvPr/>
        </p:nvSpPr>
        <p:spPr>
          <a:xfrm>
            <a:off x="9226713" y="5267984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 Genes (CSV)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389A52-AB47-666F-FA33-7C0EB4CE1DC1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5762098" y="5517158"/>
            <a:ext cx="478246" cy="5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5C2439-69C4-E3FC-6D10-5DBED7D8F5F9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8803502" y="5570168"/>
            <a:ext cx="671220" cy="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a 55">
            <a:extLst>
              <a:ext uri="{FF2B5EF4-FFF2-40B4-BE49-F238E27FC236}">
                <a16:creationId xmlns:a16="http://schemas.microsoft.com/office/drawing/2014/main" id="{3C739949-A03F-6A98-E469-AE41918CA78C}"/>
              </a:ext>
            </a:extLst>
          </p:cNvPr>
          <p:cNvSpPr/>
          <p:nvPr/>
        </p:nvSpPr>
        <p:spPr>
          <a:xfrm>
            <a:off x="3521127" y="6032650"/>
            <a:ext cx="2480094" cy="605481"/>
          </a:xfrm>
          <a:prstGeom prst="flowChartInputOutput">
            <a:avLst/>
          </a:prstGeom>
          <a:solidFill>
            <a:srgbClr val="BDD7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 Genes (CSV)</a:t>
            </a:r>
          </a:p>
        </p:txBody>
      </p:sp>
      <p:sp>
        <p:nvSpPr>
          <p:cNvPr id="57" name="Predefined Process 56">
            <a:extLst>
              <a:ext uri="{FF2B5EF4-FFF2-40B4-BE49-F238E27FC236}">
                <a16:creationId xmlns:a16="http://schemas.microsoft.com/office/drawing/2014/main" id="{2B870690-37DB-BFA1-A9C1-6271F8321346}"/>
              </a:ext>
            </a:extLst>
          </p:cNvPr>
          <p:cNvSpPr/>
          <p:nvPr/>
        </p:nvSpPr>
        <p:spPr>
          <a:xfrm>
            <a:off x="6236294" y="6096261"/>
            <a:ext cx="2563158" cy="605481"/>
          </a:xfrm>
          <a:prstGeom prst="flowChartPredefinedProcess">
            <a:avLst/>
          </a:prstGeom>
          <a:solidFill>
            <a:srgbClr val="8FAA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WormCat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0A5476-DC2B-FEB9-119F-97701225B717}"/>
              </a:ext>
            </a:extLst>
          </p:cNvPr>
          <p:cNvCxnSpPr>
            <a:cxnSpLocks/>
            <a:stCxn id="56" idx="5"/>
            <a:endCxn id="57" idx="1"/>
          </p:cNvCxnSpPr>
          <p:nvPr/>
        </p:nvCxnSpPr>
        <p:spPr>
          <a:xfrm>
            <a:off x="5753212" y="6335391"/>
            <a:ext cx="483082" cy="63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2ADF90-BBA4-2E4C-EFDB-31465D6425E7}"/>
              </a:ext>
            </a:extLst>
          </p:cNvPr>
          <p:cNvCxnSpPr>
            <a:cxnSpLocks/>
            <a:stCxn id="57" idx="3"/>
            <a:endCxn id="58" idx="2"/>
          </p:cNvCxnSpPr>
          <p:nvPr/>
        </p:nvCxnSpPr>
        <p:spPr>
          <a:xfrm flipV="1">
            <a:off x="8799452" y="6399001"/>
            <a:ext cx="6752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FD9EDC3-46BE-EFE9-729F-87FEFBABDB65}"/>
              </a:ext>
            </a:extLst>
          </p:cNvPr>
          <p:cNvSpPr txBox="1"/>
          <p:nvPr/>
        </p:nvSpPr>
        <p:spPr>
          <a:xfrm>
            <a:off x="9824886" y="557928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195C88-8467-B562-CCA3-319415203DB5}"/>
              </a:ext>
            </a:extLst>
          </p:cNvPr>
          <p:cNvSpPr txBox="1"/>
          <p:nvPr/>
        </p:nvSpPr>
        <p:spPr>
          <a:xfrm>
            <a:off x="6396235" y="550447"/>
            <a:ext cx="228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Tool/Technology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741F35-75B5-B68E-1598-ADCA609628B6}"/>
              </a:ext>
            </a:extLst>
          </p:cNvPr>
          <p:cNvSpPr txBox="1"/>
          <p:nvPr/>
        </p:nvSpPr>
        <p:spPr>
          <a:xfrm>
            <a:off x="4379818" y="55044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7AED54-DCE6-E785-66A8-3A6584E8A879}"/>
              </a:ext>
            </a:extLst>
          </p:cNvPr>
          <p:cNvGrpSpPr/>
          <p:nvPr/>
        </p:nvGrpSpPr>
        <p:grpSpPr>
          <a:xfrm>
            <a:off x="9226713" y="6094921"/>
            <a:ext cx="2480094" cy="606820"/>
            <a:chOff x="9226713" y="6094921"/>
            <a:chExt cx="2480094" cy="606820"/>
          </a:xfrm>
        </p:grpSpPr>
        <p:sp>
          <p:nvSpPr>
            <p:cNvPr id="58" name="Data 57">
              <a:extLst>
                <a:ext uri="{FF2B5EF4-FFF2-40B4-BE49-F238E27FC236}">
                  <a16:creationId xmlns:a16="http://schemas.microsoft.com/office/drawing/2014/main" id="{4FF5FB02-4F14-DE71-2239-2336A8156CD5}"/>
                </a:ext>
              </a:extLst>
            </p:cNvPr>
            <p:cNvSpPr/>
            <p:nvPr/>
          </p:nvSpPr>
          <p:spPr>
            <a:xfrm>
              <a:off x="9226713" y="6096260"/>
              <a:ext cx="2480094" cy="605481"/>
            </a:xfrm>
            <a:prstGeom prst="flowChartInputOutput">
              <a:avLst/>
            </a:prstGeom>
            <a:solidFill>
              <a:srgbClr val="BDD7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8C260B-68D6-C192-805E-283D17BCF7ED}"/>
                </a:ext>
              </a:extLst>
            </p:cNvPr>
            <p:cNvSpPr txBox="1"/>
            <p:nvPr/>
          </p:nvSpPr>
          <p:spPr>
            <a:xfrm>
              <a:off x="9472218" y="6094921"/>
              <a:ext cx="20999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Analysis Outcomes / Reports (CSV)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C3287BB-61F2-F9AF-C6A4-8A18083AC230}"/>
              </a:ext>
            </a:extLst>
          </p:cNvPr>
          <p:cNvSpPr txBox="1"/>
          <p:nvPr/>
        </p:nvSpPr>
        <p:spPr>
          <a:xfrm>
            <a:off x="3791424" y="-19011"/>
            <a:ext cx="3491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RNA-Seq Process Flow</a:t>
            </a:r>
          </a:p>
        </p:txBody>
      </p:sp>
    </p:spTree>
    <p:extLst>
      <p:ext uri="{BB962C8B-B14F-4D97-AF65-F5344CB8AC3E}">
        <p14:creationId xmlns:p14="http://schemas.microsoft.com/office/powerpoint/2010/main" val="15893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156</Words>
  <Application>Microsoft Macintosh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5</cp:revision>
  <dcterms:created xsi:type="dcterms:W3CDTF">2023-05-25T18:31:27Z</dcterms:created>
  <dcterms:modified xsi:type="dcterms:W3CDTF">2023-09-24T21:01:24Z</dcterms:modified>
</cp:coreProperties>
</file>