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84" r:id="rId3"/>
    <p:sldId id="289" r:id="rId4"/>
    <p:sldId id="290" r:id="rId5"/>
    <p:sldId id="291" r:id="rId6"/>
    <p:sldId id="285" r:id="rId7"/>
    <p:sldId id="257" r:id="rId8"/>
    <p:sldId id="286" r:id="rId9"/>
    <p:sldId id="287" r:id="rId10"/>
    <p:sldId id="288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F32E3-E83E-6A4A-87C7-C9938751781A}" v="79" dt="2023-01-07T11:16:32.579"/>
    <p1510:client id="{4DCC675F-AD33-4776-9FC5-B886D442DFBA}" v="66" dt="2023-01-07T09:00:03.014"/>
    <p1510:client id="{AC74FAE5-66C2-9162-428B-2A7E6BD97CC5}" v="775" dt="2023-01-07T11:20:5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2"/>
  </p:normalViewPr>
  <p:slideViewPr>
    <p:cSldViewPr snapToGrid="0">
      <p:cViewPr varScale="1">
        <p:scale>
          <a:sx n="114" d="100"/>
          <a:sy n="114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D64F8-50D7-6E46-A679-A7DF8F500218}" type="datetimeFigureOut">
              <a:rPr kumimoji="1" lang="zh-TW" altLang="en-US" smtClean="0"/>
              <a:t>2023/1/10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A047-3521-D64D-ADA8-30ED9346E2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705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8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4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1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7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53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5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5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2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0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1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6577D-15F2-464B-8090-9F08F05C44E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9AA-E4B4-4583-B734-89DD54583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5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3CA-F9DA-7FE3-5190-54480046B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450" y="1871131"/>
            <a:ext cx="6923618" cy="1515533"/>
          </a:xfrm>
        </p:spPr>
        <p:txBody>
          <a:bodyPr/>
          <a:lstStyle/>
          <a:p>
            <a:br>
              <a:rPr lang="en-US" sz="4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" altLang="zh-TW" sz="4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Final Project </a:t>
            </a:r>
            <a:br>
              <a:rPr lang="en" altLang="zh-TW" sz="4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" altLang="zh-TW" sz="40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Classifier &amp; Image Generation</a:t>
            </a:r>
            <a:endParaRPr lang="en-GB" sz="4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F5449-C3BE-F6BB-1595-1074774E5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449" y="3614735"/>
            <a:ext cx="7023102" cy="1800228"/>
          </a:xfrm>
        </p:spPr>
        <p:txBody>
          <a:bodyPr>
            <a:normAutofit/>
          </a:bodyPr>
          <a:lstStyle/>
          <a:p>
            <a:r>
              <a:rPr lang="zh-CN" altLang="en-US" sz="2200" b="1" dirty="0">
                <a:latin typeface="Times New Roman"/>
                <a:ea typeface="KaiTi"/>
                <a:cs typeface="Times New Roman"/>
              </a:rPr>
              <a:t>Group </a:t>
            </a:r>
            <a:r>
              <a:rPr lang="en-US" altLang="zh-CN" sz="2200" b="1" dirty="0">
                <a:latin typeface="Times New Roman"/>
                <a:ea typeface="KaiTi"/>
                <a:cs typeface="Times New Roman"/>
              </a:rPr>
              <a:t>4</a:t>
            </a:r>
            <a:endParaRPr lang="zh-CN" altLang="en-US" sz="22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/>
                <a:ea typeface="KaiTi"/>
                <a:cs typeface="Times New Roman"/>
              </a:rPr>
              <a:t>108062313 </a:t>
            </a:r>
            <a:r>
              <a:rPr lang="zh-CN" altLang="en-US" sz="2000" dirty="0">
                <a:latin typeface="Times New Roman"/>
                <a:ea typeface="KaiTi"/>
                <a:cs typeface="Times New Roman"/>
              </a:rPr>
              <a:t>黃允暘</a:t>
            </a:r>
            <a:r>
              <a:rPr lang="zh-TW" altLang="en-US" sz="2000" dirty="0">
                <a:latin typeface="Times New Roman"/>
                <a:ea typeface="KaiTi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ea typeface="KaiTi"/>
                <a:cs typeface="Times New Roman"/>
              </a:rPr>
              <a:t>108062311</a:t>
            </a:r>
            <a:r>
              <a:rPr lang="zh-CN" altLang="en-US" sz="2000" dirty="0">
                <a:latin typeface="Times New Roman"/>
                <a:ea typeface="KaiTi"/>
                <a:cs typeface="Times New Roman"/>
              </a:rPr>
              <a:t>杜方辰</a:t>
            </a:r>
            <a:endParaRPr lang="en-US" altLang="zh-CN" sz="2000" dirty="0">
              <a:latin typeface="Times New Roman"/>
              <a:ea typeface="KaiTi"/>
              <a:cs typeface="Times New Roman"/>
            </a:endParaRPr>
          </a:p>
          <a:p>
            <a:r>
              <a:rPr lang="en-US" altLang="zh-CN" sz="2000" dirty="0">
                <a:latin typeface="Times New Roman"/>
                <a:ea typeface="KaiTi"/>
                <a:cs typeface="Times New Roman"/>
              </a:rPr>
              <a:t>108062122 </a:t>
            </a:r>
            <a:r>
              <a:rPr lang="zh-CN" altLang="en-US" sz="2000" dirty="0">
                <a:latin typeface="Times New Roman"/>
                <a:ea typeface="KaiTi"/>
                <a:cs typeface="Times New Roman"/>
              </a:rPr>
              <a:t>顏訓哲</a:t>
            </a:r>
            <a:r>
              <a:rPr lang="zh-TW" altLang="en-US" sz="2000" dirty="0">
                <a:latin typeface="Times New Roman"/>
                <a:ea typeface="KaiTi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ea typeface="KaiTi"/>
                <a:cs typeface="Times New Roman"/>
              </a:rPr>
              <a:t>108062336</a:t>
            </a:r>
            <a:r>
              <a:rPr lang="zh-TW" altLang="en-US" sz="2000" dirty="0">
                <a:latin typeface="Times New Roman"/>
                <a:ea typeface="KaiTi"/>
                <a:cs typeface="Times New Roman"/>
              </a:rPr>
              <a:t>陳柏元</a:t>
            </a:r>
            <a:r>
              <a:rPr lang="en-US" altLang="zh-CN" sz="2000" dirty="0">
                <a:latin typeface="Times New Roman"/>
                <a:ea typeface="KaiTi"/>
                <a:cs typeface="Times New Roman"/>
              </a:rPr>
              <a:t> </a:t>
            </a:r>
            <a:endParaRPr lang="en-GB" altLang="zh-CN" sz="2000" dirty="0">
              <a:latin typeface="Times New Roman"/>
              <a:ea typeface="KaiTi"/>
              <a:cs typeface="Times New Roman"/>
            </a:endParaRPr>
          </a:p>
          <a:p>
            <a:endParaRPr lang="en-GB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18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6169B-51DA-CF93-8377-08588BB9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(Bonus) Test result / Demo result</a:t>
            </a:r>
            <a:r>
              <a:rPr lang="zh-TW" altLang="zh-TW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DB0153B-4D2F-2D2B-A40E-4106FCFA9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00" y="2523093"/>
            <a:ext cx="3589399" cy="35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3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164BC-4F77-E2A0-8E7B-82FED8DD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Thank you for your listening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3EB308-2EE1-4C7E-2386-5BA6B683E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49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8C126-2487-F073-C9BE-C61DD5F22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Classifier</a:t>
            </a:r>
            <a:endParaRPr lang="zh-TW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9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EE688-7C5C-8F04-39FC-1ACF9755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Methodology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090CF-168F-3F1B-9DEF-6B3EC38D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Model: Efficientnet-B6</a:t>
            </a:r>
          </a:p>
          <a:p>
            <a:r>
              <a:rPr kumimoji="1" lang="en-US" altLang="zh-TW" dirty="0"/>
              <a:t>Data analysis: mean std</a:t>
            </a:r>
          </a:p>
          <a:p>
            <a:r>
              <a:rPr kumimoji="1" lang="en-US" altLang="zh-TW" dirty="0"/>
              <a:t>Calculate each kind of plane number</a:t>
            </a:r>
          </a:p>
        </p:txBody>
      </p:sp>
    </p:spTree>
    <p:extLst>
      <p:ext uri="{BB962C8B-B14F-4D97-AF65-F5344CB8AC3E}">
        <p14:creationId xmlns:p14="http://schemas.microsoft.com/office/powerpoint/2010/main" val="12898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30178-DC2B-D291-4DDF-01C291B6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Training method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D7C757-D0F8-2A86-52C7-9D0AF498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Optimizer: Adam</a:t>
            </a:r>
          </a:p>
          <a:p>
            <a:r>
              <a:rPr kumimoji="1" lang="en-US" altLang="zh-TW" dirty="0"/>
              <a:t>Learning rate: 1e-5</a:t>
            </a:r>
          </a:p>
          <a:p>
            <a:r>
              <a:rPr kumimoji="1" lang="en-US" altLang="zh-TW" dirty="0"/>
              <a:t>Loss function: categorical </a:t>
            </a:r>
            <a:r>
              <a:rPr kumimoji="1" lang="en-US" altLang="zh-TW" dirty="0" err="1"/>
              <a:t>crossentropy</a:t>
            </a:r>
            <a:endParaRPr kumimoji="1" lang="en-US" altLang="zh-TW" dirty="0"/>
          </a:p>
          <a:p>
            <a:r>
              <a:rPr kumimoji="1" lang="en-US" altLang="zh-TW" dirty="0"/>
              <a:t>Matric: Accuracy</a:t>
            </a:r>
          </a:p>
          <a:p>
            <a:r>
              <a:rPr kumimoji="1" lang="en-US" altLang="zh-TW" dirty="0"/>
              <a:t>Image Augmentations: color jitter, rotation, invert…</a:t>
            </a:r>
          </a:p>
          <a:p>
            <a:r>
              <a:rPr kumimoji="1" lang="en-US" altLang="zh-TW" dirty="0"/>
              <a:t>Adaptive learning</a:t>
            </a:r>
            <a:r>
              <a:rPr kumimoji="1" lang="zh-TW" altLang="en-US" dirty="0"/>
              <a:t> </a:t>
            </a:r>
            <a:r>
              <a:rPr kumimoji="1" lang="en-US" altLang="zh-TW"/>
              <a:t>rate</a:t>
            </a:r>
            <a:endParaRPr kumimoji="1" lang="en-US" altLang="zh-TW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9C9B5D44-0AFF-D200-DC4D-21771E3F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631" y="4120843"/>
            <a:ext cx="1565984" cy="1535217"/>
          </a:xfrm>
          <a:prstGeom prst="rect">
            <a:avLst/>
          </a:prstGeom>
        </p:spPr>
      </p:pic>
      <p:pic>
        <p:nvPicPr>
          <p:cNvPr id="5" name="圖片 4" descr="一張含有 文字, 信箋, 信封 的圖片&#10;&#10;自動產生的描述">
            <a:extLst>
              <a:ext uri="{FF2B5EF4-FFF2-40B4-BE49-F238E27FC236}">
                <a16:creationId xmlns:a16="http://schemas.microsoft.com/office/drawing/2014/main" id="{F22AD3A8-BA3C-EB67-C897-515D2495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732129" y="4120843"/>
            <a:ext cx="1566127" cy="15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B11D7-DB06-AA92-51A8-9830FDA9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Result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B5441-D0BA-F338-1AC8-E3098B47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Validation set: 0.95</a:t>
            </a:r>
          </a:p>
          <a:p>
            <a:r>
              <a:rPr kumimoji="1" lang="en-US" altLang="zh-TW" dirty="0"/>
              <a:t>Test set: 0.93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92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8C126-2487-F073-C9BE-C61DD5F22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Generator</a:t>
            </a:r>
            <a:endParaRPr lang="zh-TW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32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AAF-8228-93A3-1076-F0C5FB8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Improved WGAN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6A5D07E-214C-DB4B-E8CF-807705E4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5F0112F-309F-8FA2-047C-0B63AF76B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0" y="2556932"/>
            <a:ext cx="7772400" cy="28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5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CD8FC-85BD-CE7D-E993-DDD8357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Model architecture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8A93D-C9DE-910E-1EA0-721597C7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Text Encoder</a:t>
            </a:r>
          </a:p>
          <a:p>
            <a:pPr lvl="1"/>
            <a:r>
              <a:rPr kumimoji="1" lang="en-US" altLang="zh-TW" dirty="0"/>
              <a:t>Pretrained Bert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8C07C5D-C130-AC95-5C63-417F52EDBB95}"/>
              </a:ext>
            </a:extLst>
          </p:cNvPr>
          <p:cNvGrpSpPr/>
          <p:nvPr/>
        </p:nvGrpSpPr>
        <p:grpSpPr>
          <a:xfrm>
            <a:off x="5021740" y="2460441"/>
            <a:ext cx="1892002" cy="3415427"/>
            <a:chOff x="5021740" y="2460441"/>
            <a:chExt cx="1892002" cy="3415427"/>
          </a:xfrm>
        </p:grpSpPr>
        <p:pic>
          <p:nvPicPr>
            <p:cNvPr id="5" name="圖片 4" descr="一張含有 桌 的圖片&#10;&#10;自動產生的描述">
              <a:extLst>
                <a:ext uri="{FF2B5EF4-FFF2-40B4-BE49-F238E27FC236}">
                  <a16:creationId xmlns:a16="http://schemas.microsoft.com/office/drawing/2014/main" id="{49159D72-1EEE-6F71-2F31-3DAB663A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740" y="3057573"/>
              <a:ext cx="1892002" cy="281829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649F19E-ABCF-7A14-758F-2320E3467AE2}"/>
                </a:ext>
              </a:extLst>
            </p:cNvPr>
            <p:cNvSpPr txBox="1"/>
            <p:nvPr/>
          </p:nvSpPr>
          <p:spPr>
            <a:xfrm>
              <a:off x="5021740" y="2460441"/>
              <a:ext cx="18920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kumimoji="1" lang="en-US" altLang="zh-TW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Generator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D9AAAD4-1EB9-E3EB-E283-3E595EB18339}"/>
              </a:ext>
            </a:extLst>
          </p:cNvPr>
          <p:cNvGrpSpPr/>
          <p:nvPr/>
        </p:nvGrpSpPr>
        <p:grpSpPr>
          <a:xfrm>
            <a:off x="8106911" y="2456950"/>
            <a:ext cx="2388242" cy="3418918"/>
            <a:chOff x="8508355" y="2460441"/>
            <a:chExt cx="2388242" cy="3418918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9AD891D-B3CC-4EA2-824F-621D1CBF3F53}"/>
                </a:ext>
              </a:extLst>
            </p:cNvPr>
            <p:cNvSpPr txBox="1"/>
            <p:nvPr/>
          </p:nvSpPr>
          <p:spPr>
            <a:xfrm>
              <a:off x="8508355" y="2460441"/>
              <a:ext cx="23882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115000"/>
                <a:buFont typeface="Arial"/>
                <a:buChar char="•"/>
              </a:pPr>
              <a:r>
                <a:rPr kumimoji="1" lang="en-US" altLang="zh-TW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Discriminator</a:t>
              </a:r>
            </a:p>
          </p:txBody>
        </p:sp>
        <p:pic>
          <p:nvPicPr>
            <p:cNvPr id="10" name="圖片 9" descr="一張含有 文字 的圖片&#10;&#10;自動產生的描述">
              <a:extLst>
                <a:ext uri="{FF2B5EF4-FFF2-40B4-BE49-F238E27FC236}">
                  <a16:creationId xmlns:a16="http://schemas.microsoft.com/office/drawing/2014/main" id="{DA11BB8A-394D-2E26-035D-2CB4854FE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4156" y="2922106"/>
              <a:ext cx="2047681" cy="2957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62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5A926-A16B-5863-7E37-D0E06004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Loss function and optimization</a:t>
            </a:r>
            <a:r>
              <a:rPr lang="zh-TW" altLang="zh-TW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TW" altLang="en-US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4E8EF-C518-C42E-74EF-127B36F9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Optimizer: Adam</a:t>
            </a:r>
            <a:r>
              <a:rPr kumimoji="1" lang="zh-TW" altLang="zh-TW" dirty="0"/>
              <a:t> </a:t>
            </a:r>
            <a:endParaRPr kumimoji="1" lang="en-US" altLang="zh-TW" dirty="0"/>
          </a:p>
          <a:p>
            <a:r>
              <a:rPr kumimoji="1" lang="en-US" altLang="zh-TW" dirty="0"/>
              <a:t>Three pairs:</a:t>
            </a:r>
          </a:p>
          <a:p>
            <a:pPr lvl="1"/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real_image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text)</a:t>
            </a:r>
            <a:endParaRPr lang="en-US" altLang="zh-TW" sz="18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fake_image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text)</a:t>
            </a:r>
            <a:r>
              <a:rPr lang="zh-TW" altLang="zh-TW" dirty="0">
                <a:effectLst/>
              </a:rPr>
              <a:t> </a:t>
            </a:r>
            <a:endParaRPr lang="en-US" altLang="zh-TW" dirty="0">
              <a:effectLst/>
            </a:endParaRPr>
          </a:p>
          <a:p>
            <a:pPr lvl="1"/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(interpolate, text)</a:t>
            </a:r>
            <a:r>
              <a:rPr lang="zh-TW" altLang="zh-TW" dirty="0">
                <a:effectLst/>
              </a:rPr>
              <a:t> </a:t>
            </a:r>
            <a:r>
              <a:rPr lang="en-US" altLang="zh-TW" dirty="0">
                <a:effectLst/>
              </a:rPr>
              <a:t> </a:t>
            </a:r>
          </a:p>
          <a:p>
            <a:pPr marL="914400" lvl="2" indent="0">
              <a:buNone/>
            </a:pP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interpolate = a*</a:t>
            </a: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real_image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+ b*</a:t>
            </a: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fake_image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a+b</a:t>
            </a: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=1</a:t>
            </a:r>
            <a:b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</a:t>
            </a: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2BAB04DF-AE2F-3983-8FE7-9B317550B9B3}"/>
              </a:ext>
            </a:extLst>
          </p:cNvPr>
          <p:cNvCxnSpPr>
            <a:cxnSpLocks/>
          </p:cNvCxnSpPr>
          <p:nvPr/>
        </p:nvCxnSpPr>
        <p:spPr>
          <a:xfrm>
            <a:off x="3870921" y="3778670"/>
            <a:ext cx="1758499" cy="26892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8C30B56E-F3DF-7D2E-9599-3C7EFEC78E6D}"/>
              </a:ext>
            </a:extLst>
          </p:cNvPr>
          <p:cNvCxnSpPr>
            <a:cxnSpLocks/>
          </p:cNvCxnSpPr>
          <p:nvPr/>
        </p:nvCxnSpPr>
        <p:spPr>
          <a:xfrm>
            <a:off x="3870921" y="4190690"/>
            <a:ext cx="175849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491DD358-D3DB-1BE7-1274-7D84E5F8937F}"/>
              </a:ext>
            </a:extLst>
          </p:cNvPr>
          <p:cNvCxnSpPr>
            <a:cxnSpLocks/>
          </p:cNvCxnSpPr>
          <p:nvPr/>
        </p:nvCxnSpPr>
        <p:spPr>
          <a:xfrm flipV="1">
            <a:off x="3870921" y="4333789"/>
            <a:ext cx="1758499" cy="31925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E64FE81-B162-9450-B946-FE0ADE125463}"/>
              </a:ext>
            </a:extLst>
          </p:cNvPr>
          <p:cNvSpPr txBox="1"/>
          <p:nvPr/>
        </p:nvSpPr>
        <p:spPr>
          <a:xfrm>
            <a:off x="5664081" y="3951514"/>
            <a:ext cx="1892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kumimoji="1"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Discriminator</a:t>
            </a:r>
          </a:p>
        </p:txBody>
      </p:sp>
    </p:spTree>
    <p:extLst>
      <p:ext uri="{BB962C8B-B14F-4D97-AF65-F5344CB8AC3E}">
        <p14:creationId xmlns:p14="http://schemas.microsoft.com/office/powerpoint/2010/main" val="2673268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</TotalTime>
  <Words>158</Words>
  <Application>Microsoft Macintosh PowerPoint</Application>
  <PresentationFormat>寬螢幕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Organic</vt:lpstr>
      <vt:lpstr> Final Project  Classifier &amp; Image Generation</vt:lpstr>
      <vt:lpstr>Classifier</vt:lpstr>
      <vt:lpstr>Methodology</vt:lpstr>
      <vt:lpstr>Training method</vt:lpstr>
      <vt:lpstr>Result</vt:lpstr>
      <vt:lpstr>Generator</vt:lpstr>
      <vt:lpstr>Improved WGAN</vt:lpstr>
      <vt:lpstr>Model architecture</vt:lpstr>
      <vt:lpstr>Loss function and optimization </vt:lpstr>
      <vt:lpstr>(Bonus) Test result / Demo result 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運動科學概論--懶人包 上肢肌肉與對應健身動作的效率分析</dc:title>
  <dc:creator>Tong Pit Hoon</dc:creator>
  <cp:lastModifiedBy>允暘 黃</cp:lastModifiedBy>
  <cp:revision>105</cp:revision>
  <dcterms:created xsi:type="dcterms:W3CDTF">2022-12-31T03:15:17Z</dcterms:created>
  <dcterms:modified xsi:type="dcterms:W3CDTF">2023-01-10T11:14:06Z</dcterms:modified>
</cp:coreProperties>
</file>