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214"/>
  </p:normalViewPr>
  <p:slideViewPr>
    <p:cSldViewPr snapToGrid="0">
      <p:cViewPr varScale="1">
        <p:scale>
          <a:sx n="91" d="100"/>
          <a:sy n="91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F6415-150C-9141-91E3-042F222F4CF0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4941D-B6A5-0748-8382-708E598156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945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我是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108062313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黃允暘，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接下來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由我負責介紹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所做的實驗：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第一個是有關於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 strategy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的實驗，論文中的方法可以達到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83%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accuracy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，比現有的方法高出了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3%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左右。並在實驗中發現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distance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可已影響到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的表現，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distance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是指被遮改住的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pixel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與其他沒有被遮改住的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pixel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的距離，作者在這邊用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avg distance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來表示。從左邊的圖可以看到，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distance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是受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 patch size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 ratio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所決定。從右邊的圖可以看到，在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中， 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perdition distance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的值要設的適當，若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distance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太小，會導致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只能學到較短距離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pixel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之間的關係，若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distance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太大，則會讓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難以學習。作者的實驗結果指出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path size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32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masking ration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60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％會有最好的效果。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4941D-B6A5-0748-8382-708E5981564D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687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第二個是有關不同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head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的實驗，作者發現儘管較複雜的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在訓練時有稍微好一點的表現，但是當進行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transfer learning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後，表現卻輸給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liner 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。原因是因為複雜的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他的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capacity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有很多是在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head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用不到的，因此被浪費掉了。另外，複雜的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也會帶來較高的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 cost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第三點是有關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resolution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的實驗，作者嘗試不同的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resolution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，可以從圖表中發現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resolution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對於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其實沒有太大的影響。而這篇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所採用的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resolution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192*192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4941D-B6A5-0748-8382-708E5981564D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524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第四點為不同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targets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的比較。結果顯示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image modeling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target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不一定要跟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language modeling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相同，用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visual signals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當作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target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會比較好。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4941D-B6A5-0748-8382-708E5981564D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747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另外作者也有跟現有的方式做比較：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作者拿這篇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的方法在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vision transformer-based 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上面實驗並其他的方法做比較。結果顯示出達到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83.8%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top-1 accuracy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，比之前最好的方法高了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0.6%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。另外，也達到最高效的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 efficiency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作者也有在不同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size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swim transformer 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上面做實作這篇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的方法，包括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Swin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-B, 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Swin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-L, SwinV2-H, and SwinV2-G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。結果顯示，每一種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performance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都大幅超越他們原本用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supervised learning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的結果。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4941D-B6A5-0748-8382-708E5981564D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8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最後，作者呈現了三種實驗的視覺化結果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第一種是觀察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學到了什麼東西，作者實驗了三種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方式，分別是：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random masking,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遮蓋目標物體大部分的區域 和 將目標物體全部遮該。從圖中可以看到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可以系統性地學習到目標物體的特徵，而非簡單地複製旁邊的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pixel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第二種為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recontruction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的比較。這兩種方式分別代表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of invisible signals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也就是這篇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所採用的方式，和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visible signal reconstruction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。從圖中可以看到，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Reconstruction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的方式雖然可以使圖片較為和諧，不過有些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capacity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會被用在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recovery unmasked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的區域，造成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capacity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的浪費。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第三種為在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masking ratio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都是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0.6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的情況下，不同的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 patch size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對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Recovery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的影響。做這在這邊嘗試了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4,8,16,32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masked patch size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。結果顯示，當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size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叫小時，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recovery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可以做得更細緻，不過當進行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transfer learning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時，會有較差的結果。作者推測這是因為當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 size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較小時，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只需簡單的學習相近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pixel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的特徵即可。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4941D-B6A5-0748-8382-708E5981564D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627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最後是這篇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conclusion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這篇論文介紹了一個簡單而有效的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self-supervised learning framework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，名為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SimMIM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，用於利用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masked image modeling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來進行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representation learning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SImMIM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分為三個部分：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）使用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random masking strategy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；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）通過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regression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預測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RGB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raw value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；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prediction head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可以非常輕量化，例如只使用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linear layer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。作者也希望這篇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paper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的結果可以促進未來對這一領域的研究。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4941D-B6A5-0748-8382-708E5981564D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03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84999-76EB-5B2C-6CD1-FC9094F05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E3BA50-E6BC-6604-F19D-33EF3C75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B2F59-EBF1-734B-F511-1EEF0CB0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C2D0E9-1E84-970A-5D59-10639607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24BBAE-2E8C-3671-0C53-07E3080C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553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B8D0D-BC00-F720-11F1-42224AB6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2C3238-5E84-9297-A208-5C20DBE0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38291-1595-82F7-0310-AAF86E3D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3A86B5-EB1F-4B7C-2E80-22D7E71E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08B4F-A354-5BA2-32D3-3BCB9689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232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C5350A-67F7-F849-E1A7-787EF529C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14E589-F601-6E48-7573-CDF33A8C2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824D1C-E332-931B-B8BD-047A80DA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9E8DB8-AD5C-53EA-C7CA-7299F569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E6EBB-7F26-A651-01DD-B493D84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8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AA1BF-400C-5F5C-2BD5-4FE9F265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DEC9F-D34E-665E-3E0E-6DFFB246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71740-E77C-A221-6F8A-884C85B1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F08AE1-BD62-F71A-7E0E-4543938F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5A90A2-7D6F-9918-0BB4-36515C09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86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940EE-F950-7D68-5E38-DE64F55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D44F3-94B5-0807-C0EE-7950BD2A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4E5066-DF7F-02FD-AD3D-5D05184D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3ECD7F-7996-195C-F2B1-09A33E41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8C78B0-81A6-7825-AD20-72071B58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64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A7B80-1D45-79F3-32C7-ECFEF2F1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3FFC5-C674-2DEE-1523-4F1E7F3D5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756A0C-72AC-5F34-0B8F-8046DFCFD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F4ECCA-AE8A-2DDB-56F9-2058BC1D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8A6A5C-DA0C-7B50-D97A-A15FEBAA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B5DEB-8E21-F23B-2256-14DF7C8C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73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0E60F-0771-C6FF-37B6-63B4C954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A6CC1A-53DC-5D91-206E-F1073172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277B6E-ECD7-0A05-F3F8-ADCFDEE7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BA3670-10BD-3BC4-134F-635313CD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C0DECD-CD2E-017C-F64F-45C4D73B8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587343-4BD6-AE05-C0B0-11339A21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B377A5-6813-01DC-9B35-ACBCD83B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575BAC-1E5B-9FA8-748A-BD10A867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36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AE7CE-6841-BB20-9FB6-578771F8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610A00-2545-29EE-5808-CBB41D4B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5C887D-B959-F1C4-3101-8C151FA9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2CA030-DE36-F19C-9FF2-74382389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236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507DC9-61CF-3447-5D2C-C4762F95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588D3E-0CA9-F43B-F831-90CC022D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0A6557-1A3B-ACD1-05C6-9960491B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127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2702B-5D3E-6B9B-29AC-354E2719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3B3EF-21CE-8B0F-6F58-0462FDB1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FA6948-8AAA-2592-F34A-70F0EF11D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F3993C-F071-955C-9438-70D47A1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E3E9F8-2B5E-929B-90C7-58474A5C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1C108A-E3FE-AF7E-559E-77BAC53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392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34A07-3828-1BEB-F6C2-EB856B3B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0BA947-4344-8592-DFD4-996704E09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259A64-4175-B824-89DD-3C45D12C2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3614EE-5BA7-9B87-180E-127C6817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30CA36-D9D7-DDE1-6632-50A77069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A2B067-A10D-46D1-DC5D-9004C3B5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201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ED5A6D-3EF8-950E-599F-5DF5DA81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1AF40B-3953-99B2-E5FA-6CDBA7B1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98E762-53C0-0EC0-279B-9C52F637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21CB-AE2A-6F48-8B66-9219226200F7}" type="datetimeFigureOut">
              <a:rPr kumimoji="1" lang="zh-TW" altLang="en-US" smtClean="0"/>
              <a:t>2023/6/23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EBA5C2-0E4F-EA34-C0DE-F85606536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147842-1885-236C-F79D-AF96329F5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E9780-5897-324E-A210-FDBFE22F9E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943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EF8CE-B747-D882-F0EA-12C910CA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SimMIM</a:t>
            </a:r>
            <a:endParaRPr kumimoji="1"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5E50C8-001E-7A5B-07D9-CDCCB91F2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3200" b="1" dirty="0"/>
              <a:t>a Simple Framework for Masked Image Modeling</a:t>
            </a:r>
          </a:p>
          <a:p>
            <a:r>
              <a:rPr kumimoji="1" lang="en-US" altLang="zh-TW" sz="3200" dirty="0"/>
              <a:t>Group 42:</a:t>
            </a:r>
          </a:p>
          <a:p>
            <a:r>
              <a:rPr kumimoji="1" lang="en-US" altLang="zh-TW" sz="3200" dirty="0"/>
              <a:t>109062119 </a:t>
            </a:r>
            <a:r>
              <a:rPr kumimoji="1" lang="zh-TW" altLang="en-US" sz="3200" dirty="0"/>
              <a:t>李佳栩</a:t>
            </a:r>
            <a:endParaRPr kumimoji="1" lang="en-US" altLang="zh-TW" sz="3200" dirty="0"/>
          </a:p>
          <a:p>
            <a:r>
              <a:rPr kumimoji="1" lang="en-US" altLang="zh-TW" sz="3200" dirty="0"/>
              <a:t>108062313</a:t>
            </a:r>
            <a:r>
              <a:rPr kumimoji="1" lang="zh-TW" altLang="en-US" sz="3200" dirty="0"/>
              <a:t> 黃允暘</a:t>
            </a:r>
          </a:p>
        </p:txBody>
      </p:sp>
    </p:spTree>
    <p:extLst>
      <p:ext uri="{BB962C8B-B14F-4D97-AF65-F5344CB8AC3E}">
        <p14:creationId xmlns:p14="http://schemas.microsoft.com/office/powerpoint/2010/main" val="179312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15CFB-5993-3D3C-593B-65A3D0B7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DA6647-FAAF-7D0E-13E0-AC331AB9C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TW" dirty="0"/>
                  <a:t>2. Different Prediction Head</a:t>
                </a:r>
              </a:p>
              <a:p>
                <a:pPr lvl="1"/>
                <a:r>
                  <a:rPr kumimoji="1" lang="en-US" altLang="zh-TW" dirty="0"/>
                  <a:t>Strong inpainting capability</a:t>
                </a:r>
                <a14:m>
                  <m:oMath xmlns:m="http://schemas.openxmlformats.org/officeDocument/2006/math">
                    <m: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TW" dirty="0"/>
                  <a:t> Better down-stream performance</a:t>
                </a:r>
              </a:p>
              <a:p>
                <a:endParaRPr kumimoji="1" lang="en-US" altLang="zh-TW" dirty="0"/>
              </a:p>
              <a:p>
                <a:endParaRPr kumimoji="1" lang="en-US" altLang="zh-TW" dirty="0"/>
              </a:p>
              <a:p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3. Different Prediction Resolution</a:t>
                </a:r>
              </a:p>
              <a:p>
                <a:pPr lvl="1"/>
                <a:r>
                  <a:rPr kumimoji="1" lang="en-US" altLang="zh-TW" dirty="0"/>
                  <a:t> resolution has little effect on model performance</a:t>
                </a:r>
              </a:p>
              <a:p>
                <a:pPr lvl="1"/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DA6647-FAAF-7D0E-13E0-AC331AB9C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一張含有 文字, 字型, 螢幕擷取畫面, 收據 的圖片&#10;&#10;自動產生的描述">
            <a:extLst>
              <a:ext uri="{FF2B5EF4-FFF2-40B4-BE49-F238E27FC236}">
                <a16:creationId xmlns:a16="http://schemas.microsoft.com/office/drawing/2014/main" id="{2CB7E4F9-AF5A-D0DE-96F3-F1A2BBBE3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14"/>
          <a:stretch/>
        </p:blipFill>
        <p:spPr>
          <a:xfrm>
            <a:off x="1401416" y="2896273"/>
            <a:ext cx="3468480" cy="1264236"/>
          </a:xfrm>
          <a:prstGeom prst="rect">
            <a:avLst/>
          </a:prstGeom>
        </p:spPr>
      </p:pic>
      <p:pic>
        <p:nvPicPr>
          <p:cNvPr id="7" name="圖片 6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24410FAB-F785-BD0F-A37A-484E61736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416" y="5231157"/>
            <a:ext cx="3653216" cy="10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9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50C84-C457-F1A4-1B74-2B10859B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2298B-F52D-72B2-8292-DD285E13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4. Different Prediction Target</a:t>
            </a:r>
          </a:p>
          <a:p>
            <a:pPr lvl="1"/>
            <a:endParaRPr kumimoji="1" lang="zh-TW" altLang="en-US" dirty="0"/>
          </a:p>
        </p:txBody>
      </p:sp>
      <p:pic>
        <p:nvPicPr>
          <p:cNvPr id="5" name="圖片 4" descr="一張含有 文字, 數字, 字型, 螢幕擷取畫面 的圖片&#10;&#10;自動產生的描述">
            <a:extLst>
              <a:ext uri="{FF2B5EF4-FFF2-40B4-BE49-F238E27FC236}">
                <a16:creationId xmlns:a16="http://schemas.microsoft.com/office/drawing/2014/main" id="{151CEE9A-7D35-F5BD-A1C8-91F238B4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54" y="2388636"/>
            <a:ext cx="2947228" cy="28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6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B6A9D-3492-797A-D768-0D574FCF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973A9-D329-6DD6-8A48-06C50C7B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Comparison to Previous Approaches on </a:t>
            </a:r>
            <a:r>
              <a:rPr kumimoji="1" lang="en" altLang="zh-TW" dirty="0" err="1"/>
              <a:t>ViT</a:t>
            </a:r>
            <a:r>
              <a:rPr kumimoji="1" lang="en" altLang="zh-TW" dirty="0"/>
              <a:t>-B</a:t>
            </a:r>
          </a:p>
          <a:p>
            <a:pPr lvl="1"/>
            <a:r>
              <a:rPr kumimoji="1" lang="en" altLang="zh-TW" dirty="0"/>
              <a:t>Top-1 accuracy of 83.8% </a:t>
            </a:r>
          </a:p>
          <a:p>
            <a:pPr lvl="1"/>
            <a:r>
              <a:rPr kumimoji="1" lang="en-US" altLang="zh-TW" dirty="0"/>
              <a:t>Highest </a:t>
            </a:r>
            <a:r>
              <a:rPr kumimoji="1" lang="en" altLang="zh-TW" dirty="0"/>
              <a:t>training efficiency </a:t>
            </a:r>
          </a:p>
          <a:p>
            <a:pPr marL="457200" lvl="1" indent="0">
              <a:buNone/>
            </a:pPr>
            <a:endParaRPr kumimoji="1" lang="en" altLang="zh-TW" dirty="0"/>
          </a:p>
          <a:p>
            <a:pPr marL="457200" lvl="1" indent="0">
              <a:buNone/>
            </a:pPr>
            <a:endParaRPr kumimoji="1" lang="en" altLang="zh-TW" dirty="0"/>
          </a:p>
          <a:p>
            <a:r>
              <a:rPr kumimoji="1" lang="en" altLang="zh-TW" dirty="0"/>
              <a:t>Scaling Experiments with </a:t>
            </a:r>
            <a:r>
              <a:rPr kumimoji="1" lang="en" altLang="zh-TW" dirty="0" err="1"/>
              <a:t>Swin</a:t>
            </a:r>
            <a:r>
              <a:rPr kumimoji="1" lang="en" altLang="zh-TW" dirty="0"/>
              <a:t> Transformer</a:t>
            </a:r>
          </a:p>
          <a:p>
            <a:pPr lvl="1"/>
            <a:r>
              <a:rPr kumimoji="1" lang="en-US" altLang="zh-TW" dirty="0"/>
              <a:t>A</a:t>
            </a:r>
            <a:r>
              <a:rPr kumimoji="1" lang="en" altLang="zh-TW" dirty="0" err="1"/>
              <a:t>chieve</a:t>
            </a:r>
            <a:r>
              <a:rPr kumimoji="1" lang="en" altLang="zh-TW" dirty="0"/>
              <a:t> significantly higher accuracy </a:t>
            </a:r>
          </a:p>
          <a:p>
            <a:pPr marL="457200" lvl="1" indent="0">
              <a:buNone/>
            </a:pPr>
            <a:r>
              <a:rPr kumimoji="1" lang="en" altLang="zh-TW" dirty="0"/>
              <a:t>   than their super- vised counterparts </a:t>
            </a:r>
          </a:p>
          <a:p>
            <a:pPr marL="0" indent="0">
              <a:buNone/>
            </a:pPr>
            <a:endParaRPr kumimoji="1" lang="en" altLang="zh-TW" dirty="0"/>
          </a:p>
          <a:p>
            <a:endParaRPr kumimoji="1" lang="zh-TW" altLang="en-US" dirty="0"/>
          </a:p>
        </p:txBody>
      </p:sp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951FD59-2A2A-BC9B-94D0-3256D46D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29" y="4036835"/>
            <a:ext cx="3719443" cy="2484773"/>
          </a:xfrm>
          <a:prstGeom prst="rect">
            <a:avLst/>
          </a:prstGeom>
        </p:spPr>
      </p:pic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CD56D531-6C9A-0895-CEC6-3D55C56F9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729" y="1480980"/>
            <a:ext cx="4033354" cy="22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7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4DEBA-5387-8EB9-539D-F589B102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- </a:t>
            </a:r>
            <a:r>
              <a:rPr kumimoji="1" lang="en" altLang="zh-TW" dirty="0"/>
              <a:t>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BF7DB-2CE8-7C3D-EE8F-46DFC4E0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13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TW" dirty="0"/>
              <a:t>1. What capability is learned ?</a:t>
            </a:r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dirty="0"/>
              <a:t>2. Prediction </a:t>
            </a:r>
            <a:r>
              <a:rPr kumimoji="1" lang="en" altLang="zh-TW" dirty="0" err="1"/>
              <a:t>v.s</a:t>
            </a:r>
            <a:r>
              <a:rPr kumimoji="1" lang="en" altLang="zh-TW" dirty="0"/>
              <a:t>. reconstruction</a:t>
            </a:r>
          </a:p>
          <a:p>
            <a:pPr marL="0" indent="0">
              <a:buNone/>
            </a:pPr>
            <a:r>
              <a:rPr kumimoji="1" lang="en" altLang="zh-TW" dirty="0"/>
              <a:t> </a:t>
            </a:r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zh-TW" altLang="en-US" dirty="0"/>
          </a:p>
        </p:txBody>
      </p:sp>
      <p:pic>
        <p:nvPicPr>
          <p:cNvPr id="5" name="圖片 4" descr="一張含有 螢幕擷取畫面, 文字, 拼貼畫 的圖片&#10;&#10;自動產生的描述">
            <a:extLst>
              <a:ext uri="{FF2B5EF4-FFF2-40B4-BE49-F238E27FC236}">
                <a16:creationId xmlns:a16="http://schemas.microsoft.com/office/drawing/2014/main" id="{C0333C7B-1951-E9D9-4030-CEF37371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22" y="2287035"/>
            <a:ext cx="2818892" cy="2006669"/>
          </a:xfrm>
          <a:prstGeom prst="rect">
            <a:avLst/>
          </a:prstGeom>
        </p:spPr>
      </p:pic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0F1B329-DD02-3F33-8607-2E6BD9DDE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121" y="4984957"/>
            <a:ext cx="3237359" cy="165341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3AB49F8-E830-212E-A788-77B07FE68A6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71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TW" dirty="0"/>
              <a:t>3. Effects of masked patch size </a:t>
            </a:r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en" altLang="zh-TW" dirty="0"/>
          </a:p>
          <a:p>
            <a:endParaRPr kumimoji="1" lang="zh-TW" altLang="en-US" dirty="0"/>
          </a:p>
        </p:txBody>
      </p:sp>
      <p:pic>
        <p:nvPicPr>
          <p:cNvPr id="10" name="圖片 9" descr="一張含有 花, 螢幕擷取畫面, 文字, 植物 的圖片&#10;&#10;自動產生的描述">
            <a:extLst>
              <a:ext uri="{FF2B5EF4-FFF2-40B4-BE49-F238E27FC236}">
                <a16:creationId xmlns:a16="http://schemas.microsoft.com/office/drawing/2014/main" id="{2E675D68-00E4-AB49-46F4-F5EB06403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709" y="2356608"/>
            <a:ext cx="4035181" cy="18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9B749-80E9-62AE-3E28-6EA5B70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68780-7CEB-71F7-1B6F-6C3695E0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kumimoji="1" lang="en" altLang="zh-TW" sz="3000" dirty="0" err="1"/>
              <a:t>SimMIM</a:t>
            </a:r>
            <a:r>
              <a:rPr kumimoji="1" lang="en" altLang="zh-TW" sz="3000" dirty="0"/>
              <a:t>: a simple and effective self-supervised learning </a:t>
            </a:r>
            <a:r>
              <a:rPr kumimoji="1" lang="en" altLang="zh-TW" sz="3000"/>
              <a:t>framework.</a:t>
            </a:r>
          </a:p>
          <a:p>
            <a:pPr marL="0" indent="0" algn="l">
              <a:buNone/>
            </a:pPr>
            <a:endParaRPr kumimoji="1" lang="en" altLang="zh-TW" sz="3000" dirty="0"/>
          </a:p>
          <a:p>
            <a:pPr algn="l">
              <a:buFont typeface="Arial" panose="020B0604020202020204" pitchFamily="34" charset="0"/>
              <a:buChar char="•"/>
            </a:pPr>
            <a:r>
              <a:rPr kumimoji="1" lang="en" altLang="zh-TW" sz="3000" dirty="0"/>
              <a:t>key components: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kumimoji="1" lang="en" altLang="zh-TW" sz="3000" dirty="0"/>
              <a:t>Random masking strategy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kumimoji="1" lang="en" altLang="zh-TW" sz="3000" dirty="0"/>
              <a:t>Direct regression task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kumimoji="1" lang="en" altLang="zh-TW" sz="3000" dirty="0"/>
              <a:t>Lightweight prediction head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151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FAD0E-D4D3-E16A-3EC6-895E2286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32660"/>
            <a:ext cx="10515600" cy="2852737"/>
          </a:xfrm>
        </p:spPr>
        <p:txBody>
          <a:bodyPr/>
          <a:lstStyle/>
          <a:p>
            <a:pPr algn="ctr"/>
            <a:r>
              <a:rPr kumimoji="1" lang="en-US" altLang="zh-TW" dirty="0"/>
              <a:t>Thank you 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listening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79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E5D4A-4652-181B-E1A7-1E13A016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22C61-29EE-0F0F-C9F9-F8568F60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Masked signal modeling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Idea</a:t>
            </a:r>
          </a:p>
          <a:p>
            <a:pPr lvl="1"/>
            <a:r>
              <a:rPr lang="en-US" altLang="zh-TW" dirty="0"/>
              <a:t>Random masking</a:t>
            </a:r>
          </a:p>
          <a:p>
            <a:pPr lvl="1"/>
            <a:r>
              <a:rPr lang="en-US" altLang="zh-TW" dirty="0"/>
              <a:t>A raw pixel regression task is used.</a:t>
            </a:r>
          </a:p>
          <a:p>
            <a:pPr lvl="1"/>
            <a:r>
              <a:rPr lang="en-US" altLang="zh-TW" dirty="0"/>
              <a:t>An extremely lightweight prediction head (e.g., a linear layer) is adopted.</a:t>
            </a:r>
          </a:p>
          <a:p>
            <a:endParaRPr lang="en-US" altLang="zh-TW" dirty="0"/>
          </a:p>
          <a:p>
            <a:r>
              <a:rPr lang="en-US" altLang="zh-TW" dirty="0"/>
              <a:t>Effect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 err="1"/>
              <a:t>SimMIM</a:t>
            </a:r>
            <a:r>
              <a:rPr lang="en-US" altLang="zh-TW" dirty="0"/>
              <a:t>, we successfully trained a SwinV2-G model with 3 billion parameters  using ∼40× smaller data than that of Google’s JFT-3B dataset,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67F203-2F6A-E1B3-40A8-3C20747D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51" y="1756935"/>
            <a:ext cx="4191363" cy="22023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8D11FBB-8F2C-866F-5D42-610D8C3D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045" y="888032"/>
            <a:ext cx="3833192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75494-E450-20F3-FE85-8EA13DC1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0" dirty="0">
                <a:effectLst/>
                <a:latin typeface="NimbusRomNo9L"/>
              </a:rPr>
              <a:t>Masked language modeling (MLM) </a:t>
            </a:r>
            <a:br>
              <a:rPr lang="en" altLang="zh-TW" sz="2400" b="0" dirty="0">
                <a:effectLst/>
                <a:latin typeface="NimbusRomNo9L"/>
              </a:rPr>
            </a:br>
            <a:endParaRPr lang="en" altLang="zh-TW" sz="2000" b="0" dirty="0">
              <a:effectLst/>
              <a:latin typeface="NimbusRomNo9L"/>
            </a:endParaRPr>
          </a:p>
          <a:p>
            <a:r>
              <a:rPr lang="en" altLang="zh-TW" sz="2400" b="0" dirty="0">
                <a:effectLst/>
                <a:latin typeface="NimbusRomNo9L"/>
              </a:rPr>
              <a:t>Masked image modeling (MIM) </a:t>
            </a:r>
            <a:br>
              <a:rPr lang="en" altLang="zh-TW" sz="2400" b="0" dirty="0">
                <a:effectLst/>
                <a:latin typeface="NimbusRomNo9L"/>
              </a:rPr>
            </a:br>
            <a:endParaRPr lang="en" altLang="zh-TW" sz="2400" dirty="0"/>
          </a:p>
          <a:p>
            <a:r>
              <a:rPr lang="en" altLang="zh-TW" sz="2400" b="0" dirty="0">
                <a:effectLst/>
                <a:latin typeface="NimbusRomNo9L"/>
              </a:rPr>
              <a:t>Reconstruction based methods </a:t>
            </a:r>
            <a:br>
              <a:rPr lang="en" altLang="zh-TW" sz="2400" b="0" dirty="0">
                <a:effectLst/>
                <a:latin typeface="NimbusRomNo9L"/>
              </a:rPr>
            </a:br>
            <a:endParaRPr lang="en" altLang="zh-TW" sz="2400" dirty="0"/>
          </a:p>
          <a:p>
            <a:r>
              <a:rPr lang="en" altLang="zh-TW" sz="2400" dirty="0">
                <a:latin typeface="NimbusRomNo9L"/>
              </a:rPr>
              <a:t>Image inpainting methods</a:t>
            </a:r>
            <a:br>
              <a:rPr lang="en" altLang="zh-TW" sz="2400" dirty="0">
                <a:latin typeface="NimbusRomNo9L"/>
              </a:rPr>
            </a:br>
            <a:endParaRPr lang="en" altLang="zh-TW" sz="2400" dirty="0">
              <a:latin typeface="NimbusRomNo9L"/>
            </a:endParaRPr>
          </a:p>
          <a:p>
            <a:r>
              <a:rPr lang="en" altLang="zh-TW" sz="2400" b="0" dirty="0">
                <a:effectLst/>
                <a:latin typeface="NimbusRomNo9L"/>
              </a:rPr>
              <a:t>Compressed sensing </a:t>
            </a:r>
            <a:br>
              <a:rPr lang="en" altLang="zh-TW" sz="2400" b="0" dirty="0">
                <a:effectLst/>
                <a:latin typeface="NimbusRomNo9L"/>
              </a:rPr>
            </a:br>
            <a:endParaRPr lang="en" altLang="zh-TW" sz="2400" dirty="0"/>
          </a:p>
          <a:p>
            <a:r>
              <a:rPr lang="en" altLang="zh-TW" sz="2400" b="0" dirty="0">
                <a:effectLst/>
                <a:latin typeface="NimbusRomNo9L"/>
              </a:rPr>
              <a:t>Other self-supervised learning approaches </a:t>
            </a:r>
            <a:endParaRPr lang="en" altLang="zh-TW" sz="2400" dirty="0"/>
          </a:p>
          <a:p>
            <a:endParaRPr lang="en" altLang="zh-TW" sz="24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1B988F6-C356-0E7A-4042-497A106B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01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22E93-7298-EDAF-6EA4-05FFC1E8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D3589E-7028-9735-B0B3-FA856DC9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sz="2800" i="1" dirty="0">
                <a:effectLst/>
                <a:latin typeface="NimbusRomNo9L"/>
              </a:rPr>
              <a:t>Masking strategy </a:t>
            </a:r>
            <a:endParaRPr lang="en" altLang="zh-TW" dirty="0"/>
          </a:p>
          <a:p>
            <a:endParaRPr kumimoji="1" lang="en-US" altLang="zh-TW" dirty="0"/>
          </a:p>
          <a:p>
            <a:r>
              <a:rPr lang="en" altLang="zh-TW" sz="2800" i="1" dirty="0">
                <a:effectLst/>
                <a:latin typeface="NimbusRomNo9L"/>
              </a:rPr>
              <a:t>Encoder architecture</a:t>
            </a:r>
            <a:r>
              <a:rPr lang="en" altLang="zh-TW" sz="2800" dirty="0">
                <a:effectLst/>
                <a:latin typeface="NimbusRomNo9L"/>
              </a:rPr>
              <a:t>. </a:t>
            </a:r>
            <a:endParaRPr lang="en" altLang="zh-TW" dirty="0"/>
          </a:p>
          <a:p>
            <a:endParaRPr kumimoji="1" lang="en-US" altLang="zh-TW" dirty="0"/>
          </a:p>
          <a:p>
            <a:r>
              <a:rPr lang="en" altLang="zh-TW" sz="2800" i="1" dirty="0">
                <a:effectLst/>
                <a:latin typeface="NimbusRomNo9L"/>
              </a:rPr>
              <a:t>Prediction head </a:t>
            </a:r>
            <a:endParaRPr lang="en" altLang="zh-TW" dirty="0"/>
          </a:p>
          <a:p>
            <a:endParaRPr kumimoji="1" lang="en-US" altLang="zh-TW" dirty="0"/>
          </a:p>
          <a:p>
            <a:r>
              <a:rPr lang="en" altLang="zh-TW" sz="2800" i="1" dirty="0">
                <a:effectLst/>
                <a:latin typeface="NimbusRomNo9L"/>
              </a:rPr>
              <a:t>Prediction target</a:t>
            </a:r>
            <a:r>
              <a:rPr lang="en" altLang="zh-TW" sz="2800" dirty="0">
                <a:effectLst/>
                <a:latin typeface="NimbusRomNo9L"/>
              </a:rPr>
              <a:t>. </a:t>
            </a:r>
            <a:endParaRPr lang="en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2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96D60-CE72-1D2D-95CC-49797F49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Masking Strategy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B792C-12CE-0468-F89B-42E573CC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Patch-aligned random masking(with block size and mask ratio)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Other masking strategies</a:t>
            </a:r>
          </a:p>
          <a:p>
            <a:pPr lvl="1"/>
            <a:r>
              <a:rPr lang="en-US" altLang="zh-TW" dirty="0"/>
              <a:t>central region masking strategy</a:t>
            </a:r>
          </a:p>
          <a:p>
            <a:pPr lvl="1"/>
            <a:r>
              <a:rPr lang="en-US" altLang="zh-TW" dirty="0"/>
              <a:t>complex block-wise masking strategy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037B76-DFCC-3BB0-8322-6E042279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71" y="2504355"/>
            <a:ext cx="1165961" cy="13640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F05754C-69B2-B472-F16A-FF941916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519" y="2504355"/>
            <a:ext cx="4701947" cy="14250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A79FF7F-B49E-E5AA-9C4F-16487E4B7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493" y="4202124"/>
            <a:ext cx="2949196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305EC-4D82-ECAF-A1B4-D8014CAA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9B027A-703A-8A17-95F0-67B95869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encoder to extract a latent feature</a:t>
            </a:r>
          </a:p>
          <a:p>
            <a:pPr lvl="1"/>
            <a:r>
              <a:rPr lang="en-US" altLang="zh-TW" dirty="0" err="1"/>
              <a:t>ViT</a:t>
            </a:r>
            <a:r>
              <a:rPr lang="en-US" altLang="zh-TW" dirty="0"/>
              <a:t> and </a:t>
            </a:r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</a:p>
          <a:p>
            <a:endParaRPr lang="en-US" altLang="zh-TW" dirty="0"/>
          </a:p>
          <a:p>
            <a:r>
              <a:rPr lang="en-US" altLang="zh-TW" dirty="0"/>
              <a:t>Advantage</a:t>
            </a:r>
          </a:p>
          <a:p>
            <a:pPr lvl="1"/>
            <a:r>
              <a:rPr lang="en-US" altLang="zh-TW" dirty="0"/>
              <a:t>The learnt encoder is expected to be transferable to various vision tasks.</a:t>
            </a:r>
          </a:p>
        </p:txBody>
      </p:sp>
    </p:spTree>
    <p:extLst>
      <p:ext uri="{BB962C8B-B14F-4D97-AF65-F5344CB8AC3E}">
        <p14:creationId xmlns:p14="http://schemas.microsoft.com/office/powerpoint/2010/main" val="39783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C5574-E77A-63A6-86FF-F9639DAE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Head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19676-9BB6-9D33-89D1-19FB3DA5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Early works use auto-encoder(heavy weight)</a:t>
            </a:r>
          </a:p>
          <a:p>
            <a:endParaRPr lang="en-US" altLang="zh-TW" dirty="0"/>
          </a:p>
          <a:p>
            <a:r>
              <a:rPr lang="en-US" altLang="zh-TW" dirty="0"/>
              <a:t>Use a linear layer to be prediction head</a:t>
            </a:r>
          </a:p>
          <a:p>
            <a:endParaRPr lang="en-US" altLang="zh-TW" dirty="0"/>
          </a:p>
          <a:p>
            <a:r>
              <a:rPr lang="en-US" altLang="zh-TW" dirty="0"/>
              <a:t>Also try some heavier prediction head(2-layer MLP, an inverse </a:t>
            </a:r>
            <a:r>
              <a:rPr lang="en-US" altLang="zh-TW" dirty="0" err="1"/>
              <a:t>Swin</a:t>
            </a:r>
            <a:r>
              <a:rPr lang="en-US" altLang="zh-TW" dirty="0"/>
              <a:t>-T)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01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7C449-BC0A-7775-649A-A0352020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Targets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02D1F-B029-CF20-24C6-7DFEB8F1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component defines the form of original signals to predict.</a:t>
            </a:r>
          </a:p>
          <a:p>
            <a:endParaRPr lang="en-US" altLang="zh-TW" dirty="0"/>
          </a:p>
          <a:p>
            <a:r>
              <a:rPr lang="en-US" altLang="zh-TW" dirty="0"/>
              <a:t>Raw pixel value regression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Other approach</a:t>
            </a:r>
          </a:p>
          <a:p>
            <a:pPr lvl="1"/>
            <a:r>
              <a:rPr lang="en-US" altLang="zh-TW" dirty="0"/>
              <a:t>Color clustering</a:t>
            </a:r>
          </a:p>
          <a:p>
            <a:pPr lvl="1"/>
            <a:r>
              <a:rPr lang="en-US" altLang="zh-TW" dirty="0"/>
              <a:t>Vision tokenization</a:t>
            </a:r>
          </a:p>
          <a:p>
            <a:pPr lvl="1"/>
            <a:r>
              <a:rPr lang="en-US" altLang="zh-TW" dirty="0"/>
              <a:t>Channel-wise bin color discretization 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ADD589-043B-C357-F78B-FE78B656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56" y="2777097"/>
            <a:ext cx="4061812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4CBA2-6F0B-0E01-2629-D326EF3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92704-3819-517D-0E4A-23BAE88A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1. Different </a:t>
            </a:r>
            <a:r>
              <a:rPr lang="en" altLang="zh-TW" sz="2800" b="0" dirty="0">
                <a:effectLst/>
                <a:latin typeface="NimbusRomNo9L"/>
              </a:rPr>
              <a:t>Masking Strategy</a:t>
            </a:r>
          </a:p>
          <a:p>
            <a:pPr lvl="1"/>
            <a:r>
              <a:rPr lang="en" altLang="zh-TW" dirty="0">
                <a:latin typeface="NimbusRomNo9L"/>
              </a:rPr>
              <a:t>Best accuracy reaches 83.0%</a:t>
            </a:r>
          </a:p>
          <a:p>
            <a:pPr lvl="1"/>
            <a:r>
              <a:rPr lang="en" altLang="zh-TW" b="0" dirty="0">
                <a:effectLst/>
                <a:latin typeface="NimbusRomNo9L"/>
              </a:rPr>
              <a:t>Prediction distance with </a:t>
            </a:r>
            <a:r>
              <a:rPr lang="en" altLang="zh-TW" b="0" dirty="0" err="1">
                <a:effectLst/>
                <a:latin typeface="NimbusRomNo9L"/>
              </a:rPr>
              <a:t>AvgDist</a:t>
            </a:r>
            <a:r>
              <a:rPr lang="en" altLang="zh-TW" b="0" dirty="0">
                <a:effectLst/>
                <a:latin typeface="NimbusRomNo9L"/>
              </a:rPr>
              <a:t> (</a:t>
            </a:r>
            <a:r>
              <a:rPr lang="en" altLang="zh-TW" dirty="0">
                <a:effectLst/>
                <a:latin typeface="NimbusRomNo9L"/>
              </a:rPr>
              <a:t>averaged distance of masked pixels to the nearest visible pixels) </a:t>
            </a:r>
            <a:endParaRPr lang="en" altLang="zh-TW" dirty="0"/>
          </a:p>
          <a:p>
            <a:pPr marL="457200" lvl="1" indent="0">
              <a:buNone/>
            </a:pPr>
            <a:endParaRPr lang="en" altLang="zh-TW" b="0" dirty="0">
              <a:effectLst/>
              <a:latin typeface="NimbusRomNo9L"/>
            </a:endParaRPr>
          </a:p>
          <a:p>
            <a:pPr lvl="1"/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DB3A38-B09D-8FD9-E8B9-4EA3F003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6" y="3429000"/>
            <a:ext cx="4651514" cy="27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5132</TotalTime>
  <Words>1162</Words>
  <Application>Microsoft Macintosh PowerPoint</Application>
  <PresentationFormat>寬螢幕</PresentationFormat>
  <Paragraphs>136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NimbusRomNo9L</vt:lpstr>
      <vt:lpstr>Arial</vt:lpstr>
      <vt:lpstr>Calibri</vt:lpstr>
      <vt:lpstr>Calibri Light</vt:lpstr>
      <vt:lpstr>Cambria Math</vt:lpstr>
      <vt:lpstr>Office 佈景主題</vt:lpstr>
      <vt:lpstr>SimMIM</vt:lpstr>
      <vt:lpstr>Introduction</vt:lpstr>
      <vt:lpstr>Related Work</vt:lpstr>
      <vt:lpstr>Method</vt:lpstr>
      <vt:lpstr>Masking Strategy</vt:lpstr>
      <vt:lpstr>Encoder Architecture</vt:lpstr>
      <vt:lpstr>Prediction Head</vt:lpstr>
      <vt:lpstr>Prediction Targets</vt:lpstr>
      <vt:lpstr>Experiment</vt:lpstr>
      <vt:lpstr>Experiment</vt:lpstr>
      <vt:lpstr>Experiment</vt:lpstr>
      <vt:lpstr>Experiment</vt:lpstr>
      <vt:lpstr>Experiment - Visualization 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允暘 黃</dc:creator>
  <cp:lastModifiedBy>允暘 黃</cp:lastModifiedBy>
  <cp:revision>56</cp:revision>
  <dcterms:created xsi:type="dcterms:W3CDTF">2023-06-20T14:02:22Z</dcterms:created>
  <dcterms:modified xsi:type="dcterms:W3CDTF">2023-06-26T06:43:54Z</dcterms:modified>
</cp:coreProperties>
</file>