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906000" cy="6858000" type="A4"/>
  <p:notesSz cx="9906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o7CEZ/StiAsSNnViUa3s2Ju05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B9B43E-CEB0-4B8B-98EA-F31D8B5CBF11}">
  <a:tblStyle styleId="{50B9B43E-CEB0-4B8B-98EA-F31D8B5CBF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 varScale="1">
        <p:scale>
          <a:sx n="114" d="100"/>
          <a:sy n="114" d="100"/>
        </p:scale>
        <p:origin x="1528" y="1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32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32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fa776b609_1_21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cfa776b609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2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a776b609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2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a776b609_1_4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a776b60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2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fa776b609_1_1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fa776b609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2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fa776b609_1_3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問問題要明確 沒辦法debug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a313191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a313191d_3_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32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fa776b609_1_37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cfa776b609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2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32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683c807b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2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683c807b7_0_2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32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fa776b609_1_15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cfa776b60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2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年紀</a:t>
            </a: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32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9678733" y="6595426"/>
            <a:ext cx="17589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15"/>
          <p:cNvPicPr preferRelativeResize="0"/>
          <p:nvPr/>
        </p:nvPicPr>
        <p:blipFill rotWithShape="1">
          <a:blip r:embed="rId2">
            <a:alphaModFix/>
          </a:blip>
          <a:srcRect t="21093" r="27347"/>
          <a:stretch/>
        </p:blipFill>
        <p:spPr>
          <a:xfrm>
            <a:off x="7543800" y="0"/>
            <a:ext cx="2362199" cy="256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5"/>
          <p:cNvSpPr/>
          <p:nvPr/>
        </p:nvSpPr>
        <p:spPr>
          <a:xfrm>
            <a:off x="5308568" y="5931408"/>
            <a:ext cx="1351788" cy="9265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1979" y="6114478"/>
            <a:ext cx="1351789" cy="62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25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9678733" y="6595426"/>
            <a:ext cx="17589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ubTitle" idx="1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9678733" y="6595426"/>
            <a:ext cx="17589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9678733" y="6595426"/>
            <a:ext cx="17589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9678733" y="6595426"/>
            <a:ext cx="17589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5308568" y="5931408"/>
            <a:ext cx="1351788" cy="92659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1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25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sldNum" idx="12"/>
          </p:nvPr>
        </p:nvSpPr>
        <p:spPr>
          <a:xfrm>
            <a:off x="9678733" y="6595426"/>
            <a:ext cx="17589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17857"/>
              </a:lnSpc>
              <a:spcBef>
                <a:spcPts val="0"/>
              </a:spcBef>
              <a:buNone/>
              <a:defRPr sz="1400" b="0" i="0" u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17857"/>
              </a:lnSpc>
              <a:spcBef>
                <a:spcPts val="0"/>
              </a:spcBef>
              <a:buNone/>
              <a:defRPr sz="1400" b="0" i="0" u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17857"/>
              </a:lnSpc>
              <a:spcBef>
                <a:spcPts val="0"/>
              </a:spcBef>
              <a:buNone/>
              <a:defRPr sz="1400" b="0" i="0" u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17857"/>
              </a:lnSpc>
              <a:spcBef>
                <a:spcPts val="0"/>
              </a:spcBef>
              <a:buNone/>
              <a:defRPr sz="1400" b="0" i="0" u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17857"/>
              </a:lnSpc>
              <a:spcBef>
                <a:spcPts val="0"/>
              </a:spcBef>
              <a:buNone/>
              <a:defRPr sz="1400" b="0" i="0" u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17857"/>
              </a:lnSpc>
              <a:spcBef>
                <a:spcPts val="0"/>
              </a:spcBef>
              <a:buNone/>
              <a:defRPr sz="1400" b="0" i="0" u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17857"/>
              </a:lnSpc>
              <a:spcBef>
                <a:spcPts val="0"/>
              </a:spcBef>
              <a:buNone/>
              <a:defRPr sz="1400" b="0" i="0" u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17857"/>
              </a:lnSpc>
              <a:spcBef>
                <a:spcPts val="0"/>
              </a:spcBef>
              <a:buNone/>
              <a:defRPr sz="1400" b="0" i="0" u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17857"/>
              </a:lnSpc>
              <a:spcBef>
                <a:spcPts val="0"/>
              </a:spcBef>
              <a:buNone/>
              <a:defRPr sz="1400" b="0" i="0" u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" name="Google Shape;12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41979" y="6114478"/>
            <a:ext cx="1351789" cy="62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4"/>
          <p:cNvPicPr preferRelativeResize="0"/>
          <p:nvPr/>
        </p:nvPicPr>
        <p:blipFill rotWithShape="1">
          <a:blip r:embed="rId9">
            <a:alphaModFix/>
          </a:blip>
          <a:srcRect t="21093" r="27347"/>
          <a:stretch/>
        </p:blipFill>
        <p:spPr>
          <a:xfrm>
            <a:off x="7543800" y="0"/>
            <a:ext cx="2362199" cy="25655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ryanatnthu114@gmai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orch.org/tutorials/beginner/blitz/cifar10_tutorial.html" TargetMode="External"/><Relationship Id="rId4" Type="http://schemas.openxmlformats.org/officeDocument/2006/relationships/hyperlink" Target="https://www.tensorflow.org/tutorials/images/classific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sldNum" idx="12"/>
          </p:nvPr>
        </p:nvSpPr>
        <p:spPr>
          <a:xfrm>
            <a:off x="9678733" y="6595426"/>
            <a:ext cx="17589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535940" y="1295400"/>
            <a:ext cx="9173100" cy="15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</a:t>
            </a:r>
            <a:r>
              <a:rPr lang="en-US" sz="4800">
                <a:solidFill>
                  <a:schemeClr val="dk1"/>
                </a:solidFill>
              </a:rPr>
              <a:t>4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Pulmonary Disease Detection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2802600" y="3254650"/>
            <a:ext cx="43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55600" lvl="0" indent="-342900" algn="l" rtl="0">
              <a:spcBef>
                <a:spcPts val="865"/>
              </a:spcBef>
              <a:spcAft>
                <a:spcPts val="0"/>
              </a:spcAft>
              <a:buClr>
                <a:srgbClr val="5E574E"/>
              </a:buClr>
              <a:buSzPts val="2400"/>
              <a:buChar char=""/>
            </a:pPr>
            <a:r>
              <a:rPr lang="en-US" sz="2400">
                <a:solidFill>
                  <a:srgbClr val="002060"/>
                </a:solidFill>
              </a:rPr>
              <a:t>Deadline: </a:t>
            </a:r>
            <a:r>
              <a:rPr lang="en-US" sz="2400">
                <a:solidFill>
                  <a:srgbClr val="FF0000"/>
                </a:solidFill>
              </a:rPr>
              <a:t>2021/12/23 23:59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fa776b609_1_21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Advanced-report (5%) </a:t>
            </a:r>
            <a:endParaRPr/>
          </a:p>
        </p:txBody>
      </p:sp>
      <p:sp>
        <p:nvSpPr>
          <p:cNvPr id="111" name="Google Shape;111;gcfa776b609_1_21"/>
          <p:cNvSpPr txBox="1">
            <a:spLocks noGrp="1"/>
          </p:cNvSpPr>
          <p:nvPr>
            <p:ph type="body" idx="1"/>
          </p:nvPr>
        </p:nvSpPr>
        <p:spPr>
          <a:xfrm>
            <a:off x="293686" y="1066800"/>
            <a:ext cx="9318600" cy="3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Describe how you design or choose your own model architecture.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Describe how you choose loss function and optimizer.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Describe difficulties you encountered.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Summarize your implementation.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b="1">
                <a:solidFill>
                  <a:srgbClr val="FF0000"/>
                </a:solidFill>
              </a:rPr>
              <a:t>No more than 1 page.</a:t>
            </a:r>
            <a:endParaRPr sz="2800" b="1">
              <a:solidFill>
                <a:srgbClr val="FF000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b="1">
                <a:solidFill>
                  <a:srgbClr val="FF0000"/>
                </a:solidFill>
              </a:rPr>
              <a:t>Don’t screenshot any codes or copy paste.</a:t>
            </a:r>
            <a:endParaRPr sz="2800" b="1">
              <a:solidFill>
                <a:srgbClr val="FF000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b="1">
                <a:solidFill>
                  <a:srgbClr val="FF0000"/>
                </a:solidFill>
              </a:rPr>
              <a:t>Write it after the basic part in the same report file.</a:t>
            </a:r>
            <a:endParaRPr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fa776b609_1_4"/>
          <p:cNvSpPr txBox="1">
            <a:spLocks noGrp="1"/>
          </p:cNvSpPr>
          <p:nvPr>
            <p:ph type="title"/>
          </p:nvPr>
        </p:nvSpPr>
        <p:spPr>
          <a:xfrm>
            <a:off x="383540" y="124396"/>
            <a:ext cx="9138900" cy="6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Submission format-prediction</a:t>
            </a:r>
            <a:endParaRPr/>
          </a:p>
        </p:txBody>
      </p:sp>
      <p:sp>
        <p:nvSpPr>
          <p:cNvPr id="117" name="Google Shape;117;gcfa776b609_1_4"/>
          <p:cNvSpPr txBox="1">
            <a:spLocks noGrp="1"/>
          </p:cNvSpPr>
          <p:nvPr>
            <p:ph type="body" idx="1"/>
          </p:nvPr>
        </p:nvSpPr>
        <p:spPr>
          <a:xfrm>
            <a:off x="352652" y="777800"/>
            <a:ext cx="9200700" cy="52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5E574E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All predictions should be binary (0 or 1), you can choose your own threshold or I will round it up if your predictions is not in binary form.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The index of your prediction should match the index of images.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The format of prediction is provided.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For basic part, submit your prediction in a single csv file name as [Student_ID]_basic_prediction.csv </a:t>
            </a:r>
            <a:endParaRPr sz="2800" b="1">
              <a:solidFill>
                <a:srgbClr val="17365D"/>
              </a:solidFill>
            </a:endParaRPr>
          </a:p>
          <a:p>
            <a:pPr marL="457200" lvl="0" indent="0" algn="l" rtl="0"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7365D"/>
                </a:solidFill>
              </a:rPr>
              <a:t>[Student_ID]_bonus_prediction.csv (if you implement)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For advanced part, submit your prediction in a single csv file name as [Student_ID]_advanced_prediction.csv.</a:t>
            </a:r>
            <a:endParaRPr sz="2800" b="1">
              <a:solidFill>
                <a:srgbClr val="17365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a776b609_1_10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Submission format-report, code</a:t>
            </a:r>
            <a:endParaRPr/>
          </a:p>
        </p:txBody>
      </p:sp>
      <p:sp>
        <p:nvSpPr>
          <p:cNvPr id="123" name="Google Shape;123;gcfa776b609_1_10"/>
          <p:cNvSpPr txBox="1">
            <a:spLocks noGrp="1"/>
          </p:cNvSpPr>
          <p:nvPr>
            <p:ph type="body" idx="1"/>
          </p:nvPr>
        </p:nvSpPr>
        <p:spPr>
          <a:xfrm>
            <a:off x="383550" y="1203125"/>
            <a:ext cx="8165100" cy="42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Name your report as [Student_ID]_report.pdf.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No more than </a:t>
            </a:r>
            <a:r>
              <a:rPr lang="en-US" sz="2800" b="1">
                <a:solidFill>
                  <a:srgbClr val="FF0000"/>
                </a:solidFill>
              </a:rPr>
              <a:t>2</a:t>
            </a:r>
            <a:r>
              <a:rPr lang="en-US" sz="2800" b="1">
                <a:solidFill>
                  <a:srgbClr val="17365D"/>
                </a:solidFill>
              </a:rPr>
              <a:t> pages (1 for basic part, 1 for advanced part). If you implement bonus part, an extra page is acceptable.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Zip all your codes in </a:t>
            </a:r>
            <a:r>
              <a:rPr lang="en-US" sz="2800" b="1">
                <a:solidFill>
                  <a:srgbClr val="FF0000"/>
                </a:solidFill>
              </a:rPr>
              <a:t>1</a:t>
            </a:r>
            <a:r>
              <a:rPr lang="en-US" sz="2800" b="1">
                <a:solidFill>
                  <a:srgbClr val="17365D"/>
                </a:solidFill>
              </a:rPr>
              <a:t> zip file, and name as [Student_ID]_code.zip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Put all your stuff into one zip file name as [Student_ID].zip, including basic prediction, bonus prediction, advance prediction, code, and report.</a:t>
            </a:r>
            <a:endParaRPr sz="2800" b="1">
              <a:solidFill>
                <a:srgbClr val="17365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fa776b609_1_30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Notification</a:t>
            </a:r>
            <a:endParaRPr/>
          </a:p>
        </p:txBody>
      </p:sp>
      <p:sp>
        <p:nvSpPr>
          <p:cNvPr id="129" name="Google Shape;129;gcfa776b609_1_30"/>
          <p:cNvSpPr txBox="1">
            <a:spLocks noGrp="1"/>
          </p:cNvSpPr>
          <p:nvPr>
            <p:ph type="body" idx="1"/>
          </p:nvPr>
        </p:nvSpPr>
        <p:spPr>
          <a:xfrm>
            <a:off x="383550" y="966200"/>
            <a:ext cx="9422700" cy="56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It is an </a:t>
            </a:r>
            <a:r>
              <a:rPr lang="en-US" sz="2800" b="1">
                <a:solidFill>
                  <a:srgbClr val="FF0000"/>
                </a:solidFill>
              </a:rPr>
              <a:t>individual</a:t>
            </a:r>
            <a:r>
              <a:rPr lang="en-US" sz="2800" b="1">
                <a:solidFill>
                  <a:srgbClr val="17365D"/>
                </a:solidFill>
              </a:rPr>
              <a:t> assignment.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We do not provide any template, but we provide a sample code for loading images.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You can use any framework as you like, such as tensorflow, or pytorch. </a:t>
            </a:r>
            <a:r>
              <a:rPr lang="en-US" sz="2800" b="1">
                <a:solidFill>
                  <a:srgbClr val="FF0000"/>
                </a:solidFill>
              </a:rPr>
              <a:t>Colab</a:t>
            </a:r>
            <a:r>
              <a:rPr lang="en-US" sz="2800" b="1">
                <a:solidFill>
                  <a:srgbClr val="17365D"/>
                </a:solidFill>
              </a:rPr>
              <a:t> is recommended.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0 point will be given in the following conditions.</a:t>
            </a:r>
            <a:endParaRPr sz="2800" b="1">
              <a:solidFill>
                <a:srgbClr val="17365D"/>
              </a:solidFill>
            </a:endParaRPr>
          </a:p>
          <a:p>
            <a:pPr marL="0" lvl="0" indent="457200" algn="l" rtl="0"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7365D"/>
                </a:solidFill>
              </a:rPr>
              <a:t>Use SOTA model in the basic part.</a:t>
            </a:r>
            <a:endParaRPr sz="2800" b="1">
              <a:solidFill>
                <a:srgbClr val="17365D"/>
              </a:solidFill>
            </a:endParaRPr>
          </a:p>
          <a:p>
            <a:pPr marL="0" lvl="0" indent="457200" algn="l" rtl="0"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7365D"/>
                </a:solidFill>
              </a:rPr>
              <a:t>late submission.</a:t>
            </a:r>
            <a:endParaRPr sz="2800" b="1">
              <a:solidFill>
                <a:srgbClr val="17365D"/>
              </a:solidFill>
            </a:endParaRPr>
          </a:p>
          <a:p>
            <a:pPr marL="0" lvl="0" indent="457200" algn="l" rtl="0"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7365D"/>
                </a:solidFill>
              </a:rPr>
              <a:t>Incorrect prediction format.</a:t>
            </a:r>
            <a:endParaRPr sz="2800" b="1">
              <a:solidFill>
                <a:srgbClr val="17365D"/>
              </a:solidFill>
            </a:endParaRPr>
          </a:p>
          <a:p>
            <a:pPr marL="0" lvl="0" indent="457200" algn="l" rtl="0"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7365D"/>
                </a:solidFill>
              </a:rPr>
              <a:t>Incorrect file name.</a:t>
            </a:r>
            <a:endParaRPr sz="2800" b="1">
              <a:solidFill>
                <a:srgbClr val="17365D"/>
              </a:solidFill>
            </a:endParaRPr>
          </a:p>
          <a:p>
            <a:pPr marL="0" lvl="0" indent="457200" algn="l" rtl="0"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</a:rPr>
              <a:t>Plagiarism.</a:t>
            </a:r>
            <a:endParaRPr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a313191d_3_0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Contact &amp; supplements</a:t>
            </a:r>
            <a:endParaRPr dirty="0"/>
          </a:p>
        </p:txBody>
      </p:sp>
      <p:sp>
        <p:nvSpPr>
          <p:cNvPr id="135" name="Google Shape;135;g106a313191d_3_0"/>
          <p:cNvSpPr txBox="1">
            <a:spLocks noGrp="1"/>
          </p:cNvSpPr>
          <p:nvPr>
            <p:ph type="body" idx="1"/>
          </p:nvPr>
        </p:nvSpPr>
        <p:spPr>
          <a:xfrm>
            <a:off x="383540" y="1622764"/>
            <a:ext cx="9318600" cy="34701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 dirty="0">
                <a:solidFill>
                  <a:srgbClr val="17365D"/>
                </a:solidFill>
              </a:rPr>
              <a:t>Ryan Wang  </a:t>
            </a:r>
            <a:r>
              <a:rPr lang="en-US" sz="2800" b="1" dirty="0">
                <a:solidFill>
                  <a:srgbClr val="17365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ryanatnthu114@gmail.com</a:t>
            </a:r>
            <a:endParaRPr sz="2800" b="1" dirty="0">
              <a:solidFill>
                <a:srgbClr val="17365D"/>
              </a:solidFill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 dirty="0">
                <a:solidFill>
                  <a:srgbClr val="17365D"/>
                </a:solidFill>
              </a:rPr>
              <a:t>Don’t ask me for debugging.</a:t>
            </a:r>
            <a:endParaRPr sz="2800" b="1" dirty="0">
              <a:solidFill>
                <a:srgbClr val="17365D"/>
              </a:solidFill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 dirty="0">
                <a:solidFill>
                  <a:srgbClr val="17365D"/>
                </a:solidFill>
              </a:rPr>
              <a:t>Be polite!</a:t>
            </a:r>
          </a:p>
          <a:p>
            <a:pPr marL="469900" lvl="0" indent="-457200">
              <a:spcBef>
                <a:spcPts val="865"/>
              </a:spcBef>
              <a:buClr>
                <a:srgbClr val="17365D"/>
              </a:buClr>
              <a:buSzPts val="2800"/>
              <a:buChar char="•"/>
            </a:pPr>
            <a:r>
              <a:rPr lang="en-US" sz="2800" b="1" dirty="0" err="1">
                <a:solidFill>
                  <a:srgbClr val="17365D"/>
                </a:solidFill>
              </a:rPr>
              <a:t>Tensorflow</a:t>
            </a:r>
            <a:r>
              <a:rPr lang="en-US" sz="2800" b="1" dirty="0">
                <a:solidFill>
                  <a:srgbClr val="17365D"/>
                </a:solidFill>
              </a:rPr>
              <a:t> example: </a:t>
            </a:r>
            <a:r>
              <a:rPr lang="en-US" sz="2400" dirty="0">
                <a:hlinkClick r:id="rId4"/>
              </a:rPr>
              <a:t>https://www.tensorflow.org/tutorials/images/classification</a:t>
            </a:r>
            <a:endParaRPr lang="en-US" sz="2400" dirty="0"/>
          </a:p>
          <a:p>
            <a:pPr marL="469900" lvl="0" indent="-457200">
              <a:spcBef>
                <a:spcPts val="865"/>
              </a:spcBef>
              <a:buClr>
                <a:srgbClr val="17365D"/>
              </a:buClr>
              <a:buSzPts val="2800"/>
              <a:buChar char="•"/>
            </a:pPr>
            <a:r>
              <a:rPr lang="en-US" sz="2800" b="1" dirty="0" err="1">
                <a:solidFill>
                  <a:srgbClr val="17365D"/>
                </a:solidFill>
              </a:rPr>
              <a:t>Pytorch</a:t>
            </a:r>
            <a:r>
              <a:rPr lang="en-US" sz="2800" b="1" dirty="0">
                <a:solidFill>
                  <a:srgbClr val="17365D"/>
                </a:solidFill>
              </a:rPr>
              <a:t> example: </a:t>
            </a:r>
            <a:r>
              <a:rPr lang="en-US" sz="2400" dirty="0">
                <a:hlinkClick r:id="rId5"/>
              </a:rPr>
              <a:t>https://pytorch.org/tutorials/beginner/blitz/cifar10_tutorial.html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461327" y="314896"/>
            <a:ext cx="115316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</a:t>
            </a:r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sldNum" idx="12"/>
          </p:nvPr>
        </p:nvSpPr>
        <p:spPr>
          <a:xfrm>
            <a:off x="9678733" y="6595426"/>
            <a:ext cx="17589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461204" y="1371783"/>
            <a:ext cx="8643000" cy="26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850" rIns="0" bIns="0" anchor="t" anchorCtr="0">
            <a:spAutoFit/>
          </a:bodyPr>
          <a:lstStyle/>
          <a:p>
            <a:pPr marL="46926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3200"/>
              <a:buFont typeface="Arial"/>
              <a:buChar char="•"/>
            </a:pPr>
            <a:r>
              <a:rPr lang="en-US" sz="3200" b="1">
                <a:solidFill>
                  <a:srgbClr val="002060"/>
                </a:solidFill>
              </a:rPr>
              <a:t>B</a:t>
            </a:r>
            <a:r>
              <a:rPr lang="en-US" sz="32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uild a convolutional neural network to predict the pulmonary disease of patients </a:t>
            </a:r>
            <a:r>
              <a:rPr lang="en-US" sz="3200" b="1">
                <a:solidFill>
                  <a:srgbClr val="002060"/>
                </a:solidFill>
              </a:rPr>
              <a:t>from their chest X-ray (CXR) images</a:t>
            </a:r>
            <a:r>
              <a:rPr lang="en-US" sz="32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69265" marR="0" lvl="0" indent="-457200" algn="l" rtl="0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5E574E"/>
              </a:buClr>
              <a:buSzPts val="3200"/>
              <a:buFont typeface="Arial"/>
              <a:buChar char="•"/>
            </a:pPr>
            <a:r>
              <a:rPr lang="en-US" sz="3200" b="1">
                <a:solidFill>
                  <a:srgbClr val="002060"/>
                </a:solidFill>
              </a:rPr>
              <a:t>You need to deal with limited and  imbalanced data. </a:t>
            </a:r>
            <a:endParaRPr sz="32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fa776b609_1_37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Dataset: MIMIC-CXR</a:t>
            </a:r>
            <a:endParaRPr/>
          </a:p>
        </p:txBody>
      </p:sp>
      <p:sp>
        <p:nvSpPr>
          <p:cNvPr id="63" name="Google Shape;63;gcfa776b609_1_37"/>
          <p:cNvSpPr txBox="1">
            <a:spLocks noGrp="1"/>
          </p:cNvSpPr>
          <p:nvPr>
            <p:ph type="body" idx="1"/>
          </p:nvPr>
        </p:nvSpPr>
        <p:spPr>
          <a:xfrm>
            <a:off x="383551" y="1524000"/>
            <a:ext cx="8535000" cy="3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69900" lvl="0" indent="-457200" algn="l" rtl="0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5E574E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MIMIC-CXR dataset is a large publicly available dataset of chest X-ray (CXR) images.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The dataset contains 377,110 JPG format images and structured labels derived from the 227,827 free-text radiology reports associated with these images.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In this assignment, we randomly extract 12,500 images for you.</a:t>
            </a:r>
            <a:endParaRPr sz="2800" b="1">
              <a:solidFill>
                <a:srgbClr val="17365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83550" y="1376050"/>
            <a:ext cx="8925900" cy="4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</a:rPr>
              <a:t>Please keep the data confidential!</a:t>
            </a:r>
            <a:endParaRPr/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5E574E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There are </a:t>
            </a:r>
            <a:r>
              <a:rPr lang="en-US" sz="28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10,000</a:t>
            </a:r>
            <a:r>
              <a:rPr lang="en-US" sz="2800" b="1">
                <a:solidFill>
                  <a:srgbClr val="17365D"/>
                </a:solidFill>
              </a:rPr>
              <a:t> images in the training set, 1,000 images in the validation set and 1,500 in the testing set.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5E574E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2 demographic features (age and gender) are provided for all patients.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5E574E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7 </a:t>
            </a:r>
            <a:r>
              <a:rPr lang="en-US" sz="2800" b="1">
                <a:solidFill>
                  <a:srgbClr val="17365D"/>
                </a:solidFill>
              </a:rPr>
              <a:t>pulmonary disease labels for patients in training and validation set.</a:t>
            </a:r>
            <a:endParaRPr/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5E574E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All CXR images has been processed with histogram equalization and down-sampled to </a:t>
            </a:r>
            <a:r>
              <a:rPr lang="en-US" sz="28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128 by 128.</a:t>
            </a:r>
            <a:endParaRPr/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325" y="173773"/>
            <a:ext cx="3627576" cy="166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83c807b7_0_20"/>
          <p:cNvSpPr txBox="1">
            <a:spLocks noGrp="1"/>
          </p:cNvSpPr>
          <p:nvPr>
            <p:ph type="body" idx="1"/>
          </p:nvPr>
        </p:nvSpPr>
        <p:spPr>
          <a:xfrm>
            <a:off x="383550" y="721637"/>
            <a:ext cx="9318600" cy="43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You can find the data on elearn platform.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Training and validation data are in the folder name as “public”.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Testing data are in the folder name as “private”.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The file name of each image contains an index and the split.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Labels and demographic features for training and validation data are provided in csv files.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The index of each row corresponds to the file name of the image.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You can refer to the data loading example.</a:t>
            </a:r>
            <a:endParaRPr sz="2800" b="1">
              <a:solidFill>
                <a:srgbClr val="17365D"/>
              </a:solidFill>
            </a:endParaRPr>
          </a:p>
        </p:txBody>
      </p:sp>
      <p:pic>
        <p:nvPicPr>
          <p:cNvPr id="76" name="Google Shape;76;g10683c807b7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500" y="4384637"/>
            <a:ext cx="9906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10683c807b7_0_20"/>
          <p:cNvSpPr txBox="1">
            <a:spLocks noGrp="1"/>
          </p:cNvSpPr>
          <p:nvPr>
            <p:ph type="title"/>
          </p:nvPr>
        </p:nvSpPr>
        <p:spPr>
          <a:xfrm>
            <a:off x="383540" y="1243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78" name="Google Shape;78;g10683c807b7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455225"/>
            <a:ext cx="9601201" cy="73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Basic-prediction (50%) </a:t>
            </a: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293686" y="1066800"/>
            <a:ext cx="93186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It is a binary classification problem.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0: negative; 1: positive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Use the training data to predict whether the patient has “Edema”. 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In this part, any existing model architectures are prohibited, but functions for constructing models are allowed. You should design you own model architecture.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You will get all 50 points if your prediction achieves </a:t>
            </a:r>
            <a:r>
              <a:rPr lang="en-US" sz="2800" b="1">
                <a:solidFill>
                  <a:srgbClr val="FF0000"/>
                </a:solidFill>
              </a:rPr>
              <a:t>f1-score greater than 0.6</a:t>
            </a:r>
            <a:r>
              <a:rPr lang="en-US" sz="2800" b="1">
                <a:solidFill>
                  <a:srgbClr val="17365D"/>
                </a:solidFill>
              </a:rPr>
              <a:t> in the testing set. </a:t>
            </a:r>
            <a:endParaRPr sz="2800" b="1">
              <a:solidFill>
                <a:srgbClr val="17365D"/>
              </a:solidFill>
            </a:endParaRPr>
          </a:p>
        </p:txBody>
      </p:sp>
      <p:pic>
        <p:nvPicPr>
          <p:cNvPr id="85" name="Google Shape;8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8815" y="4701371"/>
            <a:ext cx="1182456" cy="19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fa776b609_1_15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Basic-report (10%) </a:t>
            </a:r>
            <a:endParaRPr/>
          </a:p>
        </p:txBody>
      </p:sp>
      <p:sp>
        <p:nvSpPr>
          <p:cNvPr id="91" name="Google Shape;91;gcfa776b609_1_15"/>
          <p:cNvSpPr txBox="1">
            <a:spLocks noGrp="1"/>
          </p:cNvSpPr>
          <p:nvPr>
            <p:ph type="body" idx="1"/>
          </p:nvPr>
        </p:nvSpPr>
        <p:spPr>
          <a:xfrm>
            <a:off x="293686" y="1066800"/>
            <a:ext cx="93186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Describe how you design your own model architecture.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Describe how you choose hyperparameters (eg. optimizer, learning rate).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Describe difficulties you encountered.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Summarize your implementation.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b="1">
                <a:solidFill>
                  <a:srgbClr val="FF0000"/>
                </a:solidFill>
              </a:rPr>
              <a:t>No more than 1 page.</a:t>
            </a:r>
            <a:endParaRPr sz="2800" b="1">
              <a:solidFill>
                <a:srgbClr val="FF000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b="1">
                <a:solidFill>
                  <a:srgbClr val="FF0000"/>
                </a:solidFill>
              </a:rPr>
              <a:t>Don’t screenshot any codes or copy paste.</a:t>
            </a:r>
            <a:endParaRPr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Bonus (10%)</a:t>
            </a:r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body" idx="1"/>
          </p:nvPr>
        </p:nvSpPr>
        <p:spPr>
          <a:xfrm>
            <a:off x="293700" y="1036175"/>
            <a:ext cx="93186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If you use the demographic data such as age and gender to improve the model performance and f1-score achieve </a:t>
            </a:r>
            <a:r>
              <a:rPr lang="en-US" sz="2800" b="1">
                <a:solidFill>
                  <a:srgbClr val="FF0000"/>
                </a:solidFill>
              </a:rPr>
              <a:t>0.65</a:t>
            </a:r>
            <a:r>
              <a:rPr lang="en-US" sz="2800" b="1">
                <a:solidFill>
                  <a:srgbClr val="17365D"/>
                </a:solidFill>
              </a:rPr>
              <a:t>, you will get extra 10 points as bonus.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Illustrate how you combine image data with demographic data in the report and submit an extra prediction for bonus part.  </a:t>
            </a:r>
            <a:endParaRPr sz="2800" b="1">
              <a:solidFill>
                <a:srgbClr val="17365D"/>
              </a:solidFill>
            </a:endParaRPr>
          </a:p>
        </p:txBody>
      </p:sp>
      <p:graphicFrame>
        <p:nvGraphicFramePr>
          <p:cNvPr id="98" name="Google Shape;98;p6"/>
          <p:cNvGraphicFramePr/>
          <p:nvPr/>
        </p:nvGraphicFramePr>
        <p:xfrm>
          <a:off x="889100" y="3689750"/>
          <a:ext cx="8001000" cy="2377260"/>
        </p:xfrm>
        <a:graphic>
          <a:graphicData uri="http://schemas.openxmlformats.org/drawingml/2006/table">
            <a:tbl>
              <a:tblPr>
                <a:noFill/>
                <a:tableStyleId>{50B9B43E-CEB0-4B8B-98EA-F31D8B5CBF11}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Gender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0-20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20-40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Female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40-60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60-80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Advanced-prediction (35%) </a:t>
            </a:r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body" idx="1"/>
          </p:nvPr>
        </p:nvSpPr>
        <p:spPr>
          <a:xfrm>
            <a:off x="293700" y="1081487"/>
            <a:ext cx="93186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It is a </a:t>
            </a:r>
            <a:r>
              <a:rPr lang="en-US" sz="2800" b="1">
                <a:solidFill>
                  <a:srgbClr val="FF0000"/>
                </a:solidFill>
              </a:rPr>
              <a:t>multi-label</a:t>
            </a:r>
            <a:r>
              <a:rPr lang="en-US" sz="2800" b="1">
                <a:solidFill>
                  <a:srgbClr val="17365D"/>
                </a:solidFill>
              </a:rPr>
              <a:t> classification problem.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Use the training data to predict 7 labels.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In this part, any state-of-the-art model architectures are allowed.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Points in this part will be given based on the </a:t>
            </a:r>
            <a:r>
              <a:rPr lang="en-US" sz="2800" b="1">
                <a:solidFill>
                  <a:srgbClr val="FF0000"/>
                </a:solidFill>
              </a:rPr>
              <a:t>weighted f1-score</a:t>
            </a:r>
            <a:r>
              <a:rPr lang="en-US" sz="2800" b="1">
                <a:solidFill>
                  <a:srgbClr val="17365D"/>
                </a:solidFill>
              </a:rPr>
              <a:t> of your prediction in testing set. </a:t>
            </a:r>
            <a:endParaRPr sz="2800" b="1">
              <a:solidFill>
                <a:srgbClr val="17365D"/>
              </a:solidFill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650" y="4021351"/>
            <a:ext cx="8560275" cy="23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904</Words>
  <Application>Microsoft Macintosh PowerPoint</Application>
  <PresentationFormat>A4 紙張 (210x297 公釐)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簡報</vt:lpstr>
      <vt:lpstr>Goal</vt:lpstr>
      <vt:lpstr>Dataset: MIMIC-CXR</vt:lpstr>
      <vt:lpstr>Dataset</vt:lpstr>
      <vt:lpstr>Dataset</vt:lpstr>
      <vt:lpstr>Basic-prediction (50%) </vt:lpstr>
      <vt:lpstr>Basic-report (10%) </vt:lpstr>
      <vt:lpstr>Bonus (10%)</vt:lpstr>
      <vt:lpstr>Advanced-prediction (35%) </vt:lpstr>
      <vt:lpstr>Advanced-report (5%) </vt:lpstr>
      <vt:lpstr>Submission format-prediction</vt:lpstr>
      <vt:lpstr>Submission format-report, code</vt:lpstr>
      <vt:lpstr>Notification</vt:lpstr>
      <vt:lpstr>Contact &amp; supplements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Ruen-Rone Lee</dc:creator>
  <cp:lastModifiedBy>允暘 黃</cp:lastModifiedBy>
  <cp:revision>2</cp:revision>
  <dcterms:created xsi:type="dcterms:W3CDTF">2020-09-22T08:31:53Z</dcterms:created>
  <dcterms:modified xsi:type="dcterms:W3CDTF">2022-11-25T22:35:55Z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2020-04-15T00:00:00Z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2020-09-22T00:00:00Z</vt:filetime>
  </property>
</Properties>
</file>