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76" r:id="rId10"/>
    <p:sldId id="266" r:id="rId11"/>
    <p:sldId id="267" r:id="rId12"/>
    <p:sldId id="280" r:id="rId13"/>
    <p:sldId id="282" r:id="rId14"/>
    <p:sldId id="269" r:id="rId15"/>
    <p:sldId id="270" r:id="rId16"/>
    <p:sldId id="281" r:id="rId17"/>
    <p:sldId id="263" r:id="rId18"/>
    <p:sldId id="264" r:id="rId19"/>
    <p:sldId id="272" r:id="rId20"/>
    <p:sldId id="273" r:id="rId21"/>
    <p:sldId id="274" r:id="rId22"/>
    <p:sldId id="278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F32E3-E83E-6A4A-87C7-C9938751781A}" v="79" dt="2023-01-07T11:16:32.579"/>
    <p1510:client id="{4DCC675F-AD33-4776-9FC5-B886D442DFBA}" v="66" dt="2023-01-07T09:00:03.014"/>
    <p1510:client id="{AC74FAE5-66C2-9162-428B-2A7E6BD97CC5}" v="775" dt="2023-01-07T11:20:51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D64F8-50D7-6E46-A679-A7DF8F500218}" type="datetimeFigureOut">
              <a:rPr kumimoji="1" lang="zh-TW" altLang="en-US" smtClean="0"/>
              <a:t>2023/1/7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A047-3521-D64D-ADA8-30ED9346E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70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08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4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77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53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5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6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5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2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0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6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21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86577D-15F2-464B-8090-9F08F05C44E0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5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3CA-F9DA-7FE3-5190-54480046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450" y="1871131"/>
            <a:ext cx="6923618" cy="1515533"/>
          </a:xfrm>
        </p:spPr>
        <p:txBody>
          <a:bodyPr/>
          <a:lstStyle/>
          <a:p>
            <a:r>
              <a:rPr lang="en-US" sz="4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Parallelization of longest common subsequence problem</a:t>
            </a:r>
            <a:endParaRPr lang="en-GB" sz="4200" b="1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F5449-C3BE-F6BB-1595-1074774E5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449" y="3614735"/>
            <a:ext cx="7023102" cy="1800228"/>
          </a:xfrm>
        </p:spPr>
        <p:txBody>
          <a:bodyPr>
            <a:normAutofit/>
          </a:bodyPr>
          <a:lstStyle/>
          <a:p>
            <a:r>
              <a:rPr lang="zh-CN" altLang="en-US" sz="2200" b="1">
                <a:latin typeface="Times New Roman"/>
                <a:ea typeface="KaiTi"/>
                <a:cs typeface="Times New Roman"/>
              </a:rPr>
              <a:t>Group 14</a:t>
            </a:r>
            <a:endParaRPr lang="zh-CN" altLang="en-US" sz="2200" b="1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/>
                <a:ea typeface="KaiTi"/>
                <a:cs typeface="Times New Roman"/>
              </a:rPr>
              <a:t>108062313 </a:t>
            </a:r>
            <a:r>
              <a:rPr lang="zh-CN" altLang="en-US" sz="2000">
                <a:latin typeface="Times New Roman"/>
                <a:ea typeface="KaiTi"/>
                <a:cs typeface="Times New Roman"/>
              </a:rPr>
              <a:t>黃允暘</a:t>
            </a:r>
            <a:r>
              <a:rPr lang="zh-TW" altLang="en-US" sz="2000">
                <a:latin typeface="Times New Roman"/>
                <a:ea typeface="KaiTi"/>
                <a:cs typeface="Times New Roman"/>
              </a:rPr>
              <a:t> </a:t>
            </a:r>
            <a:r>
              <a:rPr lang="en-US" altLang="zh-CN" sz="2000">
                <a:latin typeface="Times New Roman"/>
                <a:ea typeface="KaiTi"/>
                <a:cs typeface="Times New Roman"/>
              </a:rPr>
              <a:t>108062318  </a:t>
            </a:r>
            <a:r>
              <a:rPr lang="zh-CN" altLang="en-US" sz="2000">
                <a:latin typeface="Times New Roman"/>
                <a:ea typeface="KaiTi"/>
                <a:cs typeface="Times New Roman"/>
              </a:rPr>
              <a:t>張硯博</a:t>
            </a:r>
            <a:endParaRPr lang="en-GB" altLang="zh-CN" sz="2000">
              <a:latin typeface="Times New Roman"/>
              <a:ea typeface="KaiTi"/>
              <a:cs typeface="Times New Roman"/>
            </a:endParaRPr>
          </a:p>
          <a:p>
            <a:endParaRPr lang="en-GB" sz="200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8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99575-B3E1-601D-607A-B3887A4E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Speedup factor</a:t>
            </a:r>
            <a:endParaRPr lang="zh-TW"/>
          </a:p>
        </p:txBody>
      </p:sp>
      <p:pic>
        <p:nvPicPr>
          <p:cNvPr id="9" name="圖片 9">
            <a:extLst>
              <a:ext uri="{FF2B5EF4-FFF2-40B4-BE49-F238E27FC236}">
                <a16:creationId xmlns:a16="http://schemas.microsoft.com/office/drawing/2014/main" id="{A758CF31-7792-5DDF-199A-25F1C2BE8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455" y="2556932"/>
            <a:ext cx="7617088" cy="3318936"/>
          </a:xfrm>
        </p:spPr>
      </p:pic>
    </p:spTree>
    <p:extLst>
      <p:ext uri="{BB962C8B-B14F-4D97-AF65-F5344CB8AC3E}">
        <p14:creationId xmlns:p14="http://schemas.microsoft.com/office/powerpoint/2010/main" val="35826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2A0F5-5287-705C-C601-40333094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Time Profile</a:t>
            </a:r>
            <a:endParaRPr lang="zh-TW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4650E22F-0049-A388-2497-36132BF98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941" y="2556932"/>
            <a:ext cx="7750116" cy="3318936"/>
          </a:xfrm>
        </p:spPr>
      </p:pic>
    </p:spTree>
    <p:extLst>
      <p:ext uri="{BB962C8B-B14F-4D97-AF65-F5344CB8AC3E}">
        <p14:creationId xmlns:p14="http://schemas.microsoft.com/office/powerpoint/2010/main" val="251188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8C126-2487-F073-C9BE-C61DD5F22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+mj-lt"/>
                <a:cs typeface="+mj-lt"/>
              </a:rPr>
              <a:t>Open</a:t>
            </a:r>
            <a:r>
              <a:rPr lang="zh-TW">
                <a:ea typeface="+mj-lt"/>
                <a:cs typeface="+mj-lt"/>
              </a:rPr>
              <a:t>MP</a:t>
            </a:r>
            <a:endParaRPr lang="zh-TW" alt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667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38AAC7-C3C0-DFE4-594E-4B3C9628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altLang="zh-TW" sz="2800">
                <a:ea typeface="+mj-lt"/>
                <a:cs typeface="+mj-lt"/>
              </a:rPr>
              <a:t>Implementation</a:t>
            </a:r>
            <a:endParaRPr lang="zh-TW" alt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EBB5D-BF34-7115-1967-404103E3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>
              <a:buSzPct val="114999"/>
            </a:pPr>
            <a:r>
              <a:rPr lang="en-US" sz="1600" dirty="0">
                <a:solidFill>
                  <a:srgbClr val="262626"/>
                </a:solidFill>
              </a:rPr>
              <a:t>Use static method to parallelize for loop.</a:t>
            </a:r>
          </a:p>
        </p:txBody>
      </p:sp>
      <p:pic>
        <p:nvPicPr>
          <p:cNvPr id="3" name="圖片 5">
            <a:extLst>
              <a:ext uri="{FF2B5EF4-FFF2-40B4-BE49-F238E27FC236}">
                <a16:creationId xmlns:a16="http://schemas.microsoft.com/office/drawing/2014/main" id="{C861343C-8E0E-8010-226B-31FC73880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801833"/>
            <a:ext cx="5469466" cy="325433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6704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99AA7-E5E1-9497-6647-643E03B5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Speedup factor</a:t>
            </a:r>
            <a:endParaRPr lang="zh-TW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58A4BC4A-98B6-DF55-EDBE-30AD3D803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399" y="2582862"/>
            <a:ext cx="4267200" cy="3267075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A4BFE0-4DE9-74F6-DACC-C20EC865FB73}"/>
              </a:ext>
            </a:extLst>
          </p:cNvPr>
          <p:cNvSpPr txBox="1"/>
          <p:nvPr/>
        </p:nvSpPr>
        <p:spPr>
          <a:xfrm>
            <a:off x="4923033" y="5830584"/>
            <a:ext cx="3125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1 Nodes (12 processes/Node) 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77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EDA80-10CA-467F-B55E-14A05998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Time Profile</a:t>
            </a:r>
            <a:endParaRPr lang="zh-TW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B88E73F-3ECA-2441-A9D2-F9E68553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6" y="2471559"/>
            <a:ext cx="4619625" cy="3267075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5DD7FAA-EF2B-1780-0C5F-0164FAC365AE}"/>
              </a:ext>
            </a:extLst>
          </p:cNvPr>
          <p:cNvSpPr txBox="1"/>
          <p:nvPr/>
        </p:nvSpPr>
        <p:spPr>
          <a:xfrm>
            <a:off x="4923033" y="5830584"/>
            <a:ext cx="3125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1 Nodes (12 processes/Node) 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31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8C126-2487-F073-C9BE-C61DD5F22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+mj-lt"/>
                <a:cs typeface="+mj-lt"/>
              </a:rPr>
              <a:t>G</a:t>
            </a:r>
            <a:r>
              <a:rPr lang="zh-TW">
                <a:ea typeface="+mj-lt"/>
                <a:cs typeface="+mj-lt"/>
              </a:rPr>
              <a:t>P</a:t>
            </a:r>
            <a:r>
              <a:rPr lang="en-US" altLang="zh-TW">
                <a:ea typeface="+mj-lt"/>
                <a:cs typeface="+mj-lt"/>
              </a:rPr>
              <a:t>U</a:t>
            </a:r>
            <a:endParaRPr lang="zh-TW" alt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42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57C8A-1029-DC4B-87AF-CD881FCB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>
                <a:ea typeface="+mj-lt"/>
                <a:cs typeface="+mj-lt"/>
              </a:rPr>
              <a:t>Implementation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721803D-6B69-2F48-A526-68DE09F40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89" y="5196987"/>
            <a:ext cx="8082829" cy="595880"/>
          </a:xfr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9A9103FE-F066-8647-8A14-2CD8FFFCC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89" y="2463388"/>
            <a:ext cx="8082829" cy="255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8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04A79-E9C8-C449-AB87-1BAF9A55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Garamond"/>
                <a:ea typeface="KaiTi"/>
              </a:rPr>
              <a:t>Implementation</a:t>
            </a:r>
          </a:p>
        </p:txBody>
      </p:sp>
      <p:pic>
        <p:nvPicPr>
          <p:cNvPr id="5" name="內容版面配置區 4" descr="一張含有 文字, 監視器, 螢幕, 靠近 的圖片&#10;&#10;自動產生的描述">
            <a:extLst>
              <a:ext uri="{FF2B5EF4-FFF2-40B4-BE49-F238E27FC236}">
                <a16:creationId xmlns:a16="http://schemas.microsoft.com/office/drawing/2014/main" id="{E78AE318-9D15-C34F-A805-D0F8058C4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76" y="2865848"/>
            <a:ext cx="9137248" cy="2570580"/>
          </a:xfrm>
        </p:spPr>
      </p:pic>
    </p:spTree>
    <p:extLst>
      <p:ext uri="{BB962C8B-B14F-4D97-AF65-F5344CB8AC3E}">
        <p14:creationId xmlns:p14="http://schemas.microsoft.com/office/powerpoint/2010/main" val="310278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12C73-EC89-B559-57C5-F6261039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Profiling Result</a:t>
            </a:r>
            <a:endParaRPr lang="zh-TW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CC30CAA5-093F-6D3B-0746-A936EFF3F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49" y="3244850"/>
            <a:ext cx="7886700" cy="1943100"/>
          </a:xfrm>
        </p:spPr>
      </p:pic>
    </p:spTree>
    <p:extLst>
      <p:ext uri="{BB962C8B-B14F-4D97-AF65-F5344CB8AC3E}">
        <p14:creationId xmlns:p14="http://schemas.microsoft.com/office/powerpoint/2010/main" val="5736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AAF-8228-93A3-1076-F0C5FB8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Regular </a:t>
            </a:r>
            <a:r>
              <a:rPr lang="en-GB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en-GB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solution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73063C1-8537-2A41-8479-92251493A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609774"/>
            <a:ext cx="5067300" cy="12827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1083A3-DB37-1541-B025-5B634F149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32" y="2561153"/>
            <a:ext cx="3614597" cy="35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5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9800-6DCA-8852-EA5B-94336B64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Time distribution</a:t>
            </a:r>
            <a:endParaRPr lang="zh-TW"/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E0F3CEBC-C9A9-2CE8-2A26-93191E400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4" y="2587625"/>
            <a:ext cx="4819650" cy="3257550"/>
          </a:xfrm>
        </p:spPr>
      </p:pic>
    </p:spTree>
    <p:extLst>
      <p:ext uri="{BB962C8B-B14F-4D97-AF65-F5344CB8AC3E}">
        <p14:creationId xmlns:p14="http://schemas.microsoft.com/office/powerpoint/2010/main" val="62468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5AD17-3451-794E-D7CE-4BF841B0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CPU v.s. GPU</a:t>
            </a:r>
            <a:endParaRPr lang="zh-TW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4AF31A09-E296-8C66-DE16-90F26E7F2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792" y="2613310"/>
            <a:ext cx="4591050" cy="3257550"/>
          </a:xfrm>
        </p:spPr>
      </p:pic>
      <p:pic>
        <p:nvPicPr>
          <p:cNvPr id="3" name="圖片 4">
            <a:extLst>
              <a:ext uri="{FF2B5EF4-FFF2-40B4-BE49-F238E27FC236}">
                <a16:creationId xmlns:a16="http://schemas.microsoft.com/office/drawing/2014/main" id="{A01FE2D6-BE99-D317-EF7A-BAD537C2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373" y="2615282"/>
            <a:ext cx="4026199" cy="32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4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DCE39-2763-E6FE-3811-B97E2D21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b="1">
                <a:ea typeface="+mj-lt"/>
                <a:cs typeface="+mj-lt"/>
              </a:rPr>
              <a:t>Individual contribution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1F75A-852F-234E-044B-664FFDC8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n w="3175" cmpd="sng">
                  <a:noFill/>
                </a:ln>
                <a:latin typeface="KaiTi"/>
                <a:ea typeface="KaiTi"/>
                <a:cs typeface="Times New Roman"/>
              </a:rPr>
              <a:t>黃允暘：</a:t>
            </a:r>
            <a:r>
              <a:rPr lang="zh-TW" altLang="en-US">
                <a:ln w="3175" cmpd="sng">
                  <a:noFill/>
                </a:ln>
                <a:latin typeface="Garamond"/>
                <a:ea typeface="KaiTi"/>
                <a:cs typeface="Times New Roman"/>
              </a:rPr>
              <a:t>MPI version、</a:t>
            </a:r>
            <a:r>
              <a:rPr lang="zh-TW">
                <a:ln w="3175" cmpd="sng">
                  <a:noFill/>
                </a:ln>
                <a:ea typeface="+mn-lt"/>
                <a:cs typeface="+mn-lt"/>
              </a:rPr>
              <a:t>doing experiments </a:t>
            </a:r>
            <a:endParaRPr lang="zh-TW" altLang="en-US">
              <a:ln w="3175" cmpd="sng">
                <a:noFill/>
              </a:ln>
              <a:latin typeface="Garamond"/>
              <a:ea typeface="KaiTi"/>
              <a:cs typeface="Times New Roman"/>
            </a:endParaRPr>
          </a:p>
          <a:p>
            <a:pPr>
              <a:buSzPct val="114999"/>
            </a:pPr>
            <a:r>
              <a:rPr lang="zh-CN" altLang="en-US">
                <a:ln w="3175" cmpd="sng">
                  <a:noFill/>
                </a:ln>
                <a:latin typeface="KaiTi"/>
                <a:ea typeface="KaiTi"/>
                <a:cs typeface="Times New Roman"/>
              </a:rPr>
              <a:t>張硯博</a:t>
            </a:r>
            <a:r>
              <a:rPr lang="zh-TW" altLang="en-US">
                <a:ln w="3175" cmpd="sng">
                  <a:noFill/>
                </a:ln>
                <a:latin typeface="KaiTi"/>
                <a:ea typeface="KaiTi"/>
                <a:cs typeface="Times New Roman"/>
              </a:rPr>
              <a:t>：</a:t>
            </a:r>
            <a:r>
              <a:rPr lang="zh-TW" altLang="en-US">
                <a:ln w="3175" cmpd="sng">
                  <a:noFill/>
                </a:ln>
                <a:latin typeface="Garamond"/>
                <a:ea typeface="KaiTi"/>
                <a:cs typeface="Times New Roman"/>
              </a:rPr>
              <a:t>openMP version、GPU version</a:t>
            </a:r>
            <a:br>
              <a:rPr lang="zh-CN" altLang="en-US">
                <a:ln w="3175" cmpd="sng">
                  <a:noFill/>
                </a:ln>
                <a:latin typeface="Garamond"/>
                <a:ea typeface="KaiTi" panose="02010609060101010101" pitchFamily="49" charset="-122"/>
                <a:cs typeface="Times New Roman" panose="02020603050405020304" pitchFamily="18" charset="0"/>
              </a:rPr>
            </a:br>
            <a:endParaRPr lang="en-US" altLang="zh-TW">
              <a:ln w="3175" cmpd="sng">
                <a:noFill/>
              </a:ln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114999"/>
            </a:pPr>
            <a:endParaRPr lang="zh-TW" altLang="en-US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47034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164BC-4F77-E2A0-8E7B-82FED8DD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Thank you for your listening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3EB308-2EE1-4C7E-2386-5BA6B683E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49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7FDD3-D1ED-FC41-B2DF-AC278389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Regular </a:t>
            </a:r>
            <a:r>
              <a:rPr lang="en-GB" altLang="zh-TW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en-GB" altLang="zh-TW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solution</a:t>
            </a:r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2F539B-97E4-B942-885E-6C42F7C2F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18" y="3211583"/>
            <a:ext cx="2184400" cy="2070100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9C34C1-8BA3-C74E-BB00-1BCE3CDF1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85" y="2572727"/>
            <a:ext cx="3614597" cy="3574876"/>
          </a:xfrm>
          <a:prstGeom prst="rect">
            <a:avLst/>
          </a:prstGeom>
        </p:spPr>
      </p:pic>
      <p:sp>
        <p:nvSpPr>
          <p:cNvPr id="9" name="向右箭號 8">
            <a:extLst>
              <a:ext uri="{FF2B5EF4-FFF2-40B4-BE49-F238E27FC236}">
                <a16:creationId xmlns:a16="http://schemas.microsoft.com/office/drawing/2014/main" id="{25C94E1E-0F50-6843-8EC9-4498C45F9F94}"/>
              </a:ext>
            </a:extLst>
          </p:cNvPr>
          <p:cNvSpPr/>
          <p:nvPr/>
        </p:nvSpPr>
        <p:spPr>
          <a:xfrm rot="19049555">
            <a:off x="7403056" y="3456535"/>
            <a:ext cx="789496" cy="1656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5C5A8333-18C0-E84D-A257-8530D02DD34A}"/>
              </a:ext>
            </a:extLst>
          </p:cNvPr>
          <p:cNvSpPr/>
          <p:nvPr/>
        </p:nvSpPr>
        <p:spPr>
          <a:xfrm rot="19049555">
            <a:off x="8495045" y="5098375"/>
            <a:ext cx="1235277" cy="1232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19DDF8C6-7453-9D4E-B913-49ECFB3FA3C5}"/>
              </a:ext>
            </a:extLst>
          </p:cNvPr>
          <p:cNvSpPr/>
          <p:nvPr/>
        </p:nvSpPr>
        <p:spPr>
          <a:xfrm rot="19049555">
            <a:off x="7381087" y="3912373"/>
            <a:ext cx="1700592" cy="1505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C091B81F-667A-EA4F-A144-AA56F21F6CE3}"/>
              </a:ext>
            </a:extLst>
          </p:cNvPr>
          <p:cNvSpPr/>
          <p:nvPr/>
        </p:nvSpPr>
        <p:spPr>
          <a:xfrm rot="19049555">
            <a:off x="7089261" y="4358569"/>
            <a:ext cx="3052905" cy="1172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10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368044C-369B-4C44-8AE6-5B91720E9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8" y="1634065"/>
            <a:ext cx="10262323" cy="3469159"/>
          </a:xfrm>
        </p:spPr>
      </p:pic>
    </p:spTree>
    <p:extLst>
      <p:ext uri="{BB962C8B-B14F-4D97-AF65-F5344CB8AC3E}">
        <p14:creationId xmlns:p14="http://schemas.microsoft.com/office/powerpoint/2010/main" val="158331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3DB31-BE26-064C-8C57-E2B8D464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Revised for parallel</a:t>
            </a:r>
            <a:endParaRPr kumimoji="1" lang="zh-TW" altLang="en-US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9BE3163-C647-0342-BF9D-7478B5B6B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51" y="3429000"/>
            <a:ext cx="4102100" cy="14351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47DDED-EB77-7145-BEF3-4E108B1D9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68" y="2873088"/>
            <a:ext cx="3755581" cy="26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F41EE-EEF1-4C44-A764-7B3FB9A9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 table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DE3C42-3149-5F48-AF40-8E54CB2A3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51" y="2569190"/>
            <a:ext cx="4425799" cy="1303866"/>
          </a:xfr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21058414-6F0C-A44B-B2A5-FA1D610C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51" y="3873056"/>
            <a:ext cx="7188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8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2B370-71DF-3A40-8BF5-66CED6A0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Revised for parallel</a:t>
            </a:r>
            <a:endParaRPr kumimoji="1"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0CA3EAE-3C31-AB43-90EC-05FA2ABB8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302859"/>
            <a:ext cx="5053914" cy="1567353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238E7E-B3D6-A642-8EA3-A2A4D260B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00" y="2514853"/>
            <a:ext cx="3614597" cy="3574876"/>
          </a:xfrm>
          <a:prstGeom prst="rect">
            <a:avLst/>
          </a:prstGeom>
        </p:spPr>
      </p:pic>
      <p:sp>
        <p:nvSpPr>
          <p:cNvPr id="7" name="向右箭號 6">
            <a:extLst>
              <a:ext uri="{FF2B5EF4-FFF2-40B4-BE49-F238E27FC236}">
                <a16:creationId xmlns:a16="http://schemas.microsoft.com/office/drawing/2014/main" id="{F2A36CB5-0E30-1044-876F-2B881FDC778C}"/>
              </a:ext>
            </a:extLst>
          </p:cNvPr>
          <p:cNvSpPr/>
          <p:nvPr/>
        </p:nvSpPr>
        <p:spPr>
          <a:xfrm>
            <a:off x="7800701" y="3653304"/>
            <a:ext cx="2246123" cy="1200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A205EE5C-1413-654E-8A7A-6CC990F7DA2E}"/>
              </a:ext>
            </a:extLst>
          </p:cNvPr>
          <p:cNvSpPr/>
          <p:nvPr/>
        </p:nvSpPr>
        <p:spPr>
          <a:xfrm>
            <a:off x="7800701" y="4488610"/>
            <a:ext cx="2246123" cy="1200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495DB426-753B-934D-B9C2-CE3CCB23C63D}"/>
              </a:ext>
            </a:extLst>
          </p:cNvPr>
          <p:cNvSpPr/>
          <p:nvPr/>
        </p:nvSpPr>
        <p:spPr>
          <a:xfrm>
            <a:off x="7800700" y="5657653"/>
            <a:ext cx="2246123" cy="1200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59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8C126-2487-F073-C9BE-C61DD5F22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308237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38AAC7-C3C0-DFE4-594E-4B3C9628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altLang="zh-TW" sz="2800">
                <a:ea typeface="+mj-lt"/>
                <a:cs typeface="+mj-lt"/>
              </a:rPr>
              <a:t>Implementation</a:t>
            </a:r>
            <a:endParaRPr lang="zh-TW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EBB5D-BF34-7115-1967-404103E3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>
              <a:buSzPct val="114999"/>
            </a:pPr>
            <a:r>
              <a:rPr lang="zh-TW" altLang="en-US" sz="1600">
                <a:ea typeface="+mn-lt"/>
                <a:cs typeface="+mn-lt"/>
              </a:rPr>
              <a:t>Ev</a:t>
            </a:r>
            <a:r>
              <a:rPr lang="en-US" altLang="en-US" sz="1600">
                <a:ea typeface="+mn-lt"/>
                <a:cs typeface="+mn-lt"/>
              </a:rPr>
              <a:t>er</a:t>
            </a:r>
            <a:r>
              <a:rPr lang="zh-TW" altLang="en-US" sz="1600">
                <a:ea typeface="+mn-lt"/>
                <a:cs typeface="+mn-lt"/>
              </a:rPr>
              <a:t>y node is responsible for certain parts of table S.</a:t>
            </a:r>
            <a:endParaRPr lang="en-US" altLang="zh-TW" sz="1600">
              <a:ea typeface="+mn-lt"/>
              <a:cs typeface="+mn-lt"/>
            </a:endParaRPr>
          </a:p>
          <a:p>
            <a:pPr>
              <a:buSzPct val="114999"/>
            </a:pPr>
            <a:r>
              <a:rPr lang="zh-TW" altLang="en-US" sz="1600">
                <a:solidFill>
                  <a:srgbClr val="262626"/>
                </a:solidFill>
                <a:ea typeface="+mn-lt"/>
                <a:cs typeface="+mn-lt"/>
              </a:rPr>
              <a:t>After calculation, use </a:t>
            </a:r>
            <a:r>
              <a:rPr lang="en-US" altLang="zh-TW" sz="1600" err="1">
                <a:solidFill>
                  <a:srgbClr val="262626"/>
                </a:solidFill>
                <a:ea typeface="+mn-lt"/>
                <a:cs typeface="+mn-lt"/>
              </a:rPr>
              <a:t>MPI_Allgather</a:t>
            </a:r>
            <a:r>
              <a:rPr lang="en-US" altLang="zh-TW" sz="1600">
                <a:solidFill>
                  <a:srgbClr val="262626"/>
                </a:solidFill>
                <a:ea typeface="+mn-lt"/>
                <a:cs typeface="+mn-lt"/>
              </a:rPr>
              <a:t>  to synchronize every node.</a:t>
            </a:r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E391C80-8F74-95E7-772F-A5E1C6738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038" y="799227"/>
            <a:ext cx="5873984" cy="518428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8C8099-7897-EA45-387D-70BFD5E86CC1}"/>
              </a:ext>
            </a:extLst>
          </p:cNvPr>
          <p:cNvSpPr/>
          <p:nvPr/>
        </p:nvSpPr>
        <p:spPr>
          <a:xfrm>
            <a:off x="5447100" y="2351429"/>
            <a:ext cx="5710085" cy="3090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281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129</Words>
  <Application>Microsoft Macintosh PowerPoint</Application>
  <PresentationFormat>寬螢幕</PresentationFormat>
  <Paragraphs>31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KaiTi</vt:lpstr>
      <vt:lpstr>Arial</vt:lpstr>
      <vt:lpstr>Calibri</vt:lpstr>
      <vt:lpstr>Garamond</vt:lpstr>
      <vt:lpstr>Times New Roman</vt:lpstr>
      <vt:lpstr>Organic</vt:lpstr>
      <vt:lpstr>Parallelization of longest common subsequence problem</vt:lpstr>
      <vt:lpstr>Regular dp solution</vt:lpstr>
      <vt:lpstr>Regular dp solution</vt:lpstr>
      <vt:lpstr>PowerPoint 簡報</vt:lpstr>
      <vt:lpstr>Revised for parallel</vt:lpstr>
      <vt:lpstr>P table</vt:lpstr>
      <vt:lpstr>Revised for parallel</vt:lpstr>
      <vt:lpstr>MPI</vt:lpstr>
      <vt:lpstr>Implementation</vt:lpstr>
      <vt:lpstr>Speedup factor</vt:lpstr>
      <vt:lpstr>Time Profile</vt:lpstr>
      <vt:lpstr>OpenMP</vt:lpstr>
      <vt:lpstr>Implementation</vt:lpstr>
      <vt:lpstr>Speedup factor</vt:lpstr>
      <vt:lpstr>Time Profile</vt:lpstr>
      <vt:lpstr>GPU</vt:lpstr>
      <vt:lpstr>Implementation</vt:lpstr>
      <vt:lpstr>Implementation</vt:lpstr>
      <vt:lpstr>Profiling Result</vt:lpstr>
      <vt:lpstr>Time distribution</vt:lpstr>
      <vt:lpstr>CPU v.s. GPU</vt:lpstr>
      <vt:lpstr>Individual contribution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運動科學概論--懶人包 上肢肌肉與對應健身動作的效率分析</dc:title>
  <dc:creator>Tong Pit Hoon</dc:creator>
  <cp:lastModifiedBy>允暘 黃</cp:lastModifiedBy>
  <cp:revision>89</cp:revision>
  <dcterms:created xsi:type="dcterms:W3CDTF">2022-12-31T03:15:17Z</dcterms:created>
  <dcterms:modified xsi:type="dcterms:W3CDTF">2023-01-07T11:24:27Z</dcterms:modified>
</cp:coreProperties>
</file>