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ya\OneDrive\Escritorio\calcu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ya\OneDrive\Escritorio\calcu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ya\OneDrive\Escritorio\calcu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Hoja1!$I$3</c:f>
              <c:strCache>
                <c:ptCount val="1"/>
                <c:pt idx="0">
                  <c:v>%Participacion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BE-4DAC-831E-091A719A3D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BE-4DAC-831E-091A719A3D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BE-4DAC-831E-091A719A3D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2BE-4DAC-831E-091A719A3D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2BE-4DAC-831E-091A719A3D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2BE-4DAC-831E-091A719A3D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2BE-4DAC-831E-091A719A3D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2BE-4DAC-831E-091A719A3DD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2BE-4DAC-831E-091A719A3DD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2BE-4DAC-831E-091A719A3DD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Hoja1!$H$4:$H$13</c:f>
              <c:strCache>
                <c:ptCount val="10"/>
                <c:pt idx="0">
                  <c:v>Recubrimiento</c:v>
                </c:pt>
                <c:pt idx="1">
                  <c:v>Microcontrolador</c:v>
                </c:pt>
                <c:pt idx="2">
                  <c:v>Sensor Eléctrico</c:v>
                </c:pt>
                <c:pt idx="3">
                  <c:v>Cables Eléctricos</c:v>
                </c:pt>
                <c:pt idx="4">
                  <c:v>Modulo Ethernet Wifi</c:v>
                </c:pt>
                <c:pt idx="5">
                  <c:v>Bombillas</c:v>
                </c:pt>
                <c:pt idx="6">
                  <c:v>Tornillos</c:v>
                </c:pt>
                <c:pt idx="7">
                  <c:v>Soldadura</c:v>
                </c:pt>
                <c:pt idx="8">
                  <c:v>Caja por producto</c:v>
                </c:pt>
                <c:pt idx="9">
                  <c:v>Cintax50mt</c:v>
                </c:pt>
              </c:strCache>
            </c:strRef>
          </c:cat>
          <c:val>
            <c:numRef>
              <c:f>Hoja1!$I$4:$I$13</c:f>
              <c:numCache>
                <c:formatCode>0.00%</c:formatCode>
                <c:ptCount val="10"/>
                <c:pt idx="0">
                  <c:v>2.9322646857589677E-2</c:v>
                </c:pt>
                <c:pt idx="1">
                  <c:v>0.17593588114553807</c:v>
                </c:pt>
                <c:pt idx="2">
                  <c:v>0.15638744990714495</c:v>
                </c:pt>
                <c:pt idx="3">
                  <c:v>1.1729058743035871E-2</c:v>
                </c:pt>
                <c:pt idx="4">
                  <c:v>0.29322646857589679</c:v>
                </c:pt>
                <c:pt idx="5">
                  <c:v>0.31277489981428991</c:v>
                </c:pt>
                <c:pt idx="6">
                  <c:v>9.7742156191965596E-3</c:v>
                </c:pt>
                <c:pt idx="7">
                  <c:v>9.7742156191965601E-4</c:v>
                </c:pt>
                <c:pt idx="8">
                  <c:v>9.7742156191965596E-3</c:v>
                </c:pt>
                <c:pt idx="9">
                  <c:v>9.7742156191965598E-5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2BE-4DAC-831E-091A719A3D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Mano de Obra %Participación</a:t>
            </a:r>
          </a:p>
        </c:rich>
      </c:tx>
      <c:layout>
        <c:manualLayout>
          <c:xMode val="edge"/>
          <c:yMode val="edge"/>
          <c:x val="0.1246874453193350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Hoja1!$J$22</c:f>
              <c:strCache>
                <c:ptCount val="1"/>
                <c:pt idx="0">
                  <c:v>%Participación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F6-44CD-BC3C-AF8439824A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F6-44CD-BC3C-AF8439824A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F6-44CD-BC3C-AF8439824A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F6-44CD-BC3C-AF8439824A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7F6-44CD-BC3C-AF8439824AC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Hoja1!$I$23:$I$27</c:f>
              <c:strCache>
                <c:ptCount val="5"/>
                <c:pt idx="0">
                  <c:v>Programación</c:v>
                </c:pt>
                <c:pt idx="1">
                  <c:v>Soldado</c:v>
                </c:pt>
                <c:pt idx="2">
                  <c:v>Ensamble</c:v>
                </c:pt>
                <c:pt idx="3">
                  <c:v>Empaque</c:v>
                </c:pt>
                <c:pt idx="4">
                  <c:v>Almacén</c:v>
                </c:pt>
              </c:strCache>
            </c:strRef>
          </c:cat>
          <c:val>
            <c:numRef>
              <c:f>Hoja1!$J$23:$J$27</c:f>
              <c:numCache>
                <c:formatCode>0.00%</c:formatCode>
                <c:ptCount val="5"/>
                <c:pt idx="0">
                  <c:v>0.1111111111111111</c:v>
                </c:pt>
                <c:pt idx="1">
                  <c:v>0.27777777777777779</c:v>
                </c:pt>
                <c:pt idx="2">
                  <c:v>0.22222222222222221</c:v>
                </c:pt>
                <c:pt idx="3">
                  <c:v>0.1111111111111111</c:v>
                </c:pt>
                <c:pt idx="4">
                  <c:v>0.27777777777777779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7F6-44CD-BC3C-AF8439824A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Hoja1!$I$94</c:f>
              <c:strCache>
                <c:ptCount val="1"/>
                <c:pt idx="0">
                  <c:v>%Participación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CE-43B5-BD57-BBF0AB2848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CE-43B5-BD57-BBF0AB2848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CE-43B5-BD57-BBF0AB2848C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Hoja1!$H$95:$H$97</c:f>
              <c:strCache>
                <c:ptCount val="3"/>
                <c:pt idx="0">
                  <c:v>Caja de despacho</c:v>
                </c:pt>
                <c:pt idx="1">
                  <c:v>Cintasx50</c:v>
                </c:pt>
                <c:pt idx="2">
                  <c:v>Bolsa Empaque</c:v>
                </c:pt>
              </c:strCache>
            </c:strRef>
          </c:cat>
          <c:val>
            <c:numRef>
              <c:f>Hoja1!$I$95:$I$97</c:f>
              <c:numCache>
                <c:formatCode>0.00%</c:formatCode>
                <c:ptCount val="3"/>
                <c:pt idx="0">
                  <c:v>0.76923076923076927</c:v>
                </c:pt>
                <c:pt idx="1">
                  <c:v>0.15384615384615385</c:v>
                </c:pt>
                <c:pt idx="2">
                  <c:v>7.6923076923076927E-2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CE-43B5-BD57-BBF0AB2848C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77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44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64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2332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5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909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6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1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79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16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0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899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911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7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3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63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FE85-7B44-48C4-B788-ADD848D9549C}" type="datetimeFigureOut">
              <a:rPr lang="es-419" smtClean="0"/>
              <a:t>28/3/2019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D24D57-60D5-486F-9DAA-51F6D9667D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46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INFORME PLAN DE COMERCIALIZACIÓN SMARTHOME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Presentado por: Brayan Smith García</a:t>
            </a:r>
          </a:p>
          <a:p>
            <a:r>
              <a:rPr lang="es-419" dirty="0"/>
              <a:t>                             </a:t>
            </a:r>
            <a:r>
              <a:rPr lang="es-419" dirty="0" err="1"/>
              <a:t>Hemanuel</a:t>
            </a:r>
            <a:r>
              <a:rPr lang="es-419" dirty="0"/>
              <a:t> Valencia</a:t>
            </a:r>
          </a:p>
          <a:p>
            <a:r>
              <a:rPr lang="es-419" dirty="0"/>
              <a:t>                             Andrés Rodrigo López </a:t>
            </a:r>
          </a:p>
        </p:txBody>
      </p:sp>
    </p:spTree>
    <p:extLst>
      <p:ext uri="{BB962C8B-B14F-4D97-AF65-F5344CB8AC3E}">
        <p14:creationId xmlns:p14="http://schemas.microsoft.com/office/powerpoint/2010/main" val="306289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41A1-83BA-40F6-9378-B93C72E0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Presupuesto de Costos Indirectos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74386-595A-4A8D-B22E-8C97CE1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3200" dirty="0"/>
          </a:p>
          <a:p>
            <a:pPr lvl="1" fontAlgn="base"/>
            <a:r>
              <a:rPr lang="es-419" sz="2800" b="1" dirty="0"/>
              <a:t>GASTOS ADMINISTRATIVOS </a:t>
            </a:r>
          </a:p>
          <a:p>
            <a:pPr lvl="1" fontAlgn="base"/>
            <a:r>
              <a:rPr lang="es-CO" sz="2800" b="1" dirty="0"/>
              <a:t>GASTOS GENERALES</a:t>
            </a:r>
            <a:endParaRPr lang="es-CO" sz="2800" dirty="0"/>
          </a:p>
          <a:p>
            <a:pPr lvl="1" fontAlgn="base"/>
            <a:endParaRPr lang="es-CO" sz="2000" dirty="0"/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402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5F04A8-1A4C-4381-8D9F-C3CBA970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09" y="1197872"/>
            <a:ext cx="8991055" cy="28307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859E75B-A351-4B15-8E10-AF0A3D62BFAE}"/>
              </a:ext>
            </a:extLst>
          </p:cNvPr>
          <p:cNvSpPr/>
          <p:nvPr/>
        </p:nvSpPr>
        <p:spPr>
          <a:xfrm>
            <a:off x="1480309" y="4180618"/>
            <a:ext cx="8991054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COSTOS INDIRECTO ADMINISTRACIÓN=$ 10.000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3DF320-4A23-4C65-8E79-32F0D14A4D62}"/>
              </a:ext>
            </a:extLst>
          </p:cNvPr>
          <p:cNvSpPr/>
          <p:nvPr/>
        </p:nvSpPr>
        <p:spPr>
          <a:xfrm>
            <a:off x="1480309" y="4938401"/>
            <a:ext cx="6026201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COSTOS GENERALES: $71.205X1%= $712.05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DCC17E-4481-452E-9061-05733450DFBC}"/>
              </a:ext>
            </a:extLst>
          </p:cNvPr>
          <p:cNvSpPr/>
          <p:nvPr/>
        </p:nvSpPr>
        <p:spPr>
          <a:xfrm>
            <a:off x="1480308" y="5719991"/>
            <a:ext cx="424167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COSTOS TOTALES : 10,712  $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15CD002-7725-4C08-B41D-E5C2D27B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35" y="2332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DDE0E9-E8BF-4DBF-8B8A-DDA88128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35" y="1543092"/>
            <a:ext cx="96652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margen de contribuci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por producto ser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del 25%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$102,396.31 Precio Venta Unitario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Utilidad operacional= 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$20,479.26x  35% (Impuesto)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$7,167.74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Utilidad antes de reserva legal  = $13,311.52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Utilidad después de reserva legal=   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$13,311.52  - ($13,312 x 10%)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 $11,980.36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48BD5F-9D66-49CC-8C81-22773724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4320547"/>
            <a:ext cx="4810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6" y="1120852"/>
            <a:ext cx="6631898" cy="56148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91673" y="489397"/>
            <a:ext cx="10512939" cy="4610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b="1" dirty="0"/>
              <a:t>PLANEACIÓN FINANCIERA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24544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23" y="0"/>
            <a:ext cx="7828476" cy="6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0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32" y="105513"/>
            <a:ext cx="8365299" cy="6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1673" y="1300766"/>
            <a:ext cx="10512939" cy="4610456"/>
          </a:xfrm>
        </p:spPr>
        <p:txBody>
          <a:bodyPr/>
          <a:lstStyle/>
          <a:p>
            <a:r>
              <a:rPr lang="es-CO" sz="3600" dirty="0"/>
              <a:t>Costos Operacionales = 81902,05 pesos</a:t>
            </a:r>
          </a:p>
          <a:p>
            <a:r>
              <a:rPr lang="es-CO" sz="3600" dirty="0"/>
              <a:t>Utilidad proyectada= 25%</a:t>
            </a:r>
          </a:p>
          <a:p>
            <a:r>
              <a:rPr lang="es-CO" sz="3600" dirty="0"/>
              <a:t>Precio de Venta = 102396,31 pesos</a:t>
            </a:r>
          </a:p>
          <a:p>
            <a:r>
              <a:rPr lang="es-ES" sz="3600" dirty="0"/>
              <a:t>Utilidad neta </a:t>
            </a:r>
            <a:r>
              <a:rPr lang="es-ES" sz="3600"/>
              <a:t>= 92,076 millones pesos -&gt;11,7</a:t>
            </a:r>
            <a:r>
              <a:rPr lang="es-ES" sz="3600" dirty="0"/>
              <a:t>%</a:t>
            </a:r>
          </a:p>
          <a:p>
            <a:r>
              <a:rPr lang="es-ES" sz="3600" dirty="0"/>
              <a:t>Cantidad total del producto al año = 7680</a:t>
            </a:r>
            <a:endParaRPr lang="es-CO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166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3BC95-4865-4F56-AEFC-6E82C06F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Punto de Equilibrio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E909A3-A524-42C3-AD59-BB983B22E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3"/>
          <a:stretch/>
        </p:blipFill>
        <p:spPr>
          <a:xfrm>
            <a:off x="3505406" y="1325218"/>
            <a:ext cx="6341661" cy="96409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D105EEA-A86B-4C9E-9DD4-F1BF34093A4E}"/>
              </a:ext>
            </a:extLst>
          </p:cNvPr>
          <p:cNvSpPr/>
          <p:nvPr/>
        </p:nvSpPr>
        <p:spPr>
          <a:xfrm>
            <a:off x="2592925" y="2077367"/>
            <a:ext cx="3006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COSTOS FIJOS TOTALES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C20BA0-96F1-4F1C-BC91-9BD1AF780BAE}"/>
              </a:ext>
            </a:extLst>
          </p:cNvPr>
          <p:cNvSpPr/>
          <p:nvPr/>
        </p:nvSpPr>
        <p:spPr>
          <a:xfrm>
            <a:off x="2420647" y="4222782"/>
            <a:ext cx="261276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COSTOS VARIABLES: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5B918F-B5D3-4B14-8224-06D708C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50" y="2536444"/>
            <a:ext cx="6272536" cy="16333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988150-FE59-43D4-B22C-CAE3E962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893" y="4649547"/>
            <a:ext cx="5995367" cy="13824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72B456-9BEE-47E8-8A55-8F1883FB1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395" y="6086500"/>
            <a:ext cx="4810125" cy="5048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DBE5649-7683-44AE-B087-D800DBF715D7}"/>
              </a:ext>
            </a:extLst>
          </p:cNvPr>
          <p:cNvSpPr/>
          <p:nvPr/>
        </p:nvSpPr>
        <p:spPr>
          <a:xfrm>
            <a:off x="7460974" y="6032040"/>
            <a:ext cx="6096000" cy="772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=$10,712.05/($102,396.31-$71,205)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=0.3434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1CA43F-3FB8-4764-A32A-0DC90670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01" y="2034208"/>
            <a:ext cx="6541190" cy="161013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0C8DB01-C3E8-497E-B43E-CD5ED314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 b="1" dirty="0"/>
              <a:t>Punto de Equilibrio Anual </a:t>
            </a:r>
            <a:endParaRPr lang="es-CO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BD0F77-8209-457F-91F4-64588BC453B4}"/>
              </a:ext>
            </a:extLst>
          </p:cNvPr>
          <p:cNvSpPr/>
          <p:nvPr/>
        </p:nvSpPr>
        <p:spPr>
          <a:xfrm>
            <a:off x="2110082" y="4120531"/>
            <a:ext cx="9877371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Costos Variables Totales/Ventas Totales= </a:t>
            </a:r>
            <a:r>
              <a:rPr lang="es-CO" b="1" cap="small" spc="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546,854,400 / (102,396.31*7680) = 0,6953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b="1" cap="small" spc="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B6A56C-C43B-42A6-B2F4-361E065F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33" y="4609791"/>
            <a:ext cx="2601842" cy="8254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4E565-3A3E-4E4E-BAFA-4AD302ED8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29"/>
          <a:stretch/>
        </p:blipFill>
        <p:spPr>
          <a:xfrm>
            <a:off x="6096000" y="4657234"/>
            <a:ext cx="3379304" cy="67012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DC5D84A-40F3-4E18-91EE-AE36017C6D57}"/>
              </a:ext>
            </a:extLst>
          </p:cNvPr>
          <p:cNvSpPr/>
          <p:nvPr/>
        </p:nvSpPr>
        <p:spPr>
          <a:xfrm>
            <a:off x="2448494" y="5710296"/>
            <a:ext cx="729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333,011,303/102,396.31=    3153 Unidades</a:t>
            </a:r>
            <a:r>
              <a:rPr lang="es-CO" sz="2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6707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208C6E1-F3B2-4804-8856-693895F8C52B}"/>
              </a:ext>
            </a:extLst>
          </p:cNvPr>
          <p:cNvSpPr txBox="1"/>
          <p:nvPr/>
        </p:nvSpPr>
        <p:spPr>
          <a:xfrm>
            <a:off x="3869635" y="2597426"/>
            <a:ext cx="4412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/>
              <a:t>Gracias </a:t>
            </a:r>
            <a:endParaRPr lang="es-CO" sz="8000" b="1" dirty="0"/>
          </a:p>
        </p:txBody>
      </p:sp>
    </p:spTree>
    <p:extLst>
      <p:ext uri="{BB962C8B-B14F-4D97-AF65-F5344CB8AC3E}">
        <p14:creationId xmlns:p14="http://schemas.microsoft.com/office/powerpoint/2010/main" val="21330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6" y="833481"/>
            <a:ext cx="8464730" cy="60219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193036"/>
            <a:ext cx="8911687" cy="1280890"/>
          </a:xfrm>
        </p:spPr>
        <p:txBody>
          <a:bodyPr/>
          <a:lstStyle/>
          <a:p>
            <a:r>
              <a:rPr lang="es-419" b="1" dirty="0"/>
              <a:t>Plan Financiero</a:t>
            </a:r>
          </a:p>
        </p:txBody>
      </p:sp>
    </p:spTree>
    <p:extLst>
      <p:ext uri="{BB962C8B-B14F-4D97-AF65-F5344CB8AC3E}">
        <p14:creationId xmlns:p14="http://schemas.microsoft.com/office/powerpoint/2010/main" val="12791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041" y="0"/>
            <a:ext cx="8911687" cy="1280890"/>
          </a:xfrm>
        </p:spPr>
        <p:txBody>
          <a:bodyPr/>
          <a:lstStyle/>
          <a:p>
            <a:r>
              <a:rPr lang="es-419" b="1" dirty="0"/>
              <a:t>DIAGRAMA DE FLUJO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548640"/>
            <a:ext cx="9313816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402609"/>
            <a:ext cx="11150221" cy="64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7" y="900753"/>
            <a:ext cx="6796584" cy="4589520"/>
          </a:xfrm>
          <a:prstGeom prst="rect">
            <a:avLst/>
          </a:prstGeom>
        </p:spPr>
      </p:pic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660893654"/>
              </p:ext>
            </p:extLst>
          </p:nvPr>
        </p:nvGraphicFramePr>
        <p:xfrm>
          <a:off x="7124131" y="1549020"/>
          <a:ext cx="4860878" cy="311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766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4" y="764274"/>
            <a:ext cx="6810233" cy="4905074"/>
          </a:xfrm>
          <a:prstGeom prst="rect">
            <a:avLst/>
          </a:prstGeom>
        </p:spPr>
      </p:pic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7836929"/>
              </p:ext>
            </p:extLst>
          </p:nvPr>
        </p:nvGraphicFramePr>
        <p:xfrm>
          <a:off x="7306102" y="15967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85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12" y="750627"/>
            <a:ext cx="7779223" cy="49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2" y="846163"/>
            <a:ext cx="6318913" cy="4162566"/>
          </a:xfrm>
          <a:prstGeom prst="rect">
            <a:avLst/>
          </a:prstGeom>
        </p:spPr>
      </p:pic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644520906"/>
              </p:ext>
            </p:extLst>
          </p:nvPr>
        </p:nvGraphicFramePr>
        <p:xfrm>
          <a:off x="6741995" y="1078173"/>
          <a:ext cx="5090614" cy="393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162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COSTOS FABRICACIÓN DEL PRODUCTO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.- Costo de Materia Prima = </a:t>
            </a:r>
            <a:r>
              <a:rPr lang="es-CO" b="1" dirty="0"/>
              <a:t>$ 51.155</a:t>
            </a:r>
            <a:endParaRPr lang="es-419" dirty="0"/>
          </a:p>
          <a:p>
            <a:r>
              <a:rPr lang="es-CO" dirty="0"/>
              <a:t>.- Costo de Mano Obra Directa = $</a:t>
            </a:r>
            <a:r>
              <a:rPr lang="es-CO" b="1" dirty="0"/>
              <a:t>7,625 </a:t>
            </a:r>
            <a:endParaRPr lang="es-419" dirty="0"/>
          </a:p>
          <a:p>
            <a:r>
              <a:rPr lang="es-CO" dirty="0"/>
              <a:t>.- Costo de Mano de Obra Indirecta de Fabricación = </a:t>
            </a:r>
            <a:r>
              <a:rPr lang="es-CO" b="1" dirty="0"/>
              <a:t>  </a:t>
            </a:r>
            <a:r>
              <a:rPr lang="es-CO" dirty="0"/>
              <a:t> </a:t>
            </a:r>
            <a:r>
              <a:rPr lang="es-CO" b="1" dirty="0"/>
              <a:t>$ 11.125</a:t>
            </a:r>
            <a:endParaRPr lang="es-419" dirty="0"/>
          </a:p>
          <a:p>
            <a:r>
              <a:rPr lang="es-CO" dirty="0"/>
              <a:t>.- Costos Indirectos Fabricación – Insumos = </a:t>
            </a:r>
            <a:r>
              <a:rPr lang="es-CO" b="1" dirty="0"/>
              <a:t>$ 1300</a:t>
            </a:r>
            <a:endParaRPr lang="es-419" dirty="0"/>
          </a:p>
          <a:p>
            <a:r>
              <a:rPr lang="es-CO" b="1" dirty="0"/>
              <a:t>TOTAL, COSTOS DE FABRICACIÓN DEL PRODUCTO= $71.205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468305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242</Words>
  <Application>Microsoft Office PowerPoint</Application>
  <PresentationFormat>Panorámica</PresentationFormat>
  <Paragraphs>46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Espiral</vt:lpstr>
      <vt:lpstr>INFORME PLAN DE COMERCIALIZACIÓN SMARTHOME</vt:lpstr>
      <vt:lpstr>Plan Financiero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COSTOS FABRICACIÓN DEL PRODUCTO</vt:lpstr>
      <vt:lpstr>Presupuesto de Costos Indirectos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Punto de Equilibrio</vt:lpstr>
      <vt:lpstr>Punto de Equilibrio Anual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PLAN DE COMERCIALIZACIÓN SMARTHOME</dc:title>
  <dc:creator>Brian Smith</dc:creator>
  <cp:lastModifiedBy>Dianita</cp:lastModifiedBy>
  <cp:revision>5</cp:revision>
  <dcterms:created xsi:type="dcterms:W3CDTF">2019-03-29T00:22:23Z</dcterms:created>
  <dcterms:modified xsi:type="dcterms:W3CDTF">2019-03-29T02:07:41Z</dcterms:modified>
</cp:coreProperties>
</file>