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57" r:id="rId3"/>
    <p:sldId id="259" r:id="rId4"/>
    <p:sldId id="258" r:id="rId5"/>
    <p:sldId id="270" r:id="rId6"/>
    <p:sldId id="264" r:id="rId7"/>
    <p:sldId id="269" r:id="rId8"/>
    <p:sldId id="271" r:id="rId9"/>
    <p:sldId id="266" r:id="rId10"/>
    <p:sldId id="261" r:id="rId11"/>
    <p:sldId id="260" r:id="rId12"/>
    <p:sldId id="265" r:id="rId13"/>
    <p:sldId id="267" r:id="rId14"/>
    <p:sldId id="262" r:id="rId15"/>
    <p:sldId id="268" r:id="rId16"/>
    <p:sldId id="263" r:id="rId17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721" autoAdjust="0"/>
    <p:restoredTop sz="94660"/>
  </p:normalViewPr>
  <p:slideViewPr>
    <p:cSldViewPr snapToGrid="0">
      <p:cViewPr varScale="1">
        <p:scale>
          <a:sx n="77" d="100"/>
          <a:sy n="77" d="100"/>
        </p:scale>
        <p:origin x="39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4">
  <dgm:title val=""/>
  <dgm:desc val=""/>
  <dgm:catLst>
    <dgm:cat type="accent3" pri="11400"/>
  </dgm:catLst>
  <dgm:styleLbl name="node0">
    <dgm:fillClrLst meth="cycle">
      <a:schemeClr val="accent3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3">
        <a:shade val="50000"/>
      </a:schemeClr>
      <a:schemeClr val="accent3">
        <a:tint val="55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3">
        <a:shade val="80000"/>
        <a:alpha val="50000"/>
      </a:schemeClr>
      <a:schemeClr val="accent3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55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0C12A9C-0083-4F98-AB2C-328C79CCC9D7}" type="doc">
      <dgm:prSet loTypeId="urn:microsoft.com/office/officeart/2005/8/layout/hierarchy4" loCatId="hierarchy" qsTypeId="urn:microsoft.com/office/officeart/2005/8/quickstyle/simple1" qsCatId="simple" csTypeId="urn:microsoft.com/office/officeart/2005/8/colors/accent3_4" csCatId="accent3" phldr="1"/>
      <dgm:spPr/>
      <dgm:t>
        <a:bodyPr/>
        <a:lstStyle/>
        <a:p>
          <a:endParaRPr lang="es-MX"/>
        </a:p>
      </dgm:t>
    </dgm:pt>
    <dgm:pt modelId="{3572A366-4D9E-4224-82D3-6CD6C23D66BF}">
      <dgm:prSet phldrT="[Texto]"/>
      <dgm:spPr/>
      <dgm:t>
        <a:bodyPr/>
        <a:lstStyle/>
        <a:p>
          <a:r>
            <a:rPr lang="es-MX" dirty="0" err="1"/>
            <a:t>Tidytuesday</a:t>
          </a:r>
          <a:r>
            <a:rPr lang="es-MX" dirty="0"/>
            <a:t>: </a:t>
          </a:r>
          <a:r>
            <a:rPr lang="es-MX" dirty="0" err="1"/>
            <a:t>webscraping</a:t>
          </a:r>
          <a:r>
            <a:rPr lang="es-MX" dirty="0"/>
            <a:t> y repositorio comunitario</a:t>
          </a:r>
        </a:p>
      </dgm:t>
    </dgm:pt>
    <dgm:pt modelId="{4DC9E6DD-D25F-49FE-9A7C-865BB13D6856}" type="parTrans" cxnId="{1C8649EC-3849-44E0-BDA2-79F30590CFA2}">
      <dgm:prSet/>
      <dgm:spPr/>
      <dgm:t>
        <a:bodyPr/>
        <a:lstStyle/>
        <a:p>
          <a:endParaRPr lang="es-MX"/>
        </a:p>
      </dgm:t>
    </dgm:pt>
    <dgm:pt modelId="{A4EA000A-4B85-4D44-8703-768F7343D345}" type="sibTrans" cxnId="{1C8649EC-3849-44E0-BDA2-79F30590CFA2}">
      <dgm:prSet/>
      <dgm:spPr/>
      <dgm:t>
        <a:bodyPr/>
        <a:lstStyle/>
        <a:p>
          <a:endParaRPr lang="es-MX"/>
        </a:p>
      </dgm:t>
    </dgm:pt>
    <dgm:pt modelId="{46D71267-C606-4212-8B24-D639B6DE0A59}">
      <dgm:prSet phldrT="[Texto]"/>
      <dgm:spPr/>
      <dgm:t>
        <a:bodyPr/>
        <a:lstStyle/>
        <a:p>
          <a:r>
            <a:rPr lang="es-MX" dirty="0" err="1"/>
            <a:t>Australian</a:t>
          </a:r>
          <a:r>
            <a:rPr lang="es-MX" dirty="0"/>
            <a:t> </a:t>
          </a:r>
          <a:r>
            <a:rPr lang="es-MX" dirty="0" err="1"/>
            <a:t>Government</a:t>
          </a:r>
          <a:r>
            <a:rPr lang="es-MX" dirty="0"/>
            <a:t>, Bureau of </a:t>
          </a:r>
          <a:r>
            <a:rPr lang="es-MX" dirty="0" err="1"/>
            <a:t>Metereology</a:t>
          </a:r>
          <a:endParaRPr lang="es-MX" dirty="0"/>
        </a:p>
      </dgm:t>
    </dgm:pt>
    <dgm:pt modelId="{04B5FB2C-8C01-4BC3-B5A3-A6BE63F2BC29}" type="parTrans" cxnId="{4703A551-153C-4EB1-ABD1-321AFD66DDC9}">
      <dgm:prSet/>
      <dgm:spPr/>
      <dgm:t>
        <a:bodyPr/>
        <a:lstStyle/>
        <a:p>
          <a:endParaRPr lang="es-MX"/>
        </a:p>
      </dgm:t>
    </dgm:pt>
    <dgm:pt modelId="{21C859FB-94A4-471A-82CD-FD233C4BB27B}" type="sibTrans" cxnId="{4703A551-153C-4EB1-ABD1-321AFD66DDC9}">
      <dgm:prSet/>
      <dgm:spPr/>
      <dgm:t>
        <a:bodyPr/>
        <a:lstStyle/>
        <a:p>
          <a:endParaRPr lang="es-MX"/>
        </a:p>
      </dgm:t>
    </dgm:pt>
    <dgm:pt modelId="{8521B66C-0508-4D3E-9245-39706B4961BF}">
      <dgm:prSet phldrT="[Texto]"/>
      <dgm:spPr/>
      <dgm:t>
        <a:bodyPr/>
        <a:lstStyle/>
        <a:p>
          <a:r>
            <a:rPr lang="es-MX" dirty="0"/>
            <a:t>NASA Active </a:t>
          </a:r>
          <a:r>
            <a:rPr lang="es-MX" dirty="0" err="1"/>
            <a:t>Fires</a:t>
          </a:r>
          <a:r>
            <a:rPr lang="es-MX" dirty="0"/>
            <a:t> </a:t>
          </a:r>
          <a:r>
            <a:rPr lang="es-MX" dirty="0" err="1"/>
            <a:t>Dataset</a:t>
          </a:r>
          <a:endParaRPr lang="es-MX" dirty="0"/>
        </a:p>
      </dgm:t>
    </dgm:pt>
    <dgm:pt modelId="{B4982BE7-DDDC-475D-B379-CFDA4857B7F4}" type="parTrans" cxnId="{DEEFEC54-0183-4B4D-AC82-F195E2104F2C}">
      <dgm:prSet/>
      <dgm:spPr/>
      <dgm:t>
        <a:bodyPr/>
        <a:lstStyle/>
        <a:p>
          <a:endParaRPr lang="es-MX"/>
        </a:p>
      </dgm:t>
    </dgm:pt>
    <dgm:pt modelId="{B5AA15A4-6D34-4282-BA42-2705647E4E5B}" type="sibTrans" cxnId="{DEEFEC54-0183-4B4D-AC82-F195E2104F2C}">
      <dgm:prSet/>
      <dgm:spPr/>
      <dgm:t>
        <a:bodyPr/>
        <a:lstStyle/>
        <a:p>
          <a:endParaRPr lang="es-MX"/>
        </a:p>
      </dgm:t>
    </dgm:pt>
    <dgm:pt modelId="{7DB33AD1-32FD-4E16-BA3A-6D5AE8DA1214}">
      <dgm:prSet phldrT="[Texto]"/>
      <dgm:spPr/>
      <dgm:t>
        <a:bodyPr/>
        <a:lstStyle/>
        <a:p>
          <a:r>
            <a:rPr lang="es-MX" dirty="0"/>
            <a:t>New South </a:t>
          </a:r>
          <a:r>
            <a:rPr lang="es-MX" dirty="0" err="1"/>
            <a:t>Wales</a:t>
          </a:r>
          <a:r>
            <a:rPr lang="es-MX" dirty="0"/>
            <a:t> Rural </a:t>
          </a:r>
          <a:r>
            <a:rPr lang="es-MX" dirty="0" err="1"/>
            <a:t>Fire</a:t>
          </a:r>
          <a:r>
            <a:rPr lang="es-MX" dirty="0"/>
            <a:t> </a:t>
          </a:r>
          <a:r>
            <a:rPr lang="es-MX" dirty="0" err="1"/>
            <a:t>Service</a:t>
          </a:r>
          <a:endParaRPr lang="es-MX" dirty="0"/>
        </a:p>
      </dgm:t>
    </dgm:pt>
    <dgm:pt modelId="{6AABC7F4-EF51-45FA-8E0C-5C16AD492B4A}" type="parTrans" cxnId="{21067045-9815-4091-B536-8B382FE5123D}">
      <dgm:prSet/>
      <dgm:spPr/>
      <dgm:t>
        <a:bodyPr/>
        <a:lstStyle/>
        <a:p>
          <a:endParaRPr lang="es-MX"/>
        </a:p>
      </dgm:t>
    </dgm:pt>
    <dgm:pt modelId="{3E4B1E2D-E5A4-4B9B-8332-8B6C3B0ED6D1}" type="sibTrans" cxnId="{21067045-9815-4091-B536-8B382FE5123D}">
      <dgm:prSet/>
      <dgm:spPr/>
      <dgm:t>
        <a:bodyPr/>
        <a:lstStyle/>
        <a:p>
          <a:endParaRPr lang="es-MX"/>
        </a:p>
      </dgm:t>
    </dgm:pt>
    <dgm:pt modelId="{ECFA3CD2-A7BF-4CD6-A390-96F119ABDD30}" type="pres">
      <dgm:prSet presAssocID="{E0C12A9C-0083-4F98-AB2C-328C79CCC9D7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4E7364F-ACA5-4A2D-876D-258AD45B0512}" type="pres">
      <dgm:prSet presAssocID="{3572A366-4D9E-4224-82D3-6CD6C23D66BF}" presName="vertOne" presStyleCnt="0"/>
      <dgm:spPr/>
    </dgm:pt>
    <dgm:pt modelId="{DC05B834-B29E-4EF1-A9BB-22DB505644BD}" type="pres">
      <dgm:prSet presAssocID="{3572A366-4D9E-4224-82D3-6CD6C23D66BF}" presName="txOne" presStyleLbl="node0" presStyleIdx="0" presStyleCnt="1">
        <dgm:presLayoutVars>
          <dgm:chPref val="3"/>
        </dgm:presLayoutVars>
      </dgm:prSet>
      <dgm:spPr/>
    </dgm:pt>
    <dgm:pt modelId="{71CF17C4-1FCA-4CAA-AED1-783C2004E792}" type="pres">
      <dgm:prSet presAssocID="{3572A366-4D9E-4224-82D3-6CD6C23D66BF}" presName="parTransOne" presStyleCnt="0"/>
      <dgm:spPr/>
    </dgm:pt>
    <dgm:pt modelId="{00FDF5D9-17BF-4E0E-804F-EC87FCC6E67B}" type="pres">
      <dgm:prSet presAssocID="{3572A366-4D9E-4224-82D3-6CD6C23D66BF}" presName="horzOne" presStyleCnt="0"/>
      <dgm:spPr/>
    </dgm:pt>
    <dgm:pt modelId="{0E51AD20-CF3D-4087-88C4-3E424C2FBB80}" type="pres">
      <dgm:prSet presAssocID="{46D71267-C606-4212-8B24-D639B6DE0A59}" presName="vertTwo" presStyleCnt="0"/>
      <dgm:spPr/>
    </dgm:pt>
    <dgm:pt modelId="{D418079E-E6EE-4784-AA47-C0140E6D2493}" type="pres">
      <dgm:prSet presAssocID="{46D71267-C606-4212-8B24-D639B6DE0A59}" presName="txTwo" presStyleLbl="node2" presStyleIdx="0" presStyleCnt="3">
        <dgm:presLayoutVars>
          <dgm:chPref val="3"/>
        </dgm:presLayoutVars>
      </dgm:prSet>
      <dgm:spPr/>
    </dgm:pt>
    <dgm:pt modelId="{24B58670-5161-4DD6-AE5B-839FEDC94777}" type="pres">
      <dgm:prSet presAssocID="{46D71267-C606-4212-8B24-D639B6DE0A59}" presName="horzTwo" presStyleCnt="0"/>
      <dgm:spPr/>
    </dgm:pt>
    <dgm:pt modelId="{F325B572-1A15-4A7E-BC33-55A1E3FC7B99}" type="pres">
      <dgm:prSet presAssocID="{21C859FB-94A4-471A-82CD-FD233C4BB27B}" presName="sibSpaceTwo" presStyleCnt="0"/>
      <dgm:spPr/>
    </dgm:pt>
    <dgm:pt modelId="{3A052FF8-3B9B-4DC3-A9F8-2B2CFD18ECB9}" type="pres">
      <dgm:prSet presAssocID="{8521B66C-0508-4D3E-9245-39706B4961BF}" presName="vertTwo" presStyleCnt="0"/>
      <dgm:spPr/>
    </dgm:pt>
    <dgm:pt modelId="{5207A4C6-C060-49E9-8557-86876DBCDF2C}" type="pres">
      <dgm:prSet presAssocID="{8521B66C-0508-4D3E-9245-39706B4961BF}" presName="txTwo" presStyleLbl="node2" presStyleIdx="1" presStyleCnt="3">
        <dgm:presLayoutVars>
          <dgm:chPref val="3"/>
        </dgm:presLayoutVars>
      </dgm:prSet>
      <dgm:spPr/>
    </dgm:pt>
    <dgm:pt modelId="{F515AC02-D1D3-4C1F-B15F-CF620C8909DC}" type="pres">
      <dgm:prSet presAssocID="{8521B66C-0508-4D3E-9245-39706B4961BF}" presName="horzTwo" presStyleCnt="0"/>
      <dgm:spPr/>
    </dgm:pt>
    <dgm:pt modelId="{430C95BF-1287-45FF-BC23-1B1A1DD76B61}" type="pres">
      <dgm:prSet presAssocID="{B5AA15A4-6D34-4282-BA42-2705647E4E5B}" presName="sibSpaceTwo" presStyleCnt="0"/>
      <dgm:spPr/>
    </dgm:pt>
    <dgm:pt modelId="{273CAA57-2B33-4345-9B53-AA3E6E2B1CFE}" type="pres">
      <dgm:prSet presAssocID="{7DB33AD1-32FD-4E16-BA3A-6D5AE8DA1214}" presName="vertTwo" presStyleCnt="0"/>
      <dgm:spPr/>
    </dgm:pt>
    <dgm:pt modelId="{2AE79CD8-87A3-44A4-B4B2-CE03F0FA9BFE}" type="pres">
      <dgm:prSet presAssocID="{7DB33AD1-32FD-4E16-BA3A-6D5AE8DA1214}" presName="txTwo" presStyleLbl="node2" presStyleIdx="2" presStyleCnt="3">
        <dgm:presLayoutVars>
          <dgm:chPref val="3"/>
        </dgm:presLayoutVars>
      </dgm:prSet>
      <dgm:spPr/>
    </dgm:pt>
    <dgm:pt modelId="{DC398FE2-DD66-4939-8F29-C675F8120C6A}" type="pres">
      <dgm:prSet presAssocID="{7DB33AD1-32FD-4E16-BA3A-6D5AE8DA1214}" presName="horzTwo" presStyleCnt="0"/>
      <dgm:spPr/>
    </dgm:pt>
  </dgm:ptLst>
  <dgm:cxnLst>
    <dgm:cxn modelId="{3D88D55B-810E-497C-BA01-F8C63E9CA7A8}" type="presOf" srcId="{E0C12A9C-0083-4F98-AB2C-328C79CCC9D7}" destId="{ECFA3CD2-A7BF-4CD6-A390-96F119ABDD30}" srcOrd="0" destOrd="0" presId="urn:microsoft.com/office/officeart/2005/8/layout/hierarchy4"/>
    <dgm:cxn modelId="{21067045-9815-4091-B536-8B382FE5123D}" srcId="{3572A366-4D9E-4224-82D3-6CD6C23D66BF}" destId="{7DB33AD1-32FD-4E16-BA3A-6D5AE8DA1214}" srcOrd="2" destOrd="0" parTransId="{6AABC7F4-EF51-45FA-8E0C-5C16AD492B4A}" sibTransId="{3E4B1E2D-E5A4-4B9B-8332-8B6C3B0ED6D1}"/>
    <dgm:cxn modelId="{41EC7A67-DFCD-44B5-8C7C-F01CAB85FB86}" type="presOf" srcId="{8521B66C-0508-4D3E-9245-39706B4961BF}" destId="{5207A4C6-C060-49E9-8557-86876DBCDF2C}" srcOrd="0" destOrd="0" presId="urn:microsoft.com/office/officeart/2005/8/layout/hierarchy4"/>
    <dgm:cxn modelId="{4703A551-153C-4EB1-ABD1-321AFD66DDC9}" srcId="{3572A366-4D9E-4224-82D3-6CD6C23D66BF}" destId="{46D71267-C606-4212-8B24-D639B6DE0A59}" srcOrd="0" destOrd="0" parTransId="{04B5FB2C-8C01-4BC3-B5A3-A6BE63F2BC29}" sibTransId="{21C859FB-94A4-471A-82CD-FD233C4BB27B}"/>
    <dgm:cxn modelId="{DEEFEC54-0183-4B4D-AC82-F195E2104F2C}" srcId="{3572A366-4D9E-4224-82D3-6CD6C23D66BF}" destId="{8521B66C-0508-4D3E-9245-39706B4961BF}" srcOrd="1" destOrd="0" parTransId="{B4982BE7-DDDC-475D-B379-CFDA4857B7F4}" sibTransId="{B5AA15A4-6D34-4282-BA42-2705647E4E5B}"/>
    <dgm:cxn modelId="{A890EE7C-8168-4CF4-83D7-223C5F7AD0EF}" type="presOf" srcId="{7DB33AD1-32FD-4E16-BA3A-6D5AE8DA1214}" destId="{2AE79CD8-87A3-44A4-B4B2-CE03F0FA9BFE}" srcOrd="0" destOrd="0" presId="urn:microsoft.com/office/officeart/2005/8/layout/hierarchy4"/>
    <dgm:cxn modelId="{81E165C4-8065-4422-B674-E631AB4CE53F}" type="presOf" srcId="{46D71267-C606-4212-8B24-D639B6DE0A59}" destId="{D418079E-E6EE-4784-AA47-C0140E6D2493}" srcOrd="0" destOrd="0" presId="urn:microsoft.com/office/officeart/2005/8/layout/hierarchy4"/>
    <dgm:cxn modelId="{4208CDCA-174A-471D-A66A-260342F91308}" type="presOf" srcId="{3572A366-4D9E-4224-82D3-6CD6C23D66BF}" destId="{DC05B834-B29E-4EF1-A9BB-22DB505644BD}" srcOrd="0" destOrd="0" presId="urn:microsoft.com/office/officeart/2005/8/layout/hierarchy4"/>
    <dgm:cxn modelId="{1C8649EC-3849-44E0-BDA2-79F30590CFA2}" srcId="{E0C12A9C-0083-4F98-AB2C-328C79CCC9D7}" destId="{3572A366-4D9E-4224-82D3-6CD6C23D66BF}" srcOrd="0" destOrd="0" parTransId="{4DC9E6DD-D25F-49FE-9A7C-865BB13D6856}" sibTransId="{A4EA000A-4B85-4D44-8703-768F7343D345}"/>
    <dgm:cxn modelId="{A19718ED-42E3-4F6E-A4CF-5E25A69F969D}" type="presParOf" srcId="{ECFA3CD2-A7BF-4CD6-A390-96F119ABDD30}" destId="{F4E7364F-ACA5-4A2D-876D-258AD45B0512}" srcOrd="0" destOrd="0" presId="urn:microsoft.com/office/officeart/2005/8/layout/hierarchy4"/>
    <dgm:cxn modelId="{A1C3C7D2-5742-4B26-8C2F-E2F078979B07}" type="presParOf" srcId="{F4E7364F-ACA5-4A2D-876D-258AD45B0512}" destId="{DC05B834-B29E-4EF1-A9BB-22DB505644BD}" srcOrd="0" destOrd="0" presId="urn:microsoft.com/office/officeart/2005/8/layout/hierarchy4"/>
    <dgm:cxn modelId="{3A0BF6BE-120E-481C-A028-C48044D31E4A}" type="presParOf" srcId="{F4E7364F-ACA5-4A2D-876D-258AD45B0512}" destId="{71CF17C4-1FCA-4CAA-AED1-783C2004E792}" srcOrd="1" destOrd="0" presId="urn:microsoft.com/office/officeart/2005/8/layout/hierarchy4"/>
    <dgm:cxn modelId="{E7FC9DDF-FB18-4F33-8D38-8FF0592CD6EB}" type="presParOf" srcId="{F4E7364F-ACA5-4A2D-876D-258AD45B0512}" destId="{00FDF5D9-17BF-4E0E-804F-EC87FCC6E67B}" srcOrd="2" destOrd="0" presId="urn:microsoft.com/office/officeart/2005/8/layout/hierarchy4"/>
    <dgm:cxn modelId="{A1DD98DF-FD44-4DB8-AC1D-A4CB99AC7033}" type="presParOf" srcId="{00FDF5D9-17BF-4E0E-804F-EC87FCC6E67B}" destId="{0E51AD20-CF3D-4087-88C4-3E424C2FBB80}" srcOrd="0" destOrd="0" presId="urn:microsoft.com/office/officeart/2005/8/layout/hierarchy4"/>
    <dgm:cxn modelId="{E100DCE3-9453-46A0-94E0-C07D6214255D}" type="presParOf" srcId="{0E51AD20-CF3D-4087-88C4-3E424C2FBB80}" destId="{D418079E-E6EE-4784-AA47-C0140E6D2493}" srcOrd="0" destOrd="0" presId="urn:microsoft.com/office/officeart/2005/8/layout/hierarchy4"/>
    <dgm:cxn modelId="{4960007D-10AB-4970-800B-CC4525DBCC1B}" type="presParOf" srcId="{0E51AD20-CF3D-4087-88C4-3E424C2FBB80}" destId="{24B58670-5161-4DD6-AE5B-839FEDC94777}" srcOrd="1" destOrd="0" presId="urn:microsoft.com/office/officeart/2005/8/layout/hierarchy4"/>
    <dgm:cxn modelId="{DF57234D-845E-46CC-9B48-05DFA3189763}" type="presParOf" srcId="{00FDF5D9-17BF-4E0E-804F-EC87FCC6E67B}" destId="{F325B572-1A15-4A7E-BC33-55A1E3FC7B99}" srcOrd="1" destOrd="0" presId="urn:microsoft.com/office/officeart/2005/8/layout/hierarchy4"/>
    <dgm:cxn modelId="{FC407C96-4A1A-4358-90BE-D760A01D5A55}" type="presParOf" srcId="{00FDF5D9-17BF-4E0E-804F-EC87FCC6E67B}" destId="{3A052FF8-3B9B-4DC3-A9F8-2B2CFD18ECB9}" srcOrd="2" destOrd="0" presId="urn:microsoft.com/office/officeart/2005/8/layout/hierarchy4"/>
    <dgm:cxn modelId="{D7976744-BF9B-4DDC-B7A4-981E0464CCAA}" type="presParOf" srcId="{3A052FF8-3B9B-4DC3-A9F8-2B2CFD18ECB9}" destId="{5207A4C6-C060-49E9-8557-86876DBCDF2C}" srcOrd="0" destOrd="0" presId="urn:microsoft.com/office/officeart/2005/8/layout/hierarchy4"/>
    <dgm:cxn modelId="{1308607C-1B26-40BA-B85F-E89A284F123A}" type="presParOf" srcId="{3A052FF8-3B9B-4DC3-A9F8-2B2CFD18ECB9}" destId="{F515AC02-D1D3-4C1F-B15F-CF620C8909DC}" srcOrd="1" destOrd="0" presId="urn:microsoft.com/office/officeart/2005/8/layout/hierarchy4"/>
    <dgm:cxn modelId="{BC7EA5F6-673E-4202-9BB9-AF21038A4C8D}" type="presParOf" srcId="{00FDF5D9-17BF-4E0E-804F-EC87FCC6E67B}" destId="{430C95BF-1287-45FF-BC23-1B1A1DD76B61}" srcOrd="3" destOrd="0" presId="urn:microsoft.com/office/officeart/2005/8/layout/hierarchy4"/>
    <dgm:cxn modelId="{F97E946F-4756-4E81-BFF2-6D5DC422BA31}" type="presParOf" srcId="{00FDF5D9-17BF-4E0E-804F-EC87FCC6E67B}" destId="{273CAA57-2B33-4345-9B53-AA3E6E2B1CFE}" srcOrd="4" destOrd="0" presId="urn:microsoft.com/office/officeart/2005/8/layout/hierarchy4"/>
    <dgm:cxn modelId="{1CD94F7D-7901-4F85-8DD2-B2DA9FB457E2}" type="presParOf" srcId="{273CAA57-2B33-4345-9B53-AA3E6E2B1CFE}" destId="{2AE79CD8-87A3-44A4-B4B2-CE03F0FA9BFE}" srcOrd="0" destOrd="0" presId="urn:microsoft.com/office/officeart/2005/8/layout/hierarchy4"/>
    <dgm:cxn modelId="{7A093AE4-5309-4B67-9A87-92190F96CC92}" type="presParOf" srcId="{273CAA57-2B33-4345-9B53-AA3E6E2B1CFE}" destId="{DC398FE2-DD66-4939-8F29-C675F8120C6A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05B834-B29E-4EF1-A9BB-22DB505644BD}">
      <dsp:nvSpPr>
        <dsp:cNvPr id="0" name=""/>
        <dsp:cNvSpPr/>
      </dsp:nvSpPr>
      <dsp:spPr>
        <a:xfrm>
          <a:off x="1901" y="154"/>
          <a:ext cx="5287523" cy="1908803"/>
        </a:xfrm>
        <a:prstGeom prst="roundRect">
          <a:avLst>
            <a:gd name="adj" fmla="val 10000"/>
          </a:avLst>
        </a:prstGeom>
        <a:solidFill>
          <a:schemeClr val="accent3">
            <a:shade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3600" kern="1200" dirty="0" err="1"/>
            <a:t>Tidytuesday</a:t>
          </a:r>
          <a:r>
            <a:rPr lang="es-MX" sz="3600" kern="1200" dirty="0"/>
            <a:t>: </a:t>
          </a:r>
          <a:r>
            <a:rPr lang="es-MX" sz="3600" kern="1200" dirty="0" err="1"/>
            <a:t>webscraping</a:t>
          </a:r>
          <a:r>
            <a:rPr lang="es-MX" sz="3600" kern="1200" dirty="0"/>
            <a:t> y repositorio comunitario</a:t>
          </a:r>
        </a:p>
      </dsp:txBody>
      <dsp:txXfrm>
        <a:off x="57808" y="56061"/>
        <a:ext cx="5175709" cy="1796989"/>
      </dsp:txXfrm>
    </dsp:sp>
    <dsp:sp modelId="{D418079E-E6EE-4784-AA47-C0140E6D2493}">
      <dsp:nvSpPr>
        <dsp:cNvPr id="0" name=""/>
        <dsp:cNvSpPr/>
      </dsp:nvSpPr>
      <dsp:spPr>
        <a:xfrm>
          <a:off x="1901" y="2051760"/>
          <a:ext cx="1669041" cy="1908803"/>
        </a:xfrm>
        <a:prstGeom prst="roundRect">
          <a:avLst>
            <a:gd name="adj" fmla="val 10000"/>
          </a:avLst>
        </a:prstGeom>
        <a:solidFill>
          <a:schemeClr val="accent3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000" kern="1200" dirty="0" err="1"/>
            <a:t>Australian</a:t>
          </a:r>
          <a:r>
            <a:rPr lang="es-MX" sz="2000" kern="1200" dirty="0"/>
            <a:t> </a:t>
          </a:r>
          <a:r>
            <a:rPr lang="es-MX" sz="2000" kern="1200" dirty="0" err="1"/>
            <a:t>Government</a:t>
          </a:r>
          <a:r>
            <a:rPr lang="es-MX" sz="2000" kern="1200" dirty="0"/>
            <a:t>, Bureau of </a:t>
          </a:r>
          <a:r>
            <a:rPr lang="es-MX" sz="2000" kern="1200" dirty="0" err="1"/>
            <a:t>Metereology</a:t>
          </a:r>
          <a:endParaRPr lang="es-MX" sz="2000" kern="1200" dirty="0"/>
        </a:p>
      </dsp:txBody>
      <dsp:txXfrm>
        <a:off x="50786" y="2100645"/>
        <a:ext cx="1571271" cy="1811033"/>
      </dsp:txXfrm>
    </dsp:sp>
    <dsp:sp modelId="{5207A4C6-C060-49E9-8557-86876DBCDF2C}">
      <dsp:nvSpPr>
        <dsp:cNvPr id="0" name=""/>
        <dsp:cNvSpPr/>
      </dsp:nvSpPr>
      <dsp:spPr>
        <a:xfrm>
          <a:off x="1811142" y="2051760"/>
          <a:ext cx="1669041" cy="1908803"/>
        </a:xfrm>
        <a:prstGeom prst="roundRect">
          <a:avLst>
            <a:gd name="adj" fmla="val 10000"/>
          </a:avLst>
        </a:prstGeom>
        <a:solidFill>
          <a:schemeClr val="accent3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000" kern="1200" dirty="0"/>
            <a:t>NASA Active </a:t>
          </a:r>
          <a:r>
            <a:rPr lang="es-MX" sz="2000" kern="1200" dirty="0" err="1"/>
            <a:t>Fires</a:t>
          </a:r>
          <a:r>
            <a:rPr lang="es-MX" sz="2000" kern="1200" dirty="0"/>
            <a:t> </a:t>
          </a:r>
          <a:r>
            <a:rPr lang="es-MX" sz="2000" kern="1200" dirty="0" err="1"/>
            <a:t>Dataset</a:t>
          </a:r>
          <a:endParaRPr lang="es-MX" sz="2000" kern="1200" dirty="0"/>
        </a:p>
      </dsp:txBody>
      <dsp:txXfrm>
        <a:off x="1860027" y="2100645"/>
        <a:ext cx="1571271" cy="1811033"/>
      </dsp:txXfrm>
    </dsp:sp>
    <dsp:sp modelId="{2AE79CD8-87A3-44A4-B4B2-CE03F0FA9BFE}">
      <dsp:nvSpPr>
        <dsp:cNvPr id="0" name=""/>
        <dsp:cNvSpPr/>
      </dsp:nvSpPr>
      <dsp:spPr>
        <a:xfrm>
          <a:off x="3620383" y="2051760"/>
          <a:ext cx="1669041" cy="1908803"/>
        </a:xfrm>
        <a:prstGeom prst="roundRect">
          <a:avLst>
            <a:gd name="adj" fmla="val 10000"/>
          </a:avLst>
        </a:prstGeom>
        <a:solidFill>
          <a:schemeClr val="accent3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000" kern="1200" dirty="0"/>
            <a:t>New South </a:t>
          </a:r>
          <a:r>
            <a:rPr lang="es-MX" sz="2000" kern="1200" dirty="0" err="1"/>
            <a:t>Wales</a:t>
          </a:r>
          <a:r>
            <a:rPr lang="es-MX" sz="2000" kern="1200" dirty="0"/>
            <a:t> Rural </a:t>
          </a:r>
          <a:r>
            <a:rPr lang="es-MX" sz="2000" kern="1200" dirty="0" err="1"/>
            <a:t>Fire</a:t>
          </a:r>
          <a:r>
            <a:rPr lang="es-MX" sz="2000" kern="1200" dirty="0"/>
            <a:t> </a:t>
          </a:r>
          <a:r>
            <a:rPr lang="es-MX" sz="2000" kern="1200" dirty="0" err="1"/>
            <a:t>Service</a:t>
          </a:r>
          <a:endParaRPr lang="es-MX" sz="2000" kern="1200" dirty="0"/>
        </a:p>
      </dsp:txBody>
      <dsp:txXfrm>
        <a:off x="3669268" y="2100645"/>
        <a:ext cx="1571271" cy="18110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B6C6C0-D56A-4EA7-9777-5B59ABE1AB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2F90657-047F-4AE3-A7E8-A02C306C88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31B7408-199F-4D13-8449-96A28F480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8AD4A-8A15-457A-9DEF-804D143FD06A}" type="datetimeFigureOut">
              <a:rPr lang="es-MX" smtClean="0"/>
              <a:t>20/05/2020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38C784A-4F1E-4C8A-A24F-555B7B7E8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1B05F4B-E711-4BFE-B0B2-6CB5256EC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42625-D89D-4B52-BD86-F4E471C0BEE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62221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6F6F1E-3793-487F-A326-42F69D2DA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76A0C55-D76F-4D54-8B49-F7B35DD84A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9421CED-524C-40D5-8FF2-9A0F963EC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8AD4A-8A15-457A-9DEF-804D143FD06A}" type="datetimeFigureOut">
              <a:rPr lang="es-MX" smtClean="0"/>
              <a:t>20/05/2020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F8B384D-5FCA-46A9-912B-65CDA89AB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B5AE5F0-0D21-4860-9601-FF73F6036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42625-D89D-4B52-BD86-F4E471C0BEE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94498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4DC09BB-DAA9-435F-A734-87A0F6DB23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366459D-16EB-469C-9EA6-1A87BF896F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7BE73C0-F7D7-4ED8-BA5F-D4B6F759E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8AD4A-8A15-457A-9DEF-804D143FD06A}" type="datetimeFigureOut">
              <a:rPr lang="es-MX" smtClean="0"/>
              <a:t>20/05/2020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F72B5D9-22F7-4869-9BC1-8269290B0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C5189AB-6E3F-4832-9263-E38B11DEB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42625-D89D-4B52-BD86-F4E471C0BEE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57040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748F88-B33A-409B-A64C-ED92802E7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294DBD9-0475-4385-ADB9-5A0560B288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BCC4776-31C0-4B2A-B278-DC3ED218C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8AD4A-8A15-457A-9DEF-804D143FD06A}" type="datetimeFigureOut">
              <a:rPr lang="es-MX" smtClean="0"/>
              <a:t>20/05/2020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426672B-5407-4189-B344-62A2D51FA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8EAFF94-54DF-441E-9E28-332DFDFF0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42625-D89D-4B52-BD86-F4E471C0BEE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13269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7FFA9B-4EEE-475A-A8FD-1E4A421ED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797C9B2-35B5-44E2-8180-983100D695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BD96866-BC1D-4ADB-90CA-C0B89DB4C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8AD4A-8A15-457A-9DEF-804D143FD06A}" type="datetimeFigureOut">
              <a:rPr lang="es-MX" smtClean="0"/>
              <a:t>20/05/2020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C337384-FB18-414B-99A9-6F1377E72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FDCA84E-84D2-4E6C-8B9A-FDB1D9BB5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42625-D89D-4B52-BD86-F4E471C0BEE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01031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2B3301-CEAA-4F48-9C0A-DEE056BB6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88FC9EB-1E9A-4957-B678-C3358F2759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4E0995B-97DF-4320-A91C-1A7D752A66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F71C7C4-E656-45B3-92C3-E27D5A1B8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8AD4A-8A15-457A-9DEF-804D143FD06A}" type="datetimeFigureOut">
              <a:rPr lang="es-MX" smtClean="0"/>
              <a:t>20/05/2020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1A743D3-EB2C-41EE-836D-4FCCB04CE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0BAD7F1-DA01-46A0-AC11-7F39E2897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42625-D89D-4B52-BD86-F4E471C0BEE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27379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278037-179F-404F-991D-1385BFA55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BB108F6-6ADE-4B91-8949-52CB71E181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1183879-8828-422F-894C-8DA85E7DC3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B83E3F4-590D-4BF5-8022-9AD56026DF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6A0F33C-04A3-4DA1-A654-12478E99C6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65A71A2-AE62-4D78-85B0-AE87C8B4B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8AD4A-8A15-457A-9DEF-804D143FD06A}" type="datetimeFigureOut">
              <a:rPr lang="es-MX" smtClean="0"/>
              <a:t>20/05/2020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AC4456A-FE90-4087-A7DD-3AB74AEED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97212C0-DCE7-4E38-825D-45F3F6D35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42625-D89D-4B52-BD86-F4E471C0BEE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00276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F6D540-02E8-4159-A22F-64021C279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D982BE0-A7D4-4478-BC95-1AF4D60EA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8AD4A-8A15-457A-9DEF-804D143FD06A}" type="datetimeFigureOut">
              <a:rPr lang="es-MX" smtClean="0"/>
              <a:t>20/05/2020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83D2B4F-8DC6-4F91-A6B2-194460585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636D1A9-673A-4D1B-807A-FED3B9F26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42625-D89D-4B52-BD86-F4E471C0BEE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82924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AB89519-4C63-4FD3-ADBF-C62885E4E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8AD4A-8A15-457A-9DEF-804D143FD06A}" type="datetimeFigureOut">
              <a:rPr lang="es-MX" smtClean="0"/>
              <a:t>20/05/2020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16F7354-30F4-4EBB-9C39-21BE0D050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D8F9842-8F32-46BB-8338-E68AF128D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42625-D89D-4B52-BD86-F4E471C0BEE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30399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CDE432-9711-4C97-BD29-CC17FDC6E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21DEF83-E37A-474C-932B-F78AC4AC6C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4177B6B-27BA-4E18-957C-AD08CB7220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76CAD0B-F00E-4F94-B418-CAAAB56DB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8AD4A-8A15-457A-9DEF-804D143FD06A}" type="datetimeFigureOut">
              <a:rPr lang="es-MX" smtClean="0"/>
              <a:t>20/05/2020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2A62419-1A9E-45F5-AA12-7C1A369AE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34994A0-DA6B-4C07-B039-530182036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42625-D89D-4B52-BD86-F4E471C0BEE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4322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1714F7-3134-4310-8ED8-4F9503823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C50C840-07E0-4C71-842F-0F0E28A83D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DB76514-CEF8-4514-A748-A87AA3BEB8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0391A2A-9371-4C98-B4E6-C5C2673F0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8AD4A-8A15-457A-9DEF-804D143FD06A}" type="datetimeFigureOut">
              <a:rPr lang="es-MX" smtClean="0"/>
              <a:t>20/05/2020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DCBE691-97F5-46EE-B0A4-317CE4962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20B0891-654F-4AA6-A416-716D956DC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42625-D89D-4B52-BD86-F4E471C0BEE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29107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BBD9F9D-1C65-455D-820B-618FC6ADA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7223EE4-B92E-4A5A-BA8D-D44A2D7FC5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AB9CB3E-B10D-40F9-9BAD-982BA9CB08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38AD4A-8A15-457A-9DEF-804D143FD06A}" type="datetimeFigureOut">
              <a:rPr lang="es-MX" smtClean="0"/>
              <a:t>20/05/2020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6864DA9-C5D2-400F-AEE2-2B14C56159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1327429-EBC9-40AE-925A-4FF30C5D75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D42625-D89D-4B52-BD86-F4E471C0BEE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91355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Una ola en el mar&#10;&#10;Descripción generada automáticamente">
            <a:extLst>
              <a:ext uri="{FF2B5EF4-FFF2-40B4-BE49-F238E27FC236}">
                <a16:creationId xmlns:a16="http://schemas.microsoft.com/office/drawing/2014/main" id="{92779953-19DD-4863-8325-A69E0229517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2383" b="1303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C792056-6D9F-4677-A557-A1ED21AF8F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9395" y="352475"/>
            <a:ext cx="7756594" cy="2900518"/>
          </a:xfrm>
        </p:spPr>
        <p:txBody>
          <a:bodyPr>
            <a:normAutofit fontScale="90000"/>
          </a:bodyPr>
          <a:lstStyle/>
          <a:p>
            <a:pPr algn="l"/>
            <a:r>
              <a:rPr lang="es-MX" sz="5600" dirty="0">
                <a:solidFill>
                  <a:srgbClr val="FFFFFF"/>
                </a:solidFill>
                <a:latin typeface="Abadi" panose="020B0604020202020204" pitchFamily="34" charset="0"/>
              </a:rPr>
              <a:t>Determinantes Ambientales de la Temporada de Incendios 2019-2020 en Australia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AA3E9E4-E319-45E2-89DA-E54D857D9A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5428" y="3603721"/>
            <a:ext cx="5660572" cy="1098395"/>
          </a:xfrm>
        </p:spPr>
        <p:txBody>
          <a:bodyPr>
            <a:normAutofit/>
          </a:bodyPr>
          <a:lstStyle/>
          <a:p>
            <a:pPr algn="l"/>
            <a:r>
              <a:rPr lang="es-MX" dirty="0">
                <a:solidFill>
                  <a:srgbClr val="FFFFFF"/>
                </a:solidFill>
                <a:latin typeface="Abadi" panose="020B0604020104020204" pitchFamily="34" charset="0"/>
              </a:rPr>
              <a:t>Daniel Juárez Bautista</a:t>
            </a:r>
          </a:p>
          <a:p>
            <a:pPr algn="l"/>
            <a:r>
              <a:rPr lang="es-MX" dirty="0">
                <a:solidFill>
                  <a:srgbClr val="FFFFFF"/>
                </a:solidFill>
                <a:latin typeface="Abadi" panose="020B0604020104020204" pitchFamily="34" charset="0"/>
              </a:rPr>
              <a:t>Visualizar la Política</a:t>
            </a:r>
          </a:p>
        </p:txBody>
      </p:sp>
      <p:pic>
        <p:nvPicPr>
          <p:cNvPr id="6" name="Imagen 5" descr="Imagen que contiene dibujo&#10;&#10;Descripción generada automáticamente">
            <a:extLst>
              <a:ext uri="{FF2B5EF4-FFF2-40B4-BE49-F238E27FC236}">
                <a16:creationId xmlns:a16="http://schemas.microsoft.com/office/drawing/2014/main" id="{BE0A88F3-60CB-47D1-B055-64246A3610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3391" y="353762"/>
            <a:ext cx="1629214" cy="2033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2147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n 5" descr="Imagen que contiene texto, mapa&#10;&#10;Descripción generada automáticamente">
            <a:extLst>
              <a:ext uri="{FF2B5EF4-FFF2-40B4-BE49-F238E27FC236}">
                <a16:creationId xmlns:a16="http://schemas.microsoft.com/office/drawing/2014/main" id="{A5A9D315-CD80-4EF6-803B-9E98710D62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7060" y="480060"/>
            <a:ext cx="5897880" cy="5897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9632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F296400-7DF3-4460-8A22-63CD724EAB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7060" y="480061"/>
            <a:ext cx="5897879" cy="5897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5785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812051D2-39AA-4D27-A0F9-3E27BA295A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7060" y="480060"/>
            <a:ext cx="5897880" cy="5897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1752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C838D33-1D21-46C0-9CD0-BD09F1D03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>
            <a:normAutofit/>
          </a:bodyPr>
          <a:lstStyle/>
          <a:p>
            <a:pPr algn="ctr"/>
            <a:r>
              <a:rPr lang="es-MX" sz="5400">
                <a:solidFill>
                  <a:schemeClr val="bg1">
                    <a:lumMod val="95000"/>
                    <a:lumOff val="5000"/>
                  </a:schemeClr>
                </a:solidFill>
              </a:rPr>
              <a:t>Datos Ambientales para 2019</a:t>
            </a:r>
          </a:p>
        </p:txBody>
      </p:sp>
    </p:spTree>
    <p:extLst>
      <p:ext uri="{BB962C8B-B14F-4D97-AF65-F5344CB8AC3E}">
        <p14:creationId xmlns:p14="http://schemas.microsoft.com/office/powerpoint/2010/main" val="12062380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n 5" descr="Imagen que contiene mapa, texto&#10;&#10;Descripción generada automáticamente">
            <a:extLst>
              <a:ext uri="{FF2B5EF4-FFF2-40B4-BE49-F238E27FC236}">
                <a16:creationId xmlns:a16="http://schemas.microsoft.com/office/drawing/2014/main" id="{42C118F0-FF56-4198-8FFD-C133A49063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7060" y="480060"/>
            <a:ext cx="5897880" cy="5897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3474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Imagen 8" descr="Imagen que contiene mapa&#10;&#10;Descripción generada automáticamente">
            <a:extLst>
              <a:ext uri="{FF2B5EF4-FFF2-40B4-BE49-F238E27FC236}">
                <a16:creationId xmlns:a16="http://schemas.microsoft.com/office/drawing/2014/main" id="{EEF35635-703D-4B0D-87F8-93E651A3AD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7060" y="480060"/>
            <a:ext cx="5897880" cy="5897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3687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4D035F6-8CAD-47F4-AA70-FFCD7E58B2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7060" y="480061"/>
            <a:ext cx="5897879" cy="5897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986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0563BE-A0B2-4194-BB5E-0B7948D25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3" y="1445494"/>
            <a:ext cx="3616856" cy="4376572"/>
          </a:xfrm>
        </p:spPr>
        <p:txBody>
          <a:bodyPr anchor="ctr">
            <a:normAutofit/>
          </a:bodyPr>
          <a:lstStyle/>
          <a:p>
            <a:r>
              <a:rPr lang="es-MX" sz="4800"/>
              <a:t>Contexto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FF2AC85-FAA0-4844-813F-83C04D738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7636" y="0"/>
            <a:ext cx="7281316" cy="6858000"/>
          </a:xfrm>
          <a:custGeom>
            <a:avLst/>
            <a:gdLst>
              <a:gd name="connsiteX0" fmla="*/ 361354 w 7281316"/>
              <a:gd name="connsiteY0" fmla="*/ 0 h 6858000"/>
              <a:gd name="connsiteX1" fmla="*/ 7281316 w 7281316"/>
              <a:gd name="connsiteY1" fmla="*/ 0 h 6858000"/>
              <a:gd name="connsiteX2" fmla="*/ 7281316 w 7281316"/>
              <a:gd name="connsiteY2" fmla="*/ 6858000 h 6858000"/>
              <a:gd name="connsiteX3" fmla="*/ 696735 w 7281316"/>
              <a:gd name="connsiteY3" fmla="*/ 6858000 h 6858000"/>
              <a:gd name="connsiteX4" fmla="*/ 690849 w 7281316"/>
              <a:gd name="connsiteY4" fmla="*/ 6842426 h 6858000"/>
              <a:gd name="connsiteX5" fmla="*/ 335637 w 7281316"/>
              <a:gd name="connsiteY5" fmla="*/ 9472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81316" h="6858000">
                <a:moveTo>
                  <a:pt x="361354" y="0"/>
                </a:moveTo>
                <a:lnTo>
                  <a:pt x="7281316" y="0"/>
                </a:lnTo>
                <a:lnTo>
                  <a:pt x="7281316" y="6858000"/>
                </a:lnTo>
                <a:lnTo>
                  <a:pt x="696735" y="6858000"/>
                </a:lnTo>
                <a:lnTo>
                  <a:pt x="690849" y="6842426"/>
                </a:lnTo>
                <a:cubicBezTo>
                  <a:pt x="-65870" y="4704140"/>
                  <a:pt x="-226206" y="2374054"/>
                  <a:pt x="335637" y="9472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9CC0F1E-BAA2-47B1-8F83-7ECB9FD9E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89558" y="0"/>
            <a:ext cx="6999394" cy="6858000"/>
          </a:xfrm>
          <a:custGeom>
            <a:avLst/>
            <a:gdLst>
              <a:gd name="connsiteX0" fmla="*/ 6999394 w 6999394"/>
              <a:gd name="connsiteY0" fmla="*/ 0 h 6858000"/>
              <a:gd name="connsiteX1" fmla="*/ 6999394 w 6999394"/>
              <a:gd name="connsiteY1" fmla="*/ 6858000 h 6858000"/>
              <a:gd name="connsiteX2" fmla="*/ 717029 w 6999394"/>
              <a:gd name="connsiteY2" fmla="*/ 6858000 h 6858000"/>
              <a:gd name="connsiteX3" fmla="*/ 623642 w 6999394"/>
              <a:gd name="connsiteY3" fmla="*/ 6599363 h 6858000"/>
              <a:gd name="connsiteX4" fmla="*/ 319533 w 6999394"/>
              <a:gd name="connsiteY4" fmla="*/ 193787 h 6858000"/>
              <a:gd name="connsiteX5" fmla="*/ 371685 w 6999394"/>
              <a:gd name="connsiteY5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99394" h="6858000">
                <a:moveTo>
                  <a:pt x="6999394" y="0"/>
                </a:moveTo>
                <a:lnTo>
                  <a:pt x="6999394" y="6858000"/>
                </a:lnTo>
                <a:lnTo>
                  <a:pt x="717029" y="6858000"/>
                </a:lnTo>
                <a:lnTo>
                  <a:pt x="623642" y="6599363"/>
                </a:lnTo>
                <a:cubicBezTo>
                  <a:pt x="-67685" y="4563346"/>
                  <a:pt x="-206622" y="2355719"/>
                  <a:pt x="319533" y="193787"/>
                </a:cubicBezTo>
                <a:lnTo>
                  <a:pt x="371685" y="1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96B89A6-7BF7-47ED-9DDF-94927ED5EA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399032"/>
            <a:ext cx="5501834" cy="4471416"/>
          </a:xfrm>
        </p:spPr>
        <p:txBody>
          <a:bodyPr anchor="ctr">
            <a:normAutofit/>
          </a:bodyPr>
          <a:lstStyle/>
          <a:p>
            <a:r>
              <a:rPr lang="es-MX" sz="2200" dirty="0">
                <a:solidFill>
                  <a:schemeClr val="bg1"/>
                </a:solidFill>
              </a:rPr>
              <a:t>Creciente conciencia social sobre fenómenos ambientales a nivel mundial</a:t>
            </a:r>
          </a:p>
          <a:p>
            <a:endParaRPr lang="es-MX" sz="2200" dirty="0">
              <a:solidFill>
                <a:schemeClr val="bg1"/>
              </a:solidFill>
            </a:endParaRPr>
          </a:p>
          <a:p>
            <a:r>
              <a:rPr lang="es-MX" sz="2200" dirty="0">
                <a:solidFill>
                  <a:schemeClr val="bg1"/>
                </a:solidFill>
              </a:rPr>
              <a:t>Durante las últimas semanas de 2019 y las primeras de 2020, los incendios en Australia crecieron rápidamente. </a:t>
            </a:r>
          </a:p>
          <a:p>
            <a:pPr lvl="1"/>
            <a:r>
              <a:rPr lang="es-MX" sz="2200" dirty="0">
                <a:solidFill>
                  <a:schemeClr val="bg1"/>
                </a:solidFill>
              </a:rPr>
              <a:t>Más de 11 millones de hectáreas de bosque.</a:t>
            </a:r>
          </a:p>
          <a:p>
            <a:pPr lvl="1"/>
            <a:r>
              <a:rPr lang="es-MX" sz="2200" dirty="0">
                <a:solidFill>
                  <a:schemeClr val="bg1"/>
                </a:solidFill>
              </a:rPr>
              <a:t>Aproximadamente un billón de animales.</a:t>
            </a:r>
          </a:p>
          <a:p>
            <a:pPr lvl="1"/>
            <a:r>
              <a:rPr lang="es-MX" sz="2200" dirty="0">
                <a:solidFill>
                  <a:schemeClr val="bg1"/>
                </a:solidFill>
              </a:rPr>
              <a:t>Alrededor de 34 personas fallecieron. </a:t>
            </a:r>
          </a:p>
        </p:txBody>
      </p:sp>
    </p:spTree>
    <p:extLst>
      <p:ext uri="{BB962C8B-B14F-4D97-AF65-F5344CB8AC3E}">
        <p14:creationId xmlns:p14="http://schemas.microsoft.com/office/powerpoint/2010/main" val="24393549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5006A9-5B24-4BBE-8ABC-E3E611F03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3" y="1445494"/>
            <a:ext cx="3616856" cy="4376572"/>
          </a:xfrm>
        </p:spPr>
        <p:txBody>
          <a:bodyPr anchor="ctr">
            <a:normAutofit/>
          </a:bodyPr>
          <a:lstStyle/>
          <a:p>
            <a:r>
              <a:rPr lang="es-MX" sz="4800"/>
              <a:t>Australia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FF2AC85-FAA0-4844-813F-83C04D738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7636" y="0"/>
            <a:ext cx="7281316" cy="6858000"/>
          </a:xfrm>
          <a:custGeom>
            <a:avLst/>
            <a:gdLst>
              <a:gd name="connsiteX0" fmla="*/ 361354 w 7281316"/>
              <a:gd name="connsiteY0" fmla="*/ 0 h 6858000"/>
              <a:gd name="connsiteX1" fmla="*/ 7281316 w 7281316"/>
              <a:gd name="connsiteY1" fmla="*/ 0 h 6858000"/>
              <a:gd name="connsiteX2" fmla="*/ 7281316 w 7281316"/>
              <a:gd name="connsiteY2" fmla="*/ 6858000 h 6858000"/>
              <a:gd name="connsiteX3" fmla="*/ 696735 w 7281316"/>
              <a:gd name="connsiteY3" fmla="*/ 6858000 h 6858000"/>
              <a:gd name="connsiteX4" fmla="*/ 690849 w 7281316"/>
              <a:gd name="connsiteY4" fmla="*/ 6842426 h 6858000"/>
              <a:gd name="connsiteX5" fmla="*/ 335637 w 7281316"/>
              <a:gd name="connsiteY5" fmla="*/ 9472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81316" h="6858000">
                <a:moveTo>
                  <a:pt x="361354" y="0"/>
                </a:moveTo>
                <a:lnTo>
                  <a:pt x="7281316" y="0"/>
                </a:lnTo>
                <a:lnTo>
                  <a:pt x="7281316" y="6858000"/>
                </a:lnTo>
                <a:lnTo>
                  <a:pt x="696735" y="6858000"/>
                </a:lnTo>
                <a:lnTo>
                  <a:pt x="690849" y="6842426"/>
                </a:lnTo>
                <a:cubicBezTo>
                  <a:pt x="-65870" y="4704140"/>
                  <a:pt x="-226206" y="2374054"/>
                  <a:pt x="335637" y="9472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9CC0F1E-BAA2-47B1-8F83-7ECB9FD9E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89558" y="0"/>
            <a:ext cx="6999394" cy="6858000"/>
          </a:xfrm>
          <a:custGeom>
            <a:avLst/>
            <a:gdLst>
              <a:gd name="connsiteX0" fmla="*/ 6999394 w 6999394"/>
              <a:gd name="connsiteY0" fmla="*/ 0 h 6858000"/>
              <a:gd name="connsiteX1" fmla="*/ 6999394 w 6999394"/>
              <a:gd name="connsiteY1" fmla="*/ 6858000 h 6858000"/>
              <a:gd name="connsiteX2" fmla="*/ 717029 w 6999394"/>
              <a:gd name="connsiteY2" fmla="*/ 6858000 h 6858000"/>
              <a:gd name="connsiteX3" fmla="*/ 623642 w 6999394"/>
              <a:gd name="connsiteY3" fmla="*/ 6599363 h 6858000"/>
              <a:gd name="connsiteX4" fmla="*/ 319533 w 6999394"/>
              <a:gd name="connsiteY4" fmla="*/ 193787 h 6858000"/>
              <a:gd name="connsiteX5" fmla="*/ 371685 w 6999394"/>
              <a:gd name="connsiteY5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99394" h="6858000">
                <a:moveTo>
                  <a:pt x="6999394" y="0"/>
                </a:moveTo>
                <a:lnTo>
                  <a:pt x="6999394" y="6858000"/>
                </a:lnTo>
                <a:lnTo>
                  <a:pt x="717029" y="6858000"/>
                </a:lnTo>
                <a:lnTo>
                  <a:pt x="623642" y="6599363"/>
                </a:lnTo>
                <a:cubicBezTo>
                  <a:pt x="-67685" y="4563346"/>
                  <a:pt x="-206622" y="2355719"/>
                  <a:pt x="319533" y="193787"/>
                </a:cubicBezTo>
                <a:lnTo>
                  <a:pt x="371685" y="1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0A24AC1-3071-4515-8915-AC38BB24A8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8338" y="1398072"/>
            <a:ext cx="5501834" cy="4471416"/>
          </a:xfrm>
        </p:spPr>
        <p:txBody>
          <a:bodyPr anchor="ctr">
            <a:normAutofit/>
          </a:bodyPr>
          <a:lstStyle/>
          <a:p>
            <a:r>
              <a:rPr lang="es-MX" sz="2200" dirty="0">
                <a:solidFill>
                  <a:schemeClr val="bg1"/>
                </a:solidFill>
              </a:rPr>
              <a:t>Según la ONU, es uno de los 17 países “Megadiversos” en el mundo. </a:t>
            </a:r>
          </a:p>
          <a:p>
            <a:endParaRPr lang="es-MX" sz="2200" dirty="0">
              <a:solidFill>
                <a:schemeClr val="bg1"/>
              </a:solidFill>
            </a:endParaRPr>
          </a:p>
          <a:p>
            <a:r>
              <a:rPr lang="es-MX" sz="2200" dirty="0">
                <a:solidFill>
                  <a:schemeClr val="bg1"/>
                </a:solidFill>
              </a:rPr>
              <a:t>Más del 83% de sus especies de mamíferos, reptiles, peces e insectos son endémicos. </a:t>
            </a:r>
          </a:p>
          <a:p>
            <a:endParaRPr lang="es-MX" sz="2200" dirty="0">
              <a:solidFill>
                <a:schemeClr val="bg1"/>
              </a:solidFill>
            </a:endParaRPr>
          </a:p>
          <a:p>
            <a:r>
              <a:rPr lang="es-MX" sz="2200" dirty="0">
                <a:solidFill>
                  <a:schemeClr val="bg1"/>
                </a:solidFill>
              </a:rPr>
              <a:t>El 16% del territorio está cubierto por bosques, esto representa el 3% de los bosques a nivel mundial. </a:t>
            </a:r>
          </a:p>
          <a:p>
            <a:endParaRPr lang="es-MX" sz="2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71840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6074F0-67EC-4001-ACB1-76C12088B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3" y="1445494"/>
            <a:ext cx="3616856" cy="4376572"/>
          </a:xfrm>
        </p:spPr>
        <p:txBody>
          <a:bodyPr anchor="ctr">
            <a:normAutofit/>
          </a:bodyPr>
          <a:lstStyle/>
          <a:p>
            <a:r>
              <a:rPr lang="es-MX" sz="4800" dirty="0"/>
              <a:t>Objetivo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FF2AC85-FAA0-4844-813F-83C04D738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7636" y="0"/>
            <a:ext cx="7281316" cy="6858000"/>
          </a:xfrm>
          <a:custGeom>
            <a:avLst/>
            <a:gdLst>
              <a:gd name="connsiteX0" fmla="*/ 361354 w 7281316"/>
              <a:gd name="connsiteY0" fmla="*/ 0 h 6858000"/>
              <a:gd name="connsiteX1" fmla="*/ 7281316 w 7281316"/>
              <a:gd name="connsiteY1" fmla="*/ 0 h 6858000"/>
              <a:gd name="connsiteX2" fmla="*/ 7281316 w 7281316"/>
              <a:gd name="connsiteY2" fmla="*/ 6858000 h 6858000"/>
              <a:gd name="connsiteX3" fmla="*/ 696735 w 7281316"/>
              <a:gd name="connsiteY3" fmla="*/ 6858000 h 6858000"/>
              <a:gd name="connsiteX4" fmla="*/ 690849 w 7281316"/>
              <a:gd name="connsiteY4" fmla="*/ 6842426 h 6858000"/>
              <a:gd name="connsiteX5" fmla="*/ 335637 w 7281316"/>
              <a:gd name="connsiteY5" fmla="*/ 9472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81316" h="6858000">
                <a:moveTo>
                  <a:pt x="361354" y="0"/>
                </a:moveTo>
                <a:lnTo>
                  <a:pt x="7281316" y="0"/>
                </a:lnTo>
                <a:lnTo>
                  <a:pt x="7281316" y="6858000"/>
                </a:lnTo>
                <a:lnTo>
                  <a:pt x="696735" y="6858000"/>
                </a:lnTo>
                <a:lnTo>
                  <a:pt x="690849" y="6842426"/>
                </a:lnTo>
                <a:cubicBezTo>
                  <a:pt x="-65870" y="4704140"/>
                  <a:pt x="-226206" y="2374054"/>
                  <a:pt x="335637" y="9472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9CC0F1E-BAA2-47B1-8F83-7ECB9FD9E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89558" y="0"/>
            <a:ext cx="6999394" cy="6858000"/>
          </a:xfrm>
          <a:custGeom>
            <a:avLst/>
            <a:gdLst>
              <a:gd name="connsiteX0" fmla="*/ 6999394 w 6999394"/>
              <a:gd name="connsiteY0" fmla="*/ 0 h 6858000"/>
              <a:gd name="connsiteX1" fmla="*/ 6999394 w 6999394"/>
              <a:gd name="connsiteY1" fmla="*/ 6858000 h 6858000"/>
              <a:gd name="connsiteX2" fmla="*/ 717029 w 6999394"/>
              <a:gd name="connsiteY2" fmla="*/ 6858000 h 6858000"/>
              <a:gd name="connsiteX3" fmla="*/ 623642 w 6999394"/>
              <a:gd name="connsiteY3" fmla="*/ 6599363 h 6858000"/>
              <a:gd name="connsiteX4" fmla="*/ 319533 w 6999394"/>
              <a:gd name="connsiteY4" fmla="*/ 193787 h 6858000"/>
              <a:gd name="connsiteX5" fmla="*/ 371685 w 6999394"/>
              <a:gd name="connsiteY5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99394" h="6858000">
                <a:moveTo>
                  <a:pt x="6999394" y="0"/>
                </a:moveTo>
                <a:lnTo>
                  <a:pt x="6999394" y="6858000"/>
                </a:lnTo>
                <a:lnTo>
                  <a:pt x="717029" y="6858000"/>
                </a:lnTo>
                <a:lnTo>
                  <a:pt x="623642" y="6599363"/>
                </a:lnTo>
                <a:cubicBezTo>
                  <a:pt x="-67685" y="4563346"/>
                  <a:pt x="-206622" y="2355719"/>
                  <a:pt x="319533" y="193787"/>
                </a:cubicBezTo>
                <a:lnTo>
                  <a:pt x="371685" y="1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C976333-BAC2-4C72-AAE4-3FEC8FBDF0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193292"/>
            <a:ext cx="5501834" cy="4471416"/>
          </a:xfrm>
        </p:spPr>
        <p:txBody>
          <a:bodyPr anchor="ctr">
            <a:normAutofit/>
          </a:bodyPr>
          <a:lstStyle/>
          <a:p>
            <a:r>
              <a:rPr lang="es-MX" sz="2200" dirty="0">
                <a:solidFill>
                  <a:schemeClr val="bg1"/>
                </a:solidFill>
              </a:rPr>
              <a:t>Sumar a los esfuerzos por generar conciencia respecto a los efectos del cambio climático y la vulnerabilidad medioambiental y social. </a:t>
            </a:r>
          </a:p>
          <a:p>
            <a:endParaRPr lang="es-MX" sz="2200" dirty="0">
              <a:solidFill>
                <a:schemeClr val="bg1"/>
              </a:solidFill>
            </a:endParaRPr>
          </a:p>
          <a:p>
            <a:r>
              <a:rPr lang="es-MX" sz="2200" dirty="0">
                <a:solidFill>
                  <a:schemeClr val="bg1"/>
                </a:solidFill>
              </a:rPr>
              <a:t>Analizar el sector de bienes públicos naturales frente a catástrofes medioambientales. </a:t>
            </a:r>
          </a:p>
          <a:p>
            <a:pPr marL="0" indent="0">
              <a:buNone/>
            </a:pPr>
            <a:endParaRPr lang="es-MX" sz="2200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s-MX" sz="2200" i="1" dirty="0">
                <a:solidFill>
                  <a:schemeClr val="bg1"/>
                </a:solidFill>
              </a:rPr>
              <a:t>¿Por qué la temporada de incendios 2019-2020 en Australia fue tan destructiva?</a:t>
            </a:r>
          </a:p>
        </p:txBody>
      </p:sp>
    </p:spTree>
    <p:extLst>
      <p:ext uri="{BB962C8B-B14F-4D97-AF65-F5344CB8AC3E}">
        <p14:creationId xmlns:p14="http://schemas.microsoft.com/office/powerpoint/2010/main" val="13912604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EFFD19-6B5D-45C1-B7B1-6F5C2D359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3" y="1445494"/>
            <a:ext cx="3616856" cy="4376572"/>
          </a:xfrm>
        </p:spPr>
        <p:txBody>
          <a:bodyPr anchor="ctr">
            <a:normAutofit/>
          </a:bodyPr>
          <a:lstStyle/>
          <a:p>
            <a:r>
              <a:rPr lang="es-MX" sz="4800"/>
              <a:t>Datos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FF2AC85-FAA0-4844-813F-83C04D738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7636" y="0"/>
            <a:ext cx="7281316" cy="6858000"/>
          </a:xfrm>
          <a:custGeom>
            <a:avLst/>
            <a:gdLst>
              <a:gd name="connsiteX0" fmla="*/ 361354 w 7281316"/>
              <a:gd name="connsiteY0" fmla="*/ 0 h 6858000"/>
              <a:gd name="connsiteX1" fmla="*/ 7281316 w 7281316"/>
              <a:gd name="connsiteY1" fmla="*/ 0 h 6858000"/>
              <a:gd name="connsiteX2" fmla="*/ 7281316 w 7281316"/>
              <a:gd name="connsiteY2" fmla="*/ 6858000 h 6858000"/>
              <a:gd name="connsiteX3" fmla="*/ 696735 w 7281316"/>
              <a:gd name="connsiteY3" fmla="*/ 6858000 h 6858000"/>
              <a:gd name="connsiteX4" fmla="*/ 690849 w 7281316"/>
              <a:gd name="connsiteY4" fmla="*/ 6842426 h 6858000"/>
              <a:gd name="connsiteX5" fmla="*/ 335637 w 7281316"/>
              <a:gd name="connsiteY5" fmla="*/ 9472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81316" h="6858000">
                <a:moveTo>
                  <a:pt x="361354" y="0"/>
                </a:moveTo>
                <a:lnTo>
                  <a:pt x="7281316" y="0"/>
                </a:lnTo>
                <a:lnTo>
                  <a:pt x="7281316" y="6858000"/>
                </a:lnTo>
                <a:lnTo>
                  <a:pt x="696735" y="6858000"/>
                </a:lnTo>
                <a:lnTo>
                  <a:pt x="690849" y="6842426"/>
                </a:lnTo>
                <a:cubicBezTo>
                  <a:pt x="-65870" y="4704140"/>
                  <a:pt x="-226206" y="2374054"/>
                  <a:pt x="335637" y="9472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9CC0F1E-BAA2-47B1-8F83-7ECB9FD9E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89558" y="0"/>
            <a:ext cx="6999394" cy="6858000"/>
          </a:xfrm>
          <a:custGeom>
            <a:avLst/>
            <a:gdLst>
              <a:gd name="connsiteX0" fmla="*/ 6999394 w 6999394"/>
              <a:gd name="connsiteY0" fmla="*/ 0 h 6858000"/>
              <a:gd name="connsiteX1" fmla="*/ 6999394 w 6999394"/>
              <a:gd name="connsiteY1" fmla="*/ 6858000 h 6858000"/>
              <a:gd name="connsiteX2" fmla="*/ 717029 w 6999394"/>
              <a:gd name="connsiteY2" fmla="*/ 6858000 h 6858000"/>
              <a:gd name="connsiteX3" fmla="*/ 623642 w 6999394"/>
              <a:gd name="connsiteY3" fmla="*/ 6599363 h 6858000"/>
              <a:gd name="connsiteX4" fmla="*/ 319533 w 6999394"/>
              <a:gd name="connsiteY4" fmla="*/ 193787 h 6858000"/>
              <a:gd name="connsiteX5" fmla="*/ 371685 w 6999394"/>
              <a:gd name="connsiteY5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99394" h="6858000">
                <a:moveTo>
                  <a:pt x="6999394" y="0"/>
                </a:moveTo>
                <a:lnTo>
                  <a:pt x="6999394" y="6858000"/>
                </a:lnTo>
                <a:lnTo>
                  <a:pt x="717029" y="6858000"/>
                </a:lnTo>
                <a:lnTo>
                  <a:pt x="623642" y="6599363"/>
                </a:lnTo>
                <a:cubicBezTo>
                  <a:pt x="-67685" y="4563346"/>
                  <a:pt x="-206622" y="2355719"/>
                  <a:pt x="319533" y="193787"/>
                </a:cubicBezTo>
                <a:lnTo>
                  <a:pt x="371685" y="1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Diagrama 6">
            <a:extLst>
              <a:ext uri="{FF2B5EF4-FFF2-40B4-BE49-F238E27FC236}">
                <a16:creationId xmlns:a16="http://schemas.microsoft.com/office/drawing/2014/main" id="{C859D7CD-1240-4453-8BE0-D91D5561D51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32804905"/>
              </p:ext>
            </p:extLst>
          </p:nvPr>
        </p:nvGraphicFramePr>
        <p:xfrm>
          <a:off x="6043591" y="1653421"/>
          <a:ext cx="5291327" cy="39607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23598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4E75EB1-A251-4E9B-9DA7-FFBFD247A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>
            <a:normAutofit/>
          </a:bodyPr>
          <a:lstStyle/>
          <a:p>
            <a:pPr algn="ctr"/>
            <a:r>
              <a:rPr lang="es-MX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Evolución de los Incendios</a:t>
            </a:r>
          </a:p>
        </p:txBody>
      </p:sp>
    </p:spTree>
    <p:extLst>
      <p:ext uri="{BB962C8B-B14F-4D97-AF65-F5344CB8AC3E}">
        <p14:creationId xmlns:p14="http://schemas.microsoft.com/office/powerpoint/2010/main" val="4128858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n 3" descr="Imagen que contiene texto, mapa&#10;&#10;Descripción generada automáticamente">
            <a:extLst>
              <a:ext uri="{FF2B5EF4-FFF2-40B4-BE49-F238E27FC236}">
                <a16:creationId xmlns:a16="http://schemas.microsoft.com/office/drawing/2014/main" id="{34C3BCAC-156B-4565-BD80-D3474ABFBD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5269" y="476478"/>
            <a:ext cx="5901462" cy="5901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9267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FD5E822-2DA6-4A20-9312-50B2F2CA5A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788" t="3294" r="19673"/>
          <a:stretch/>
        </p:blipFill>
        <p:spPr>
          <a:xfrm>
            <a:off x="2879309" y="480060"/>
            <a:ext cx="6458434" cy="5897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3737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C838D33-1D21-46C0-9CD0-BD09F1D03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>
            <a:normAutofit/>
          </a:bodyPr>
          <a:lstStyle/>
          <a:p>
            <a:pPr algn="ctr"/>
            <a:r>
              <a:rPr lang="es-MX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Datos Ambientales Históricos</a:t>
            </a:r>
          </a:p>
        </p:txBody>
      </p:sp>
    </p:spTree>
    <p:extLst>
      <p:ext uri="{BB962C8B-B14F-4D97-AF65-F5344CB8AC3E}">
        <p14:creationId xmlns:p14="http://schemas.microsoft.com/office/powerpoint/2010/main" val="15362011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206</Words>
  <Application>Microsoft Office PowerPoint</Application>
  <PresentationFormat>Panorámica</PresentationFormat>
  <Paragraphs>30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1" baseType="lpstr">
      <vt:lpstr>Abadi</vt:lpstr>
      <vt:lpstr>Arial</vt:lpstr>
      <vt:lpstr>Calibri</vt:lpstr>
      <vt:lpstr>Calibri Light</vt:lpstr>
      <vt:lpstr>Tema de Office</vt:lpstr>
      <vt:lpstr>Determinantes Ambientales de la Temporada de Incendios 2019-2020 en Australia</vt:lpstr>
      <vt:lpstr>Contexto</vt:lpstr>
      <vt:lpstr>Australia</vt:lpstr>
      <vt:lpstr>Objetivo</vt:lpstr>
      <vt:lpstr>Datos</vt:lpstr>
      <vt:lpstr>Evolución de los Incendios</vt:lpstr>
      <vt:lpstr>Presentación de PowerPoint</vt:lpstr>
      <vt:lpstr>Presentación de PowerPoint</vt:lpstr>
      <vt:lpstr>Datos Ambientales Históricos</vt:lpstr>
      <vt:lpstr>Presentación de PowerPoint</vt:lpstr>
      <vt:lpstr>Presentación de PowerPoint</vt:lpstr>
      <vt:lpstr>Presentación de PowerPoint</vt:lpstr>
      <vt:lpstr>Datos Ambientales para 2019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Determinantes Ambientales de la Temporada de Incendios 2019-2020 en Australia</dc:title>
  <dc:creator>Daniel Juarez</dc:creator>
  <cp:lastModifiedBy>Daniel Juarez</cp:lastModifiedBy>
  <cp:revision>3</cp:revision>
  <dcterms:created xsi:type="dcterms:W3CDTF">2020-05-20T19:09:59Z</dcterms:created>
  <dcterms:modified xsi:type="dcterms:W3CDTF">2020-05-20T22:16:33Z</dcterms:modified>
</cp:coreProperties>
</file>