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56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809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F4E5-2BF6-4B85-3F5F-B2A162E00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BB85D-1623-C1AB-917F-DFF5CD6CF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B3FED-2E3B-9B42-0B68-A5A491567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C31-303B-4B44-9DC5-BC1D9C55D77E}" type="datetimeFigureOut">
              <a:rPr lang="en-CH" smtClean="0"/>
              <a:t>30.10.23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818F-5F3F-9835-6306-E3D79873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A9B73-7FEA-E625-2529-253958F09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70172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E621-0A75-C218-9738-E0BDCFD9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ED068-8C72-9BF1-EB29-0743FA2E4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2E4C-48B3-F270-DE4D-814A56056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C31-303B-4B44-9DC5-BC1D9C55D77E}" type="datetimeFigureOut">
              <a:rPr lang="en-CH" smtClean="0"/>
              <a:t>30.10.23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B07C-193B-A437-AAC9-03C7AF3B9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9FE2-6F2E-E156-A5B4-4352F426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168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9B72E-767F-EBD8-4BAA-BA5B0D598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7000B1-FD29-5265-4A41-997BE0FBF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B45D5-DD2D-5564-CFDD-4FD630ED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C31-303B-4B44-9DC5-BC1D9C55D77E}" type="datetimeFigureOut">
              <a:rPr lang="en-CH" smtClean="0"/>
              <a:t>30.10.23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3C4A1-16A0-689B-7CBF-7020025D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8BFF9-954A-A80C-2A94-CCCDDCA48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8114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B851-E0AC-0135-96FD-0A0BD03B1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902E1-B3A8-D543-0767-3F4E82DA1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7AEA1-23C0-B598-1E4F-66080754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C31-303B-4B44-9DC5-BC1D9C55D77E}" type="datetimeFigureOut">
              <a:rPr lang="en-CH" smtClean="0"/>
              <a:t>30.10.23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550E8-27AF-67C6-D640-40CA50E0B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A0B20-9307-87E3-CEE0-7E6C5546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512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4D633-B778-1809-CE9D-CC9CBB6D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08E3D-5811-0523-ABA4-91918E60D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45361-9178-BB3F-1777-5C1292D5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C31-303B-4B44-9DC5-BC1D9C55D77E}" type="datetimeFigureOut">
              <a:rPr lang="en-CH" smtClean="0"/>
              <a:t>30.10.23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78AA7-5BE3-8791-9377-8C30A64E7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BF9E7-0FE6-AAB4-1FA7-D70046454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0085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471D-C0B0-FBDA-3183-6F25B1555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20859-BABA-A1F3-73AA-3E105CA08F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6E1B6-FB85-5CB3-874F-F4C844C8A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17023-B1C7-1762-2748-D1BA72CCD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C31-303B-4B44-9DC5-BC1D9C55D77E}" type="datetimeFigureOut">
              <a:rPr lang="en-CH" smtClean="0"/>
              <a:t>30.10.23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A645CC-D534-5D9B-14D3-EB6315502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582C6-0DC7-7999-89BA-3E9158D5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97327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57CD9-F217-B77E-65A2-67784F5D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A4174-7E09-4B12-B2FF-5C0BABB8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0133C-44E3-C48B-9139-D730295FE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D7A63-CB92-DE09-953A-4993126A33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C2691F-BF84-7064-DAC2-F7E714397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216CDA-8DDD-0C27-56A1-8A4F6AF3F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C31-303B-4B44-9DC5-BC1D9C55D77E}" type="datetimeFigureOut">
              <a:rPr lang="en-CH" smtClean="0"/>
              <a:t>30.10.23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5D1E6-D67A-9F69-24BE-376EC25E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03D4E-8A0D-D0F9-151C-1992E1EF4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496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38354-D5D6-6EC2-6B7B-4967B1873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4F40A7-E2B2-B200-1431-DD0ACC085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C31-303B-4B44-9DC5-BC1D9C55D77E}" type="datetimeFigureOut">
              <a:rPr lang="en-CH" smtClean="0"/>
              <a:t>30.10.23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F3434-B46C-EC1E-FACD-B8806A8B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DA512-D8E1-42AA-6114-334428803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944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51D2F-2573-6231-7BE0-91C9EA06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C31-303B-4B44-9DC5-BC1D9C55D77E}" type="datetimeFigureOut">
              <a:rPr lang="en-CH" smtClean="0"/>
              <a:t>30.10.23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D8A304-858D-ABA7-07A4-5D510BB3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652CD-B11C-1AC8-2BC0-8022EAF4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3433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C776B-A918-F0FF-B886-212656CC3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99717-188F-991A-9020-E78634276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94A06-77DB-19C9-7104-DB435AF51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6FAC9-0BA6-B292-E7DD-5367019B5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C31-303B-4B44-9DC5-BC1D9C55D77E}" type="datetimeFigureOut">
              <a:rPr lang="en-CH" smtClean="0"/>
              <a:t>30.10.23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FA9A3-427B-294B-74FD-1EDDF7890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3D676D-309C-DEC9-6F6C-328AF569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3938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444E0-541D-4800-EB82-F68367ED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98D314-E0B0-FE37-4BCA-4BF8350E1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A5B4D-D25A-F981-CB3D-D93A21F86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365F2-9F7F-D114-CE80-8055C8B10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D3C31-303B-4B44-9DC5-BC1D9C55D77E}" type="datetimeFigureOut">
              <a:rPr lang="en-CH" smtClean="0"/>
              <a:t>30.10.23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D87A4-AA6A-4011-7F95-2098AADC6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F7641-1639-19E2-6970-ABE93879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642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936B3-1660-9FA4-AA7E-333EA5512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3CFC9-2A14-2046-C6D0-D9E2EB173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8CA01-DCC7-25B3-4C36-84E4B07765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D3C31-303B-4B44-9DC5-BC1D9C55D77E}" type="datetimeFigureOut">
              <a:rPr lang="en-CH" smtClean="0"/>
              <a:t>30.10.23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0E05-12CC-F182-37F3-A48D928EFF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2D112-9E62-8D29-F3BE-851C7D5A2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9C353-8C08-1D46-9A5C-2A67F85C77A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923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959CF3-BCC5-7232-94B0-E479EFAC1AAE}"/>
              </a:ext>
            </a:extLst>
          </p:cNvPr>
          <p:cNvSpPr txBox="1"/>
          <p:nvPr/>
        </p:nvSpPr>
        <p:spPr>
          <a:xfrm>
            <a:off x="2092756" y="2769705"/>
            <a:ext cx="80064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4800" dirty="0">
                <a:latin typeface="Times" pitchFamily="2" charset="0"/>
              </a:rPr>
              <a:t>SNP calling in the founder data </a:t>
            </a:r>
          </a:p>
        </p:txBody>
      </p:sp>
    </p:spTree>
    <p:extLst>
      <p:ext uri="{BB962C8B-B14F-4D97-AF65-F5344CB8AC3E}">
        <p14:creationId xmlns:p14="http://schemas.microsoft.com/office/powerpoint/2010/main" val="190241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TK">
            <a:extLst>
              <a:ext uri="{FF2B5EF4-FFF2-40B4-BE49-F238E27FC236}">
                <a16:creationId xmlns:a16="http://schemas.microsoft.com/office/drawing/2014/main" id="{C9B4239B-3A3F-5DD0-35C3-78D3EB31AC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184"/>
          <a:stretch/>
        </p:blipFill>
        <p:spPr bwMode="auto">
          <a:xfrm>
            <a:off x="503994" y="1089991"/>
            <a:ext cx="11492087" cy="536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00C554-0AF0-E681-FF34-BCBA7B08C441}"/>
              </a:ext>
            </a:extLst>
          </p:cNvPr>
          <p:cNvSpPr txBox="1"/>
          <p:nvPr/>
        </p:nvSpPr>
        <p:spPr>
          <a:xfrm>
            <a:off x="503994" y="400879"/>
            <a:ext cx="4478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dirty="0">
                <a:latin typeface="Times" pitchFamily="2" charset="0"/>
              </a:rPr>
              <a:t>Traditional pipeline (GATK4)</a:t>
            </a:r>
          </a:p>
        </p:txBody>
      </p:sp>
    </p:spTree>
    <p:extLst>
      <p:ext uri="{BB962C8B-B14F-4D97-AF65-F5344CB8AC3E}">
        <p14:creationId xmlns:p14="http://schemas.microsoft.com/office/powerpoint/2010/main" val="1846457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200C554-0AF0-E681-FF34-BCBA7B08C441}"/>
              </a:ext>
            </a:extLst>
          </p:cNvPr>
          <p:cNvSpPr txBox="1"/>
          <p:nvPr/>
        </p:nvSpPr>
        <p:spPr>
          <a:xfrm>
            <a:off x="503994" y="400879"/>
            <a:ext cx="7555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dirty="0">
                <a:latin typeface="Times" pitchFamily="2" charset="0"/>
              </a:rPr>
              <a:t>DeepVariant - </a:t>
            </a:r>
            <a:r>
              <a:rPr lang="en-GB" sz="2800" b="0" i="0" dirty="0">
                <a:effectLst/>
                <a:latin typeface="Times" pitchFamily="2" charset="0"/>
              </a:rPr>
              <a:t>a deep learning-based variant caller </a:t>
            </a:r>
            <a:endParaRPr lang="en-CH" sz="2800" dirty="0">
              <a:latin typeface="Time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096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40789B-A486-DEF3-B55D-655ABB508B4B}"/>
              </a:ext>
            </a:extLst>
          </p:cNvPr>
          <p:cNvSpPr txBox="1"/>
          <p:nvPr/>
        </p:nvSpPr>
        <p:spPr>
          <a:xfrm>
            <a:off x="2557666" y="2100468"/>
            <a:ext cx="61743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0" i="0" dirty="0">
                <a:effectLst/>
                <a:latin typeface="Times" pitchFamily="2" charset="0"/>
              </a:rPr>
              <a:t>DeepVariant.human</a:t>
            </a:r>
            <a:r>
              <a:rPr lang="en-GB" sz="2400" dirty="0">
                <a:latin typeface="Times" pitchFamily="2" charset="0"/>
              </a:rPr>
              <a:t>.</a:t>
            </a:r>
            <a:r>
              <a:rPr lang="en-GB" sz="2400" b="0" i="0" dirty="0">
                <a:effectLst/>
                <a:latin typeface="Times" pitchFamily="2" charset="0"/>
              </a:rPr>
              <a:t>GQ0.</a:t>
            </a:r>
          </a:p>
          <a:p>
            <a:r>
              <a:rPr lang="en-GB" sz="2400" b="0" i="0" dirty="0">
                <a:effectLst/>
                <a:latin typeface="Times" pitchFamily="2" charset="0"/>
              </a:rPr>
              <a:t>DeepVariant.human.GQ20</a:t>
            </a:r>
          </a:p>
          <a:p>
            <a:endParaRPr lang="en-GB" sz="2400" dirty="0">
              <a:latin typeface="Times" pitchFamily="2" charset="0"/>
            </a:endParaRPr>
          </a:p>
          <a:p>
            <a:r>
              <a:rPr lang="en-GB" sz="2400" b="0" i="0" dirty="0">
                <a:effectLst/>
                <a:latin typeface="Times" pitchFamily="2" charset="0"/>
              </a:rPr>
              <a:t>DeepVariant.trained.GQ0</a:t>
            </a:r>
          </a:p>
          <a:p>
            <a:r>
              <a:rPr lang="en-GB" sz="2400" b="0" i="0" dirty="0">
                <a:effectLst/>
                <a:latin typeface="Times" pitchFamily="2" charset="0"/>
              </a:rPr>
              <a:t>DeepVariant.trained.GQ20</a:t>
            </a:r>
          </a:p>
          <a:p>
            <a:endParaRPr lang="en-GB" sz="2400" dirty="0">
              <a:latin typeface="Times" pitchFamily="2" charset="0"/>
            </a:endParaRPr>
          </a:p>
          <a:p>
            <a:r>
              <a:rPr lang="en-GB" sz="2400" b="0" i="0" dirty="0">
                <a:effectLst/>
                <a:latin typeface="Times" pitchFamily="2" charset="0"/>
              </a:rPr>
              <a:t>Gatk.GQ0</a:t>
            </a:r>
          </a:p>
          <a:p>
            <a:r>
              <a:rPr lang="en-GB" sz="2400" b="0" i="0" dirty="0">
                <a:effectLst/>
                <a:latin typeface="Times" pitchFamily="2" charset="0"/>
              </a:rPr>
              <a:t>Gatk.GQ20</a:t>
            </a:r>
            <a:endParaRPr lang="en-CH" sz="2400" dirty="0">
              <a:latin typeface="Time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0572F-CA27-A3EF-8335-E56E117C9668}"/>
              </a:ext>
            </a:extLst>
          </p:cNvPr>
          <p:cNvSpPr txBox="1"/>
          <p:nvPr/>
        </p:nvSpPr>
        <p:spPr>
          <a:xfrm>
            <a:off x="4363279" y="844826"/>
            <a:ext cx="3001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400" dirty="0">
                <a:latin typeface="Times" pitchFamily="2" charset="0"/>
              </a:rPr>
              <a:t>% Mendelian violation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A153BE-C737-76E3-3509-D6202D040F1F}"/>
              </a:ext>
            </a:extLst>
          </p:cNvPr>
          <p:cNvSpPr txBox="1"/>
          <p:nvPr/>
        </p:nvSpPr>
        <p:spPr>
          <a:xfrm>
            <a:off x="7178362" y="2060712"/>
            <a:ext cx="24311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effectLst/>
                <a:latin typeface="Times" pitchFamily="2" charset="0"/>
              </a:rPr>
              <a:t>(27.96%) </a:t>
            </a:r>
            <a:endParaRPr lang="en-CH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66864-A811-9C7B-E753-F738B0462458}"/>
              </a:ext>
            </a:extLst>
          </p:cNvPr>
          <p:cNvSpPr txBox="1"/>
          <p:nvPr/>
        </p:nvSpPr>
        <p:spPr>
          <a:xfrm>
            <a:off x="7224266" y="2430044"/>
            <a:ext cx="27085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effectLst/>
                <a:latin typeface="Times" pitchFamily="2" charset="0"/>
              </a:rPr>
              <a:t>(21.22%)</a:t>
            </a:r>
            <a:endParaRPr lang="en-CH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71F7B9-C49A-9192-7C41-BEB9F687D0DC}"/>
              </a:ext>
            </a:extLst>
          </p:cNvPr>
          <p:cNvSpPr txBox="1"/>
          <p:nvPr/>
        </p:nvSpPr>
        <p:spPr>
          <a:xfrm>
            <a:off x="7155410" y="3212427"/>
            <a:ext cx="22925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effectLst/>
                <a:latin typeface="Times" pitchFamily="2" charset="0"/>
              </a:rPr>
              <a:t>(7.91%) </a:t>
            </a:r>
            <a:endParaRPr lang="en-CH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5879CC-7D4A-37F7-936E-5FAFF8A227A7}"/>
              </a:ext>
            </a:extLst>
          </p:cNvPr>
          <p:cNvSpPr txBox="1"/>
          <p:nvPr/>
        </p:nvSpPr>
        <p:spPr>
          <a:xfrm>
            <a:off x="7115246" y="3536241"/>
            <a:ext cx="2049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effectLst/>
                <a:latin typeface="Times" pitchFamily="2" charset="0"/>
              </a:rPr>
              <a:t>(3.12%)</a:t>
            </a:r>
            <a:endParaRPr lang="en-CH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B37C6B-FF57-81D1-80A2-BDEF4E9DE4E7}"/>
              </a:ext>
            </a:extLst>
          </p:cNvPr>
          <p:cNvSpPr txBox="1"/>
          <p:nvPr/>
        </p:nvSpPr>
        <p:spPr>
          <a:xfrm>
            <a:off x="7195576" y="4343250"/>
            <a:ext cx="253519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effectLst/>
                <a:latin typeface="Times" pitchFamily="2" charset="0"/>
              </a:rPr>
              <a:t>(21.38%) </a:t>
            </a:r>
            <a:endParaRPr lang="en-CH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0171E7-5176-1C70-4BA8-6CB030F6A2A2}"/>
              </a:ext>
            </a:extLst>
          </p:cNvPr>
          <p:cNvSpPr txBox="1"/>
          <p:nvPr/>
        </p:nvSpPr>
        <p:spPr>
          <a:xfrm>
            <a:off x="7163842" y="4667064"/>
            <a:ext cx="23434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effectLst/>
                <a:latin typeface="Times" pitchFamily="2" charset="0"/>
              </a:rPr>
              <a:t>(8.94%)</a:t>
            </a:r>
            <a:endParaRPr lang="en-CH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AA51AF-C6A5-F684-6A00-F07CED6FD418}"/>
              </a:ext>
            </a:extLst>
          </p:cNvPr>
          <p:cNvCxnSpPr/>
          <p:nvPr/>
        </p:nvCxnSpPr>
        <p:spPr>
          <a:xfrm>
            <a:off x="2544417" y="2991678"/>
            <a:ext cx="59887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D42F8B-A14E-0659-A26F-BD8DC30F2B1E}"/>
              </a:ext>
            </a:extLst>
          </p:cNvPr>
          <p:cNvCxnSpPr/>
          <p:nvPr/>
        </p:nvCxnSpPr>
        <p:spPr>
          <a:xfrm>
            <a:off x="2544417" y="4177600"/>
            <a:ext cx="59887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7BFC1E1-03B2-A047-DC5E-69E2980CD9BA}"/>
              </a:ext>
            </a:extLst>
          </p:cNvPr>
          <p:cNvCxnSpPr/>
          <p:nvPr/>
        </p:nvCxnSpPr>
        <p:spPr>
          <a:xfrm>
            <a:off x="2544417" y="5184765"/>
            <a:ext cx="59887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06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66</Words>
  <Application>Microsoft Macintosh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Jeffries, Daniel Lee (IEE)</dc:creator>
  <cp:lastModifiedBy>Jeffries, Daniel Lee (IEE)</cp:lastModifiedBy>
  <cp:revision>2</cp:revision>
  <dcterms:created xsi:type="dcterms:W3CDTF">2023-10-30T14:15:20Z</dcterms:created>
  <dcterms:modified xsi:type="dcterms:W3CDTF">2023-10-30T14:32:23Z</dcterms:modified>
</cp:coreProperties>
</file>