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6" r:id="rId10"/>
    <p:sldId id="256" r:id="rId11"/>
    <p:sldId id="267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2"/>
    <p:restoredTop sz="96809"/>
  </p:normalViewPr>
  <p:slideViewPr>
    <p:cSldViewPr snapToGrid="0">
      <p:cViewPr varScale="1">
        <p:scale>
          <a:sx n="223" d="100"/>
          <a:sy n="223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F4E5-2BF6-4B85-3F5F-B2A162E00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BB85D-1623-C1AB-917F-DFF5CD6CF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B3FED-2E3B-9B42-0B68-A5A49156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C31-303B-4B44-9DC5-BC1D9C55D77E}" type="datetimeFigureOut">
              <a:rPr lang="en-CH" smtClean="0"/>
              <a:t>31.10.23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818F-5F3F-9835-6306-E3D79873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A9B73-7FEA-E625-2529-253958F0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C353-8C08-1D46-9A5C-2A67F85C77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7017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E621-0A75-C218-9738-E0BDCFD9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ED068-8C72-9BF1-EB29-0743FA2E4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2E4C-48B3-F270-DE4D-814A5605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C31-303B-4B44-9DC5-BC1D9C55D77E}" type="datetimeFigureOut">
              <a:rPr lang="en-CH" smtClean="0"/>
              <a:t>31.10.23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B07C-193B-A437-AAC9-03C7AF3B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9FE2-6F2E-E156-A5B4-4352F426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C353-8C08-1D46-9A5C-2A67F85C77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68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9B72E-767F-EBD8-4BAA-BA5B0D598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000B1-FD29-5265-4A41-997BE0FBF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B45D5-DD2D-5564-CFDD-4FD630ED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C31-303B-4B44-9DC5-BC1D9C55D77E}" type="datetimeFigureOut">
              <a:rPr lang="en-CH" smtClean="0"/>
              <a:t>31.10.23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C4A1-16A0-689B-7CBF-7020025D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8BFF9-954A-A80C-2A94-CCCDDCA4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C353-8C08-1D46-9A5C-2A67F85C77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8114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851-E0AC-0135-96FD-0A0BD03B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902E1-B3A8-D543-0767-3F4E82DA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7AEA1-23C0-B598-1E4F-66080754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C31-303B-4B44-9DC5-BC1D9C55D77E}" type="datetimeFigureOut">
              <a:rPr lang="en-CH" smtClean="0"/>
              <a:t>31.10.23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550E8-27AF-67C6-D640-40CA50E0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A0B20-9307-87E3-CEE0-7E6C5546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C353-8C08-1D46-9A5C-2A67F85C77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51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D633-B778-1809-CE9D-CC9CBB6D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08E3D-5811-0523-ABA4-91918E60D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45361-9178-BB3F-1777-5C1292D5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C31-303B-4B44-9DC5-BC1D9C55D77E}" type="datetimeFigureOut">
              <a:rPr lang="en-CH" smtClean="0"/>
              <a:t>31.10.23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78AA7-5BE3-8791-9377-8C30A64E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BF9E7-0FE6-AAB4-1FA7-D7004645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C353-8C08-1D46-9A5C-2A67F85C77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008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471D-C0B0-FBDA-3183-6F25B155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0859-BABA-A1F3-73AA-3E105CA08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6E1B6-FB85-5CB3-874F-F4C844C8A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17023-B1C7-1762-2748-D1BA72CC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C31-303B-4B44-9DC5-BC1D9C55D77E}" type="datetimeFigureOut">
              <a:rPr lang="en-CH" smtClean="0"/>
              <a:t>31.10.23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645CC-D534-5D9B-14D3-EB631550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582C6-0DC7-7999-89BA-3E9158D5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C353-8C08-1D46-9A5C-2A67F85C77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9732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7CD9-F217-B77E-65A2-67784F5D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A4174-7E09-4B12-B2FF-5C0BABB8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0133C-44E3-C48B-9139-D730295FE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D7A63-CB92-DE09-953A-4993126A3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2691F-BF84-7064-DAC2-F7E714397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16CDA-8DDD-0C27-56A1-8A4F6AF3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C31-303B-4B44-9DC5-BC1D9C55D77E}" type="datetimeFigureOut">
              <a:rPr lang="en-CH" smtClean="0"/>
              <a:t>31.10.23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5D1E6-D67A-9F69-24BE-376EC25E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03D4E-8A0D-D0F9-151C-1992E1EF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C353-8C08-1D46-9A5C-2A67F85C77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49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8354-D5D6-6EC2-6B7B-4967B187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F40A7-E2B2-B200-1431-DD0ACC08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C31-303B-4B44-9DC5-BC1D9C55D77E}" type="datetimeFigureOut">
              <a:rPr lang="en-CH" smtClean="0"/>
              <a:t>31.10.23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F3434-B46C-EC1E-FACD-B8806A8B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DA512-D8E1-42AA-6114-33442880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C353-8C08-1D46-9A5C-2A67F85C77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944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51D2F-2573-6231-7BE0-91C9EA06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C31-303B-4B44-9DC5-BC1D9C55D77E}" type="datetimeFigureOut">
              <a:rPr lang="en-CH" smtClean="0"/>
              <a:t>31.10.23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8A304-858D-ABA7-07A4-5D510BB3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652CD-B11C-1AC8-2BC0-8022EAF4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C353-8C08-1D46-9A5C-2A67F85C77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433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776B-A918-F0FF-B886-212656CC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9717-188F-991A-9020-E78634276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94A06-77DB-19C9-7104-DB435AF51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6FAC9-0BA6-B292-E7DD-5367019B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C31-303B-4B44-9DC5-BC1D9C55D77E}" type="datetimeFigureOut">
              <a:rPr lang="en-CH" smtClean="0"/>
              <a:t>31.10.23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FA9A3-427B-294B-74FD-1EDDF789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D676D-309C-DEC9-6F6C-328AF569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C353-8C08-1D46-9A5C-2A67F85C77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3938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44E0-541D-4800-EB82-F68367ED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8D314-E0B0-FE37-4BCA-4BF8350E1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A5B4D-D25A-F981-CB3D-D93A21F86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365F2-9F7F-D114-CE80-8055C8B1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C31-303B-4B44-9DC5-BC1D9C55D77E}" type="datetimeFigureOut">
              <a:rPr lang="en-CH" smtClean="0"/>
              <a:t>31.10.23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D87A4-AA6A-4011-7F95-2098AADC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F7641-1639-19E2-6970-ABE93879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C353-8C08-1D46-9A5C-2A67F85C77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4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936B3-1660-9FA4-AA7E-333EA551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3CFC9-2A14-2046-C6D0-D9E2EB173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8CA01-DCC7-25B3-4C36-84E4B0776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D3C31-303B-4B44-9DC5-BC1D9C55D77E}" type="datetimeFigureOut">
              <a:rPr lang="en-CH" smtClean="0"/>
              <a:t>31.10.23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0E05-12CC-F182-37F3-A48D928EF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2D112-9E62-8D29-F3BE-851C7D5A2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9C353-8C08-1D46-9A5C-2A67F85C77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923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deepvariant/posts/2020-02-20-looking-through-deepvariants-eye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959CF3-BCC5-7232-94B0-E479EFAC1AAE}"/>
              </a:ext>
            </a:extLst>
          </p:cNvPr>
          <p:cNvSpPr txBox="1"/>
          <p:nvPr/>
        </p:nvSpPr>
        <p:spPr>
          <a:xfrm>
            <a:off x="2164714" y="2769705"/>
            <a:ext cx="7337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800" b="1" dirty="0">
                <a:latin typeface="Times" pitchFamily="2" charset="0"/>
              </a:rPr>
              <a:t>SNP calling in the founders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7A5CA-AF4A-D349-7413-E68848D87068}"/>
              </a:ext>
            </a:extLst>
          </p:cNvPr>
          <p:cNvSpPr txBox="1"/>
          <p:nvPr/>
        </p:nvSpPr>
        <p:spPr>
          <a:xfrm>
            <a:off x="4487594" y="360070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Times" pitchFamily="2" charset="0"/>
              </a:rPr>
              <a:t>FITNESS meeting: 30.10.23</a:t>
            </a:r>
          </a:p>
        </p:txBody>
      </p:sp>
    </p:spTree>
    <p:extLst>
      <p:ext uri="{BB962C8B-B14F-4D97-AF65-F5344CB8AC3E}">
        <p14:creationId xmlns:p14="http://schemas.microsoft.com/office/powerpoint/2010/main" val="190241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0789B-A486-DEF3-B55D-655ABB508B4B}"/>
              </a:ext>
            </a:extLst>
          </p:cNvPr>
          <p:cNvSpPr txBox="1"/>
          <p:nvPr/>
        </p:nvSpPr>
        <p:spPr>
          <a:xfrm>
            <a:off x="1938686" y="2261454"/>
            <a:ext cx="61743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0" i="0" dirty="0">
                <a:effectLst/>
                <a:latin typeface="Times" pitchFamily="2" charset="0"/>
              </a:rPr>
              <a:t>GATK4 - GQ0</a:t>
            </a:r>
          </a:p>
          <a:p>
            <a:r>
              <a:rPr lang="en-GB" sz="3200" b="0" i="0" dirty="0">
                <a:effectLst/>
                <a:latin typeface="Times" pitchFamily="2" charset="0"/>
              </a:rPr>
              <a:t>GATK4 - GQ20</a:t>
            </a:r>
            <a:endParaRPr lang="en-CH" sz="3200" dirty="0">
              <a:latin typeface="Times" pitchFamily="2" charset="0"/>
            </a:endParaRPr>
          </a:p>
          <a:p>
            <a:endParaRPr lang="en-GB" sz="3200" b="0" i="0" dirty="0">
              <a:effectLst/>
              <a:latin typeface="Times" pitchFamily="2" charset="0"/>
            </a:endParaRPr>
          </a:p>
          <a:p>
            <a:r>
              <a:rPr lang="en-GB" sz="3200" b="0" i="0" dirty="0" err="1">
                <a:effectLst/>
                <a:latin typeface="Times" pitchFamily="2" charset="0"/>
              </a:rPr>
              <a:t>DeepVariant</a:t>
            </a:r>
            <a:r>
              <a:rPr lang="en-GB" sz="3200" b="0" i="0" dirty="0">
                <a:effectLst/>
                <a:latin typeface="Times" pitchFamily="2" charset="0"/>
              </a:rPr>
              <a:t> - human - GQ0.</a:t>
            </a:r>
          </a:p>
          <a:p>
            <a:r>
              <a:rPr lang="en-GB" sz="3200" b="0" i="0" dirty="0" err="1">
                <a:effectLst/>
                <a:latin typeface="Times" pitchFamily="2" charset="0"/>
              </a:rPr>
              <a:t>DeepVariant</a:t>
            </a:r>
            <a:r>
              <a:rPr lang="en-GB" sz="3200" b="0" i="0" dirty="0">
                <a:effectLst/>
                <a:latin typeface="Times" pitchFamily="2" charset="0"/>
              </a:rPr>
              <a:t> - human</a:t>
            </a:r>
            <a:r>
              <a:rPr lang="en-GB" sz="3200" dirty="0">
                <a:latin typeface="Times" pitchFamily="2" charset="0"/>
              </a:rPr>
              <a:t> - </a:t>
            </a:r>
            <a:r>
              <a:rPr lang="en-GB" sz="3200" b="0" i="0" dirty="0">
                <a:effectLst/>
                <a:latin typeface="Times" pitchFamily="2" charset="0"/>
              </a:rPr>
              <a:t>GQ20</a:t>
            </a:r>
          </a:p>
          <a:p>
            <a:endParaRPr lang="en-GB" sz="3200" dirty="0">
              <a:latin typeface="Times" pitchFamily="2" charset="0"/>
            </a:endParaRPr>
          </a:p>
          <a:p>
            <a:r>
              <a:rPr lang="en-GB" sz="3200" b="0" i="0" dirty="0" err="1">
                <a:effectLst/>
                <a:latin typeface="Times" pitchFamily="2" charset="0"/>
              </a:rPr>
              <a:t>DeepVariant</a:t>
            </a:r>
            <a:r>
              <a:rPr lang="en-GB" sz="3200" b="0" i="0" dirty="0">
                <a:effectLst/>
                <a:latin typeface="Times" pitchFamily="2" charset="0"/>
              </a:rPr>
              <a:t> – trained</a:t>
            </a:r>
            <a:r>
              <a:rPr lang="en-GB" sz="3200" dirty="0">
                <a:latin typeface="Times" pitchFamily="2" charset="0"/>
              </a:rPr>
              <a:t> - </a:t>
            </a:r>
            <a:r>
              <a:rPr lang="en-GB" sz="3200" b="0" i="0" dirty="0">
                <a:effectLst/>
                <a:latin typeface="Times" pitchFamily="2" charset="0"/>
              </a:rPr>
              <a:t>GQ0</a:t>
            </a:r>
          </a:p>
          <a:p>
            <a:r>
              <a:rPr lang="en-GB" sz="3200" b="0" i="0" dirty="0" err="1">
                <a:effectLst/>
                <a:latin typeface="Times" pitchFamily="2" charset="0"/>
              </a:rPr>
              <a:t>DeepVariant</a:t>
            </a:r>
            <a:r>
              <a:rPr lang="en-GB" sz="3200" b="0" i="0" dirty="0">
                <a:effectLst/>
                <a:latin typeface="Times" pitchFamily="2" charset="0"/>
              </a:rPr>
              <a:t> – trained</a:t>
            </a:r>
            <a:r>
              <a:rPr lang="en-GB" sz="3200" dirty="0">
                <a:latin typeface="Times" pitchFamily="2" charset="0"/>
              </a:rPr>
              <a:t> - </a:t>
            </a:r>
            <a:r>
              <a:rPr lang="en-GB" sz="3200" b="0" i="0" dirty="0">
                <a:effectLst/>
                <a:latin typeface="Times" pitchFamily="2" charset="0"/>
              </a:rPr>
              <a:t>GQ20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0572F-CA27-A3EF-8335-E56E117C9668}"/>
              </a:ext>
            </a:extLst>
          </p:cNvPr>
          <p:cNvSpPr txBox="1"/>
          <p:nvPr/>
        </p:nvSpPr>
        <p:spPr>
          <a:xfrm>
            <a:off x="8433321" y="1041652"/>
            <a:ext cx="26693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b="1" dirty="0">
                <a:latin typeface="Times" pitchFamily="2" charset="0"/>
              </a:rPr>
              <a:t>% Mendelian </a:t>
            </a:r>
          </a:p>
          <a:p>
            <a:r>
              <a:rPr lang="en-CH" sz="3200" b="1" dirty="0">
                <a:latin typeface="Times" pitchFamily="2" charset="0"/>
              </a:rPr>
              <a:t>violation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153BE-C737-76E3-3509-D6202D040F1F}"/>
              </a:ext>
            </a:extLst>
          </p:cNvPr>
          <p:cNvSpPr txBox="1"/>
          <p:nvPr/>
        </p:nvSpPr>
        <p:spPr>
          <a:xfrm>
            <a:off x="8490314" y="3662233"/>
            <a:ext cx="24311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 dirty="0">
                <a:effectLst/>
                <a:latin typeface="Times" pitchFamily="2" charset="0"/>
              </a:rPr>
              <a:t>27.96% </a:t>
            </a:r>
            <a:endParaRPr lang="en-CH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66864-A811-9C7B-E753-F738B0462458}"/>
              </a:ext>
            </a:extLst>
          </p:cNvPr>
          <p:cNvSpPr txBox="1"/>
          <p:nvPr/>
        </p:nvSpPr>
        <p:spPr>
          <a:xfrm>
            <a:off x="8490314" y="4160919"/>
            <a:ext cx="27085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 dirty="0">
                <a:effectLst/>
                <a:latin typeface="Times" pitchFamily="2" charset="0"/>
              </a:rPr>
              <a:t>21.22%</a:t>
            </a:r>
            <a:endParaRPr lang="en-CH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B37C6B-FF57-81D1-80A2-BDEF4E9DE4E7}"/>
              </a:ext>
            </a:extLst>
          </p:cNvPr>
          <p:cNvSpPr txBox="1"/>
          <p:nvPr/>
        </p:nvSpPr>
        <p:spPr>
          <a:xfrm>
            <a:off x="8433321" y="2245555"/>
            <a:ext cx="25351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 dirty="0">
                <a:effectLst/>
                <a:latin typeface="Times" pitchFamily="2" charset="0"/>
              </a:rPr>
              <a:t>21.38% </a:t>
            </a:r>
            <a:endParaRPr lang="en-CH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0171E7-5176-1C70-4BA8-6CB030F6A2A2}"/>
              </a:ext>
            </a:extLst>
          </p:cNvPr>
          <p:cNvSpPr txBox="1"/>
          <p:nvPr/>
        </p:nvSpPr>
        <p:spPr>
          <a:xfrm>
            <a:off x="8433321" y="2702787"/>
            <a:ext cx="23434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effectLst/>
                <a:latin typeface="Times" pitchFamily="2" charset="0"/>
              </a:rPr>
              <a:t>8.94%</a:t>
            </a:r>
            <a:endParaRPr lang="en-CH" sz="3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AA51AF-C6A5-F684-6A00-F07CED6FD418}"/>
              </a:ext>
            </a:extLst>
          </p:cNvPr>
          <p:cNvCxnSpPr>
            <a:cxnSpLocks/>
          </p:cNvCxnSpPr>
          <p:nvPr/>
        </p:nvCxnSpPr>
        <p:spPr>
          <a:xfrm flipV="1">
            <a:off x="1925437" y="3415255"/>
            <a:ext cx="8343977" cy="284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D42F8B-A14E-0659-A26F-BD8DC30F2B1E}"/>
              </a:ext>
            </a:extLst>
          </p:cNvPr>
          <p:cNvCxnSpPr>
            <a:cxnSpLocks/>
          </p:cNvCxnSpPr>
          <p:nvPr/>
        </p:nvCxnSpPr>
        <p:spPr>
          <a:xfrm>
            <a:off x="1938686" y="4957567"/>
            <a:ext cx="83307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BFC1E1-03B2-A047-DC5E-69E2980CD9BA}"/>
              </a:ext>
            </a:extLst>
          </p:cNvPr>
          <p:cNvCxnSpPr>
            <a:cxnSpLocks/>
          </p:cNvCxnSpPr>
          <p:nvPr/>
        </p:nvCxnSpPr>
        <p:spPr>
          <a:xfrm>
            <a:off x="1938686" y="6391831"/>
            <a:ext cx="83307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1AF0C7-7AC1-1410-899A-D5D01B22D7C3}"/>
              </a:ext>
            </a:extLst>
          </p:cNvPr>
          <p:cNvSpPr txBox="1"/>
          <p:nvPr/>
        </p:nvSpPr>
        <p:spPr>
          <a:xfrm>
            <a:off x="8490314" y="5209533"/>
            <a:ext cx="2292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 dirty="0">
                <a:effectLst/>
                <a:latin typeface="Times" pitchFamily="2" charset="0"/>
              </a:rPr>
              <a:t>7.91% </a:t>
            </a:r>
            <a:endParaRPr lang="en-CH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27AEF-F48B-09E3-E462-8FF38D74D818}"/>
              </a:ext>
            </a:extLst>
          </p:cNvPr>
          <p:cNvSpPr txBox="1"/>
          <p:nvPr/>
        </p:nvSpPr>
        <p:spPr>
          <a:xfrm>
            <a:off x="8490314" y="5708552"/>
            <a:ext cx="2049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effectLst/>
                <a:latin typeface="Times" pitchFamily="2" charset="0"/>
              </a:rPr>
              <a:t>3.12%</a:t>
            </a:r>
            <a:endParaRPr lang="en-CH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B8184A-1DB1-D4BD-E303-EB59F7273775}"/>
              </a:ext>
            </a:extLst>
          </p:cNvPr>
          <p:cNvSpPr txBox="1"/>
          <p:nvPr/>
        </p:nvSpPr>
        <p:spPr>
          <a:xfrm>
            <a:off x="1925437" y="1467198"/>
            <a:ext cx="1495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b="1" dirty="0">
                <a:latin typeface="Times" pitchFamily="2" charset="0"/>
              </a:rPr>
              <a:t>Call 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1F2A5E-A449-B94F-A75C-67D9B1D7B59B}"/>
              </a:ext>
            </a:extLst>
          </p:cNvPr>
          <p:cNvSpPr txBox="1"/>
          <p:nvPr/>
        </p:nvSpPr>
        <p:spPr>
          <a:xfrm>
            <a:off x="657000" y="392483"/>
            <a:ext cx="413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b="1" dirty="0">
                <a:latin typeface="Times" pitchFamily="2" charset="0"/>
              </a:rPr>
              <a:t>Prelim training results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BE7149-8314-2767-984F-AE1BF9351092}"/>
              </a:ext>
            </a:extLst>
          </p:cNvPr>
          <p:cNvSpPr/>
          <p:nvPr/>
        </p:nvSpPr>
        <p:spPr>
          <a:xfrm>
            <a:off x="1121902" y="3386066"/>
            <a:ext cx="9243398" cy="145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3FB8B6-5FD1-2F47-951E-C65DB19A331A}"/>
              </a:ext>
            </a:extLst>
          </p:cNvPr>
          <p:cNvSpPr/>
          <p:nvPr/>
        </p:nvSpPr>
        <p:spPr>
          <a:xfrm>
            <a:off x="1127842" y="4756770"/>
            <a:ext cx="9243398" cy="1755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0D454D2-8B95-E164-F3F2-6048F3240208}"/>
              </a:ext>
            </a:extLst>
          </p:cNvPr>
          <p:cNvGrpSpPr/>
          <p:nvPr/>
        </p:nvGrpSpPr>
        <p:grpSpPr>
          <a:xfrm>
            <a:off x="10562217" y="3678897"/>
            <a:ext cx="307020" cy="1008679"/>
            <a:chOff x="10562217" y="3678897"/>
            <a:chExt cx="307020" cy="1008679"/>
          </a:xfrm>
        </p:grpSpPr>
        <p:sp>
          <p:nvSpPr>
            <p:cNvPr id="34" name="Up Arrow 33">
              <a:extLst>
                <a:ext uri="{FF2B5EF4-FFF2-40B4-BE49-F238E27FC236}">
                  <a16:creationId xmlns:a16="http://schemas.microsoft.com/office/drawing/2014/main" id="{FF80DB76-4ECE-BD6C-2CD7-6C090B022F39}"/>
                </a:ext>
              </a:extLst>
            </p:cNvPr>
            <p:cNvSpPr/>
            <p:nvPr/>
          </p:nvSpPr>
          <p:spPr>
            <a:xfrm>
              <a:off x="10562217" y="3678897"/>
              <a:ext cx="306257" cy="440568"/>
            </a:xfrm>
            <a:prstGeom prst="upArrow">
              <a:avLst>
                <a:gd name="adj1" fmla="val 34182"/>
                <a:gd name="adj2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" name="Up Arrow 34">
              <a:extLst>
                <a:ext uri="{FF2B5EF4-FFF2-40B4-BE49-F238E27FC236}">
                  <a16:creationId xmlns:a16="http://schemas.microsoft.com/office/drawing/2014/main" id="{CE5FC61E-C8C8-E629-34C2-166C29FF0B83}"/>
                </a:ext>
              </a:extLst>
            </p:cNvPr>
            <p:cNvSpPr/>
            <p:nvPr/>
          </p:nvSpPr>
          <p:spPr>
            <a:xfrm>
              <a:off x="10562980" y="4247008"/>
              <a:ext cx="306257" cy="440568"/>
            </a:xfrm>
            <a:prstGeom prst="upArrow">
              <a:avLst>
                <a:gd name="adj1" fmla="val 34182"/>
                <a:gd name="adj2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AFC205-619E-36AA-67A3-E3CAE564AD8F}"/>
              </a:ext>
            </a:extLst>
          </p:cNvPr>
          <p:cNvGrpSpPr/>
          <p:nvPr/>
        </p:nvGrpSpPr>
        <p:grpSpPr>
          <a:xfrm>
            <a:off x="10556925" y="5209533"/>
            <a:ext cx="306257" cy="1011690"/>
            <a:chOff x="10556925" y="5209533"/>
            <a:chExt cx="306257" cy="1011690"/>
          </a:xfrm>
        </p:grpSpPr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7728242B-9C91-4498-E15D-36280BFBFEB6}"/>
                </a:ext>
              </a:extLst>
            </p:cNvPr>
            <p:cNvSpPr/>
            <p:nvPr/>
          </p:nvSpPr>
          <p:spPr>
            <a:xfrm flipV="1">
              <a:off x="10556925" y="5209533"/>
              <a:ext cx="306257" cy="440568"/>
            </a:xfrm>
            <a:prstGeom prst="upArrow">
              <a:avLst>
                <a:gd name="adj1" fmla="val 34182"/>
                <a:gd name="adj2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" name="Up Arrow 36">
              <a:extLst>
                <a:ext uri="{FF2B5EF4-FFF2-40B4-BE49-F238E27FC236}">
                  <a16:creationId xmlns:a16="http://schemas.microsoft.com/office/drawing/2014/main" id="{A1B3BA79-7F62-2B0F-271A-D8AC4CDCA765}"/>
                </a:ext>
              </a:extLst>
            </p:cNvPr>
            <p:cNvSpPr/>
            <p:nvPr/>
          </p:nvSpPr>
          <p:spPr>
            <a:xfrm flipV="1">
              <a:off x="10556925" y="5780655"/>
              <a:ext cx="306257" cy="440568"/>
            </a:xfrm>
            <a:prstGeom prst="upArrow">
              <a:avLst>
                <a:gd name="adj1" fmla="val 34182"/>
                <a:gd name="adj2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231906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99108FB-8162-CA5D-D6C5-50BD1030020F}"/>
              </a:ext>
            </a:extLst>
          </p:cNvPr>
          <p:cNvGrpSpPr/>
          <p:nvPr/>
        </p:nvGrpSpPr>
        <p:grpSpPr>
          <a:xfrm>
            <a:off x="1170548" y="504678"/>
            <a:ext cx="8958189" cy="5496887"/>
            <a:chOff x="1170549" y="504679"/>
            <a:chExt cx="7543800" cy="43788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3A8FD2-0D19-8ED2-45B9-0FF681F61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0549" y="504679"/>
              <a:ext cx="7543800" cy="342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011D15-AA52-1E66-AB87-AE025F7404E3}"/>
                </a:ext>
              </a:extLst>
            </p:cNvPr>
            <p:cNvSpPr txBox="1"/>
            <p:nvPr/>
          </p:nvSpPr>
          <p:spPr>
            <a:xfrm>
              <a:off x="1294228" y="4515730"/>
              <a:ext cx="5940191" cy="367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400" b="1" dirty="0"/>
                <a:t>Roughly 10x faster than DV without GPU accelleration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00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TK">
            <a:extLst>
              <a:ext uri="{FF2B5EF4-FFF2-40B4-BE49-F238E27FC236}">
                <a16:creationId xmlns:a16="http://schemas.microsoft.com/office/drawing/2014/main" id="{C9B4239B-3A3F-5DD0-35C3-78D3EB31A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84"/>
          <a:stretch/>
        </p:blipFill>
        <p:spPr bwMode="auto">
          <a:xfrm>
            <a:off x="503994" y="1089991"/>
            <a:ext cx="11492087" cy="536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0C554-0AF0-E681-FF34-BCBA7B08C441}"/>
              </a:ext>
            </a:extLst>
          </p:cNvPr>
          <p:cNvSpPr txBox="1"/>
          <p:nvPr/>
        </p:nvSpPr>
        <p:spPr>
          <a:xfrm>
            <a:off x="503994" y="400879"/>
            <a:ext cx="4478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dirty="0">
                <a:latin typeface="Times" pitchFamily="2" charset="0"/>
              </a:rPr>
              <a:t>Traditional pipeline (GATK4)</a:t>
            </a:r>
          </a:p>
        </p:txBody>
      </p:sp>
    </p:spTree>
    <p:extLst>
      <p:ext uri="{BB962C8B-B14F-4D97-AF65-F5344CB8AC3E}">
        <p14:creationId xmlns:p14="http://schemas.microsoft.com/office/powerpoint/2010/main" val="184645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954CA2-E8A6-C64F-745F-7CABB140D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" y="-1"/>
            <a:ext cx="12154489" cy="3319975"/>
          </a:xfrm>
          <a:prstGeom prst="rect">
            <a:avLst/>
          </a:prstGeom>
        </p:spPr>
      </p:pic>
      <p:pic>
        <p:nvPicPr>
          <p:cNvPr id="5" name="Picture 4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DC76D157-B8E6-079F-596E-299064000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232" y="3674447"/>
            <a:ext cx="8039480" cy="3183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404CBB-DC9F-1CA6-77AD-60DD4D96F329}"/>
              </a:ext>
            </a:extLst>
          </p:cNvPr>
          <p:cNvSpPr txBox="1"/>
          <p:nvPr/>
        </p:nvSpPr>
        <p:spPr>
          <a:xfrm>
            <a:off x="112541" y="5004613"/>
            <a:ext cx="352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b="1" dirty="0"/>
              <a:t>A: Reduced error rates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35AF8-B2D0-1FF3-2A4B-DAB74AB378E1}"/>
              </a:ext>
            </a:extLst>
          </p:cNvPr>
          <p:cNvSpPr txBox="1"/>
          <p:nvPr/>
        </p:nvSpPr>
        <p:spPr>
          <a:xfrm>
            <a:off x="112541" y="4332586"/>
            <a:ext cx="2572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b="1" dirty="0"/>
              <a:t>Q: Why use DV?</a:t>
            </a:r>
          </a:p>
        </p:txBody>
      </p:sp>
    </p:spTree>
    <p:extLst>
      <p:ext uri="{BB962C8B-B14F-4D97-AF65-F5344CB8AC3E}">
        <p14:creationId xmlns:p14="http://schemas.microsoft.com/office/powerpoint/2010/main" val="421837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00C554-0AF0-E681-FF34-BCBA7B08C441}"/>
              </a:ext>
            </a:extLst>
          </p:cNvPr>
          <p:cNvSpPr txBox="1"/>
          <p:nvPr/>
        </p:nvSpPr>
        <p:spPr>
          <a:xfrm>
            <a:off x="503994" y="400879"/>
            <a:ext cx="7555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b="1" dirty="0">
                <a:latin typeface="Times" pitchFamily="2" charset="0"/>
              </a:rPr>
              <a:t>DeepVariant</a:t>
            </a:r>
            <a:r>
              <a:rPr lang="en-CH" sz="2800" dirty="0">
                <a:latin typeface="Times" pitchFamily="2" charset="0"/>
              </a:rPr>
              <a:t> - </a:t>
            </a:r>
            <a:r>
              <a:rPr lang="en-GB" sz="2800" b="0" i="0" dirty="0">
                <a:effectLst/>
                <a:latin typeface="Times" pitchFamily="2" charset="0"/>
              </a:rPr>
              <a:t>a deep learning-based variant caller </a:t>
            </a:r>
            <a:endParaRPr lang="en-CH" sz="2800" dirty="0">
              <a:latin typeface="Time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62C51A-ECD4-61C5-FFBA-62EC132AB10C}"/>
              </a:ext>
            </a:extLst>
          </p:cNvPr>
          <p:cNvSpPr txBox="1"/>
          <p:nvPr/>
        </p:nvSpPr>
        <p:spPr>
          <a:xfrm>
            <a:off x="503994" y="1091130"/>
            <a:ext cx="9913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i="0" dirty="0">
                <a:solidFill>
                  <a:srgbClr val="111111"/>
                </a:solidFill>
                <a:effectLst/>
                <a:latin typeface="-apple-system"/>
              </a:rPr>
              <a:t>Uses a Convolutional Neural Network (CNN) designed to classify images</a:t>
            </a:r>
          </a:p>
          <a:p>
            <a:r>
              <a:rPr lang="en-GB" sz="2000" dirty="0">
                <a:solidFill>
                  <a:srgbClr val="111111"/>
                </a:solidFill>
                <a:latin typeface="-apple-system"/>
              </a:rPr>
              <a:t>- i.e. it takes and “image" as input, and outputs a probability that it belongs to a certain class. </a:t>
            </a:r>
            <a:endParaRPr lang="en-CH" sz="2000" dirty="0"/>
          </a:p>
        </p:txBody>
      </p:sp>
      <p:pic>
        <p:nvPicPr>
          <p:cNvPr id="7" name="Picture 6" descr="A black and white grid with a smiley face&#10;&#10;Description automatically generated">
            <a:extLst>
              <a:ext uri="{FF2B5EF4-FFF2-40B4-BE49-F238E27FC236}">
                <a16:creationId xmlns:a16="http://schemas.microsoft.com/office/drawing/2014/main" id="{326E78D5-3643-8254-7B77-1AB0F4C73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36417"/>
          <a:stretch/>
        </p:blipFill>
        <p:spPr>
          <a:xfrm>
            <a:off x="0" y="3542248"/>
            <a:ext cx="3211161" cy="1721535"/>
          </a:xfrm>
          <a:prstGeom prst="rect">
            <a:avLst/>
          </a:prstGeom>
        </p:spPr>
      </p:pic>
      <p:pic>
        <p:nvPicPr>
          <p:cNvPr id="11" name="Picture 10" descr="A black and white grid with a smiley face&#10;&#10;Description automatically generated">
            <a:extLst>
              <a:ext uri="{FF2B5EF4-FFF2-40B4-BE49-F238E27FC236}">
                <a16:creationId xmlns:a16="http://schemas.microsoft.com/office/drawing/2014/main" id="{BC4B7F74-58BD-A07D-B642-59B52F607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85000"/>
          </a:blip>
          <a:srcRect l="29935" r="36416"/>
          <a:stretch/>
        </p:blipFill>
        <p:spPr>
          <a:xfrm>
            <a:off x="5611045" y="2999881"/>
            <a:ext cx="1699402" cy="1721535"/>
          </a:xfrm>
          <a:prstGeom prst="rect">
            <a:avLst/>
          </a:prstGeom>
        </p:spPr>
      </p:pic>
      <p:pic>
        <p:nvPicPr>
          <p:cNvPr id="12" name="Picture 11" descr="A black and white grid with a smiley face&#10;&#10;Description automatically generated">
            <a:extLst>
              <a:ext uri="{FF2B5EF4-FFF2-40B4-BE49-F238E27FC236}">
                <a16:creationId xmlns:a16="http://schemas.microsoft.com/office/drawing/2014/main" id="{7F26124F-84EF-63A6-FB86-DAA36829F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" r="36416"/>
          <a:stretch/>
        </p:blipFill>
        <p:spPr>
          <a:xfrm>
            <a:off x="0" y="3542248"/>
            <a:ext cx="3211161" cy="1721535"/>
          </a:xfrm>
          <a:prstGeom prst="rect">
            <a:avLst/>
          </a:prstGeom>
        </p:spPr>
      </p:pic>
      <p:pic>
        <p:nvPicPr>
          <p:cNvPr id="13" name="Picture 12" descr="A black and white grid with a smiley face&#10;&#10;Description automatically generated">
            <a:extLst>
              <a:ext uri="{FF2B5EF4-FFF2-40B4-BE49-F238E27FC236}">
                <a16:creationId xmlns:a16="http://schemas.microsoft.com/office/drawing/2014/main" id="{81AE852E-6537-0CA0-871B-0F812FF18A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</a:blip>
          <a:srcRect l="27747" r="36417"/>
          <a:stretch/>
        </p:blipFill>
        <p:spPr>
          <a:xfrm>
            <a:off x="7452553" y="2999563"/>
            <a:ext cx="1809860" cy="1721535"/>
          </a:xfrm>
          <a:prstGeom prst="rect">
            <a:avLst/>
          </a:prstGeom>
        </p:spPr>
      </p:pic>
      <p:pic>
        <p:nvPicPr>
          <p:cNvPr id="15" name="Picture 14" descr="A black and white grid with a smiley face&#10;&#10;Description automatically generated">
            <a:extLst>
              <a:ext uri="{FF2B5EF4-FFF2-40B4-BE49-F238E27FC236}">
                <a16:creationId xmlns:a16="http://schemas.microsoft.com/office/drawing/2014/main" id="{F335E5B2-B8F1-FE63-F852-BE94A9FBB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85000"/>
          </a:blip>
          <a:srcRect l="29935" r="36416"/>
          <a:stretch/>
        </p:blipFill>
        <p:spPr>
          <a:xfrm>
            <a:off x="3704129" y="3010629"/>
            <a:ext cx="1699402" cy="1721535"/>
          </a:xfrm>
          <a:prstGeom prst="rect">
            <a:avLst/>
          </a:prstGeom>
        </p:spPr>
      </p:pic>
      <p:pic>
        <p:nvPicPr>
          <p:cNvPr id="17" name="Picture 16" descr="A black and white grid with a smiley face&#10;&#10;Description automatically generated">
            <a:extLst>
              <a:ext uri="{FF2B5EF4-FFF2-40B4-BE49-F238E27FC236}">
                <a16:creationId xmlns:a16="http://schemas.microsoft.com/office/drawing/2014/main" id="{1A1ACAA1-555E-9B0E-E60B-A80157401B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50000"/>
          </a:blip>
          <a:srcRect l="1" r="36416"/>
          <a:stretch/>
        </p:blipFill>
        <p:spPr>
          <a:xfrm>
            <a:off x="0" y="3542248"/>
            <a:ext cx="3211161" cy="17215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CCECDE-62BA-64A2-F822-2B2B9057EB0F}"/>
              </a:ext>
            </a:extLst>
          </p:cNvPr>
          <p:cNvSpPr txBox="1"/>
          <p:nvPr/>
        </p:nvSpPr>
        <p:spPr>
          <a:xfrm>
            <a:off x="4282377" y="2789466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9BF17A-8569-95EF-7225-5DC26E692968}"/>
              </a:ext>
            </a:extLst>
          </p:cNvPr>
          <p:cNvSpPr txBox="1"/>
          <p:nvPr/>
        </p:nvSpPr>
        <p:spPr>
          <a:xfrm>
            <a:off x="6211215" y="2784191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Green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CE40B9-4A18-433F-66ED-E6A59A262141}"/>
              </a:ext>
            </a:extLst>
          </p:cNvPr>
          <p:cNvSpPr txBox="1"/>
          <p:nvPr/>
        </p:nvSpPr>
        <p:spPr>
          <a:xfrm>
            <a:off x="8068409" y="278387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Blue</a:t>
            </a:r>
          </a:p>
        </p:txBody>
      </p:sp>
      <p:pic>
        <p:nvPicPr>
          <p:cNvPr id="21" name="Picture 20" descr="A black and white grid with a smiley face&#10;&#10;Description automatically generated">
            <a:extLst>
              <a:ext uri="{FF2B5EF4-FFF2-40B4-BE49-F238E27FC236}">
                <a16:creationId xmlns:a16="http://schemas.microsoft.com/office/drawing/2014/main" id="{E7FFF4D8-6DCB-E3C0-928C-F6A7F5AA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65425" r="926"/>
          <a:stretch/>
        </p:blipFill>
        <p:spPr>
          <a:xfrm>
            <a:off x="3704129" y="4771288"/>
            <a:ext cx="1699402" cy="1721535"/>
          </a:xfrm>
          <a:prstGeom prst="rect">
            <a:avLst/>
          </a:prstGeom>
        </p:spPr>
      </p:pic>
      <p:pic>
        <p:nvPicPr>
          <p:cNvPr id="22" name="Picture 21" descr="A black and white grid with a smiley face&#10;&#10;Description automatically generated">
            <a:extLst>
              <a:ext uri="{FF2B5EF4-FFF2-40B4-BE49-F238E27FC236}">
                <a16:creationId xmlns:a16="http://schemas.microsoft.com/office/drawing/2014/main" id="{5F6051AA-24A5-8444-532D-9BC9CF951B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65425" r="926"/>
          <a:stretch/>
        </p:blipFill>
        <p:spPr>
          <a:xfrm>
            <a:off x="5611045" y="4771605"/>
            <a:ext cx="1699402" cy="1721535"/>
          </a:xfrm>
          <a:prstGeom prst="rect">
            <a:avLst/>
          </a:prstGeom>
        </p:spPr>
      </p:pic>
      <p:pic>
        <p:nvPicPr>
          <p:cNvPr id="23" name="Picture 22" descr="A black and white grid with a smiley face&#10;&#10;Description automatically generated">
            <a:extLst>
              <a:ext uri="{FF2B5EF4-FFF2-40B4-BE49-F238E27FC236}">
                <a16:creationId xmlns:a16="http://schemas.microsoft.com/office/drawing/2014/main" id="{0C0CFA22-622C-7415-8783-D50BA0B2F2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65425" r="926"/>
          <a:stretch/>
        </p:blipFill>
        <p:spPr>
          <a:xfrm>
            <a:off x="7563011" y="4771288"/>
            <a:ext cx="1699402" cy="17215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03B2C8-04DA-4F13-7F78-BAB3E2F68DFC}"/>
              </a:ext>
            </a:extLst>
          </p:cNvPr>
          <p:cNvSpPr txBox="1"/>
          <p:nvPr/>
        </p:nvSpPr>
        <p:spPr>
          <a:xfrm>
            <a:off x="4854765" y="2202019"/>
            <a:ext cx="3263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. . . h</a:t>
            </a:r>
            <a:r>
              <a:rPr lang="en-CH" sz="2400" dirty="0"/>
              <a:t>as three “Channels”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5B03C9-048A-A446-8C15-BFD0B9527C12}"/>
              </a:ext>
            </a:extLst>
          </p:cNvPr>
          <p:cNvSpPr txBox="1"/>
          <p:nvPr/>
        </p:nvSpPr>
        <p:spPr>
          <a:xfrm>
            <a:off x="695849" y="2202020"/>
            <a:ext cx="2278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This “image” . . 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78227F-5820-8F0A-D139-8359AD7647A0}"/>
              </a:ext>
            </a:extLst>
          </p:cNvPr>
          <p:cNvSpPr txBox="1"/>
          <p:nvPr/>
        </p:nvSpPr>
        <p:spPr>
          <a:xfrm>
            <a:off x="9532034" y="2183709"/>
            <a:ext cx="2592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. . . a</a:t>
            </a:r>
            <a:r>
              <a:rPr lang="en-CH" sz="2400" dirty="0"/>
              <a:t> “Tensor” is a</a:t>
            </a:r>
          </a:p>
          <a:p>
            <a:pPr algn="ctr"/>
            <a:r>
              <a:rPr lang="en-CH" sz="2400" dirty="0"/>
              <a:t>3D array of pixel values)</a:t>
            </a:r>
          </a:p>
        </p:txBody>
      </p:sp>
      <p:pic>
        <p:nvPicPr>
          <p:cNvPr id="28" name="Picture 27" descr="A black and white grid with a smiley face&#10;&#10;Description automatically generated">
            <a:extLst>
              <a:ext uri="{FF2B5EF4-FFF2-40B4-BE49-F238E27FC236}">
                <a16:creationId xmlns:a16="http://schemas.microsoft.com/office/drawing/2014/main" id="{A485CE9F-9EB8-E553-231D-6F97052949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67321" t="8250" r="2251" b="4700"/>
          <a:stretch/>
        </p:blipFill>
        <p:spPr>
          <a:xfrm>
            <a:off x="9866801" y="4062532"/>
            <a:ext cx="1536701" cy="149860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9" name="Picture 28" descr="A black and white grid with a smiley face&#10;&#10;Description automatically generated">
            <a:extLst>
              <a:ext uri="{FF2B5EF4-FFF2-40B4-BE49-F238E27FC236}">
                <a16:creationId xmlns:a16="http://schemas.microsoft.com/office/drawing/2014/main" id="{C6D5584A-5DBF-E653-EDF9-113530F42E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67321" t="8250" r="2251" b="4700"/>
          <a:stretch/>
        </p:blipFill>
        <p:spPr>
          <a:xfrm>
            <a:off x="10011863" y="3955708"/>
            <a:ext cx="1536701" cy="149860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0" name="Picture 29" descr="A black and white grid with a smiley face&#10;&#10;Description automatically generated">
            <a:extLst>
              <a:ext uri="{FF2B5EF4-FFF2-40B4-BE49-F238E27FC236}">
                <a16:creationId xmlns:a16="http://schemas.microsoft.com/office/drawing/2014/main" id="{99998761-6EF2-B104-E398-4B12C15258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67321" t="8250" r="2251" b="4700"/>
          <a:stretch/>
        </p:blipFill>
        <p:spPr>
          <a:xfrm>
            <a:off x="10214901" y="3765182"/>
            <a:ext cx="1536701" cy="149860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609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5E7194-CE1F-E5F0-9F9B-21F17A5558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914"/>
          <a:stretch/>
        </p:blipFill>
        <p:spPr>
          <a:xfrm>
            <a:off x="684599" y="1272961"/>
            <a:ext cx="3669737" cy="2060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C337-6311-7B4D-0F66-48BB39DEC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33" r="66408"/>
          <a:stretch/>
        </p:blipFill>
        <p:spPr>
          <a:xfrm>
            <a:off x="2056291" y="2089264"/>
            <a:ext cx="3578031" cy="2060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8F1D68-297B-CDE1-463D-349848385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78" r="49978"/>
          <a:stretch/>
        </p:blipFill>
        <p:spPr>
          <a:xfrm>
            <a:off x="3580003" y="2763611"/>
            <a:ext cx="3553355" cy="2060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D8C10-FB51-42EC-B602-9C6E9FA9A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r="33456"/>
          <a:stretch/>
        </p:blipFill>
        <p:spPr>
          <a:xfrm>
            <a:off x="5615359" y="3302366"/>
            <a:ext cx="3553355" cy="2060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B614A8-30EE-DFCB-2538-4D42E8815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36" r="16719"/>
          <a:stretch/>
        </p:blipFill>
        <p:spPr>
          <a:xfrm>
            <a:off x="6704813" y="3872201"/>
            <a:ext cx="3553355" cy="2060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0BB7D9-B282-7AB6-907C-ACBFA60215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56"/>
          <a:stretch/>
        </p:blipFill>
        <p:spPr>
          <a:xfrm>
            <a:off x="7936762" y="4481611"/>
            <a:ext cx="3553358" cy="20608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885517-2A60-DAE4-C63D-4BD5A194FCA8}"/>
              </a:ext>
            </a:extLst>
          </p:cNvPr>
          <p:cNvSpPr txBox="1"/>
          <p:nvPr/>
        </p:nvSpPr>
        <p:spPr>
          <a:xfrm>
            <a:off x="503994" y="400879"/>
            <a:ext cx="7972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b="1" dirty="0">
                <a:latin typeface="Times" pitchFamily="2" charset="0"/>
              </a:rPr>
              <a:t>DeepVariant – </a:t>
            </a:r>
            <a:r>
              <a:rPr lang="en-GB" sz="2800" b="1" i="0" dirty="0">
                <a:effectLst/>
                <a:latin typeface="Times" pitchFamily="2" charset="0"/>
              </a:rPr>
              <a:t>uses 6 channels on a ”pileup” image</a:t>
            </a:r>
            <a:endParaRPr lang="en-CH" sz="2800" b="1" dirty="0">
              <a:latin typeface="Time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C484C1-AAEA-1BC8-F039-6C8BAFCF5940}"/>
              </a:ext>
            </a:extLst>
          </p:cNvPr>
          <p:cNvSpPr txBox="1"/>
          <p:nvPr/>
        </p:nvSpPr>
        <p:spPr>
          <a:xfrm>
            <a:off x="6750281" y="946956"/>
            <a:ext cx="31827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800" b="0" i="0" dirty="0">
                <a:solidFill>
                  <a:srgbClr val="111111"/>
                </a:solidFill>
                <a:effectLst/>
                <a:latin typeface="Times" pitchFamily="2" charset="0"/>
              </a:rPr>
              <a:t>Tensor dimensions: </a:t>
            </a:r>
          </a:p>
          <a:p>
            <a:r>
              <a:rPr lang="en-CH" sz="2800" b="0" i="0" dirty="0">
                <a:solidFill>
                  <a:srgbClr val="111111"/>
                </a:solidFill>
                <a:effectLst/>
                <a:latin typeface="Times" pitchFamily="2" charset="0"/>
              </a:rPr>
              <a:t>(100, 221, 6)</a:t>
            </a:r>
          </a:p>
          <a:p>
            <a:r>
              <a:rPr lang="en-CH" sz="2800" dirty="0">
                <a:solidFill>
                  <a:srgbClr val="111111"/>
                </a:solidFill>
                <a:latin typeface="Times" pitchFamily="2" charset="0"/>
              </a:rPr>
              <a:t>(  H  ,  W  , 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9345B2-9458-2A27-1B43-224E37EC377C}"/>
              </a:ext>
            </a:extLst>
          </p:cNvPr>
          <p:cNvSpPr txBox="1"/>
          <p:nvPr/>
        </p:nvSpPr>
        <p:spPr>
          <a:xfrm>
            <a:off x="6757662" y="2331532"/>
            <a:ext cx="5374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>
                <a:solidFill>
                  <a:srgbClr val="111111"/>
                </a:solidFill>
                <a:latin typeface="Times" pitchFamily="2" charset="0"/>
              </a:rPr>
              <a:t>Variant in question is always at the centre</a:t>
            </a:r>
            <a:endParaRPr lang="en-CH" sz="2400" dirty="0">
              <a:latin typeface="Times" pitchFamily="2" charset="0"/>
            </a:endParaRPr>
          </a:p>
          <a:p>
            <a:endParaRPr lang="en-CH" sz="2400" dirty="0">
              <a:latin typeface="Times" pitchFamily="2" charset="0"/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3E2A89F3-272E-4F12-A5F0-DCC0ADE66A53}"/>
              </a:ext>
            </a:extLst>
          </p:cNvPr>
          <p:cNvSpPr/>
          <p:nvPr/>
        </p:nvSpPr>
        <p:spPr>
          <a:xfrm rot="17929397">
            <a:off x="3755765" y="1928144"/>
            <a:ext cx="553358" cy="6774313"/>
          </a:xfrm>
          <a:prstGeom prst="leftBrace">
            <a:avLst>
              <a:gd name="adj1" fmla="val 57451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88E45A-4C4A-7EA6-F632-828B58E98259}"/>
              </a:ext>
            </a:extLst>
          </p:cNvPr>
          <p:cNvSpPr txBox="1"/>
          <p:nvPr/>
        </p:nvSpPr>
        <p:spPr>
          <a:xfrm>
            <a:off x="342468" y="5315300"/>
            <a:ext cx="31827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800" b="0" i="0" dirty="0">
                <a:solidFill>
                  <a:srgbClr val="111111"/>
                </a:solidFill>
                <a:effectLst/>
                <a:latin typeface="Times" pitchFamily="2" charset="0"/>
              </a:rPr>
              <a:t>Outputs a liklihood for 0/0, 0/1, or 1/1</a:t>
            </a:r>
            <a:endParaRPr lang="en-CH" sz="2800" dirty="0">
              <a:solidFill>
                <a:srgbClr val="111111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1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image of a test&#10;&#10;Description automatically generated with medium confidence">
            <a:extLst>
              <a:ext uri="{FF2B5EF4-FFF2-40B4-BE49-F238E27FC236}">
                <a16:creationId xmlns:a16="http://schemas.microsoft.com/office/drawing/2014/main" id="{E91B73A6-C009-EE73-93C0-A27062C36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02" y="304358"/>
            <a:ext cx="10606275" cy="6136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6AA78B-D480-34E4-5B60-ED20CC064F03}"/>
              </a:ext>
            </a:extLst>
          </p:cNvPr>
          <p:cNvSpPr txBox="1"/>
          <p:nvPr/>
        </p:nvSpPr>
        <p:spPr>
          <a:xfrm>
            <a:off x="4264066" y="6503474"/>
            <a:ext cx="79279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 dirty="0">
                <a:hlinkClick r:id="rId3"/>
              </a:rPr>
              <a:t>https://google.github.io/deepvariant/posts/2020-02-20-looking-through-deepvariants-eyes/</a:t>
            </a:r>
            <a:r>
              <a:rPr lang="en-CH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505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BF0FD82-7634-2AC8-6574-A8F7C12DB61C}"/>
              </a:ext>
            </a:extLst>
          </p:cNvPr>
          <p:cNvSpPr/>
          <p:nvPr/>
        </p:nvSpPr>
        <p:spPr>
          <a:xfrm>
            <a:off x="8173329" y="1666054"/>
            <a:ext cx="3207434" cy="3145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7B0B2-2DC6-5D7D-66D1-DFF5C3126D50}"/>
              </a:ext>
            </a:extLst>
          </p:cNvPr>
          <p:cNvSpPr txBox="1"/>
          <p:nvPr/>
        </p:nvSpPr>
        <p:spPr>
          <a:xfrm>
            <a:off x="503994" y="400879"/>
            <a:ext cx="8056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" pitchFamily="2" charset="0"/>
              </a:rPr>
              <a:t>Training the model – </a:t>
            </a:r>
            <a:r>
              <a:rPr lang="en-GB" sz="2800" dirty="0">
                <a:latin typeface="Times" pitchFamily="2" charset="0"/>
              </a:rPr>
              <a:t>using crosses to </a:t>
            </a:r>
            <a:r>
              <a:rPr lang="en-GB" sz="2800" b="1" dirty="0">
                <a:latin typeface="Times" pitchFamily="2" charset="0"/>
              </a:rPr>
              <a:t>Train</a:t>
            </a:r>
            <a:r>
              <a:rPr lang="en-GB" sz="2800" dirty="0">
                <a:latin typeface="Times" pitchFamily="2" charset="0"/>
              </a:rPr>
              <a:t> the CNN</a:t>
            </a:r>
            <a:endParaRPr lang="en-CH" sz="2800" b="1" dirty="0">
              <a:latin typeface="Times" pitchFamily="2" charset="0"/>
            </a:endParaRPr>
          </a:p>
        </p:txBody>
      </p:sp>
      <p:pic>
        <p:nvPicPr>
          <p:cNvPr id="5" name="Picture 4" descr="A close-up of a fish&#10;&#10;Description automatically generated">
            <a:extLst>
              <a:ext uri="{FF2B5EF4-FFF2-40B4-BE49-F238E27FC236}">
                <a16:creationId xmlns:a16="http://schemas.microsoft.com/office/drawing/2014/main" id="{59518CDF-100A-4286-35E1-000160BCD5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02801" y="2040956"/>
            <a:ext cx="2472900" cy="957390"/>
          </a:xfrm>
          <a:prstGeom prst="rect">
            <a:avLst/>
          </a:prstGeom>
        </p:spPr>
      </p:pic>
      <p:pic>
        <p:nvPicPr>
          <p:cNvPr id="6" name="Picture 5" descr="A close-up of a fish&#10;&#10;Description automatically generated">
            <a:extLst>
              <a:ext uri="{FF2B5EF4-FFF2-40B4-BE49-F238E27FC236}">
                <a16:creationId xmlns:a16="http://schemas.microsoft.com/office/drawing/2014/main" id="{A0F36F65-5AB7-1F45-38B2-B13A9749B5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53146" y="2014355"/>
            <a:ext cx="2472900" cy="957390"/>
          </a:xfrm>
          <a:prstGeom prst="rect">
            <a:avLst/>
          </a:prstGeom>
        </p:spPr>
      </p:pic>
      <p:pic>
        <p:nvPicPr>
          <p:cNvPr id="7" name="Picture 6" descr="A close-up of a fish&#10;&#10;Description automatically generated">
            <a:extLst>
              <a:ext uri="{FF2B5EF4-FFF2-40B4-BE49-F238E27FC236}">
                <a16:creationId xmlns:a16="http://schemas.microsoft.com/office/drawing/2014/main" id="{5BA86CCB-9747-E2D2-5D30-060D6E1001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78496" y="4244532"/>
            <a:ext cx="2472900" cy="9573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7C40DA-A9D5-3E7F-E923-E2B03CB197DC}"/>
              </a:ext>
            </a:extLst>
          </p:cNvPr>
          <p:cNvSpPr txBox="1"/>
          <p:nvPr/>
        </p:nvSpPr>
        <p:spPr>
          <a:xfrm>
            <a:off x="2152358" y="1387377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>
                <a:latin typeface="Times" pitchFamily="2" charset="0"/>
              </a:rPr>
              <a:t>0/0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797C5-4DCC-912C-C260-BF55A88402D8}"/>
              </a:ext>
            </a:extLst>
          </p:cNvPr>
          <p:cNvSpPr txBox="1"/>
          <p:nvPr/>
        </p:nvSpPr>
        <p:spPr>
          <a:xfrm>
            <a:off x="5188635" y="1446322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>
                <a:latin typeface="Times" pitchFamily="2" charset="0"/>
              </a:rPr>
              <a:t>1/1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4F574-708B-3FD7-A86D-B3EA21F6D755}"/>
              </a:ext>
            </a:extLst>
          </p:cNvPr>
          <p:cNvSpPr txBox="1"/>
          <p:nvPr/>
        </p:nvSpPr>
        <p:spPr>
          <a:xfrm>
            <a:off x="3961633" y="3686358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>
                <a:latin typeface="Times" pitchFamily="2" charset="0"/>
              </a:rPr>
              <a:t>0/1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616A7E-0414-51EF-79B3-1480137D6372}"/>
              </a:ext>
            </a:extLst>
          </p:cNvPr>
          <p:cNvCxnSpPr/>
          <p:nvPr/>
        </p:nvCxnSpPr>
        <p:spPr>
          <a:xfrm>
            <a:off x="3094893" y="3133886"/>
            <a:ext cx="675249" cy="753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DEEF35-EDC2-692A-122C-804E985A383C}"/>
              </a:ext>
            </a:extLst>
          </p:cNvPr>
          <p:cNvCxnSpPr>
            <a:cxnSpLocks/>
          </p:cNvCxnSpPr>
          <p:nvPr/>
        </p:nvCxnSpPr>
        <p:spPr>
          <a:xfrm flipH="1">
            <a:off x="4708030" y="3188623"/>
            <a:ext cx="675249" cy="753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486717-FDA1-DF21-7777-D50B87401975}"/>
              </a:ext>
            </a:extLst>
          </p:cNvPr>
          <p:cNvSpPr txBox="1"/>
          <p:nvPr/>
        </p:nvSpPr>
        <p:spPr>
          <a:xfrm>
            <a:off x="225082" y="2363372"/>
            <a:ext cx="1123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Parents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4E51A-5AB5-AF91-AA84-4B1DC16A5227}"/>
              </a:ext>
            </a:extLst>
          </p:cNvPr>
          <p:cNvSpPr txBox="1"/>
          <p:nvPr/>
        </p:nvSpPr>
        <p:spPr>
          <a:xfrm>
            <a:off x="2309647" y="4590868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F1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9A34A9-D7C6-2301-433D-7C02DA1734C9}"/>
              </a:ext>
            </a:extLst>
          </p:cNvPr>
          <p:cNvCxnSpPr/>
          <p:nvPr/>
        </p:nvCxnSpPr>
        <p:spPr>
          <a:xfrm>
            <a:off x="6343763" y="3686358"/>
            <a:ext cx="13645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C9D574-03C7-0BE7-FB5D-61FB8B04AA03}"/>
              </a:ext>
            </a:extLst>
          </p:cNvPr>
          <p:cNvSpPr txBox="1"/>
          <p:nvPr/>
        </p:nvSpPr>
        <p:spPr>
          <a:xfrm>
            <a:off x="8421860" y="2670695"/>
            <a:ext cx="26164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CHROM		POS</a:t>
            </a:r>
          </a:p>
          <a:p>
            <a:r>
              <a:rPr lang="en-CH" dirty="0"/>
              <a:t>1		34242</a:t>
            </a:r>
          </a:p>
          <a:p>
            <a:r>
              <a:rPr lang="en-CH" dirty="0"/>
              <a:t>1		35697</a:t>
            </a:r>
          </a:p>
          <a:p>
            <a:r>
              <a:rPr lang="en-CH" dirty="0"/>
              <a:t>1		36989</a:t>
            </a:r>
          </a:p>
          <a:p>
            <a:r>
              <a:rPr lang="en-CH" dirty="0"/>
              <a:t>1		38934</a:t>
            </a:r>
          </a:p>
          <a:p>
            <a:r>
              <a:rPr lang="en-CH" dirty="0"/>
              <a:t>1		39038</a:t>
            </a:r>
          </a:p>
          <a:p>
            <a:r>
              <a:rPr lang="en-CH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5682B0-DCC1-09FF-BDC6-A3B6B2C8BDA4}"/>
              </a:ext>
            </a:extLst>
          </p:cNvPr>
          <p:cNvSpPr txBox="1"/>
          <p:nvPr/>
        </p:nvSpPr>
        <p:spPr>
          <a:xfrm>
            <a:off x="8557314" y="1778597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/>
              <a:t>Truth_set.vcf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EE2D4C-D0CE-769A-E12E-B73D707B2E3C}"/>
              </a:ext>
            </a:extLst>
          </p:cNvPr>
          <p:cNvSpPr txBox="1"/>
          <p:nvPr/>
        </p:nvSpPr>
        <p:spPr>
          <a:xfrm>
            <a:off x="1063689" y="5536299"/>
            <a:ext cx="5280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dirty="0"/>
              <a:t>Mendelian segregation allows us to be confident of this genotpe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16A010-43D1-580D-7F72-536AB44F757E}"/>
              </a:ext>
            </a:extLst>
          </p:cNvPr>
          <p:cNvSpPr txBox="1"/>
          <p:nvPr/>
        </p:nvSpPr>
        <p:spPr>
          <a:xfrm>
            <a:off x="7179693" y="5438397"/>
            <a:ext cx="4820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dirty="0"/>
              <a:t>So we can use these to train the CNN on what true variants “look” like</a:t>
            </a:r>
          </a:p>
        </p:txBody>
      </p:sp>
    </p:spTree>
    <p:extLst>
      <p:ext uri="{BB962C8B-B14F-4D97-AF65-F5344CB8AC3E}">
        <p14:creationId xmlns:p14="http://schemas.microsoft.com/office/powerpoint/2010/main" val="278527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4026E-24DB-6380-F34C-A9562A63DEC8}"/>
              </a:ext>
            </a:extLst>
          </p:cNvPr>
          <p:cNvSpPr txBox="1"/>
          <p:nvPr/>
        </p:nvSpPr>
        <p:spPr>
          <a:xfrm>
            <a:off x="503994" y="400879"/>
            <a:ext cx="847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" pitchFamily="2" charset="0"/>
              </a:rPr>
              <a:t>Training the model – </a:t>
            </a:r>
            <a:r>
              <a:rPr lang="en-GB" sz="2800" dirty="0">
                <a:latin typeface="Times" pitchFamily="2" charset="0"/>
              </a:rPr>
              <a:t>using crosses to </a:t>
            </a:r>
            <a:r>
              <a:rPr lang="en-GB" sz="2800" b="1" dirty="0">
                <a:latin typeface="Times" pitchFamily="2" charset="0"/>
              </a:rPr>
              <a:t>Validate</a:t>
            </a:r>
            <a:r>
              <a:rPr lang="en-GB" sz="2800" dirty="0">
                <a:latin typeface="Times" pitchFamily="2" charset="0"/>
              </a:rPr>
              <a:t> the CNN</a:t>
            </a:r>
            <a:endParaRPr lang="en-CH" sz="2800" b="1" dirty="0">
              <a:latin typeface="Times" pitchFamily="2" charset="0"/>
            </a:endParaRPr>
          </a:p>
        </p:txBody>
      </p:sp>
      <p:pic>
        <p:nvPicPr>
          <p:cNvPr id="5" name="Picture 4" descr="A close-up of a fish&#10;&#10;Description automatically generated">
            <a:extLst>
              <a:ext uri="{FF2B5EF4-FFF2-40B4-BE49-F238E27FC236}">
                <a16:creationId xmlns:a16="http://schemas.microsoft.com/office/drawing/2014/main" id="{D56BAEF0-EA4D-6A16-C2A4-5FFEB5A6EE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81713" y="2378581"/>
            <a:ext cx="2472900" cy="957390"/>
          </a:xfrm>
          <a:prstGeom prst="rect">
            <a:avLst/>
          </a:prstGeom>
        </p:spPr>
      </p:pic>
      <p:pic>
        <p:nvPicPr>
          <p:cNvPr id="6" name="Picture 5" descr="A close-up of a fish&#10;&#10;Description automatically generated">
            <a:extLst>
              <a:ext uri="{FF2B5EF4-FFF2-40B4-BE49-F238E27FC236}">
                <a16:creationId xmlns:a16="http://schemas.microsoft.com/office/drawing/2014/main" id="{40A5511D-91B6-6CF0-12BF-1886323A5A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2058" y="2351980"/>
            <a:ext cx="2472900" cy="957390"/>
          </a:xfrm>
          <a:prstGeom prst="rect">
            <a:avLst/>
          </a:prstGeom>
        </p:spPr>
      </p:pic>
      <p:pic>
        <p:nvPicPr>
          <p:cNvPr id="7" name="Picture 6" descr="A close-up of a fish&#10;&#10;Description automatically generated">
            <a:extLst>
              <a:ext uri="{FF2B5EF4-FFF2-40B4-BE49-F238E27FC236}">
                <a16:creationId xmlns:a16="http://schemas.microsoft.com/office/drawing/2014/main" id="{AF783C9C-DC82-BF2D-7C36-379DF91E1C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57408" y="4582157"/>
            <a:ext cx="2472900" cy="9573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418896-998F-B28D-DBCE-EE8F305A82C0}"/>
              </a:ext>
            </a:extLst>
          </p:cNvPr>
          <p:cNvSpPr txBox="1"/>
          <p:nvPr/>
        </p:nvSpPr>
        <p:spPr>
          <a:xfrm>
            <a:off x="2431270" y="1725002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>
                <a:latin typeface="Times" pitchFamily="2" charset="0"/>
              </a:rPr>
              <a:t>0/0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7DC9B-393D-9C95-DFB5-AB87D9060A95}"/>
              </a:ext>
            </a:extLst>
          </p:cNvPr>
          <p:cNvSpPr txBox="1"/>
          <p:nvPr/>
        </p:nvSpPr>
        <p:spPr>
          <a:xfrm>
            <a:off x="5467547" y="1783947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>
                <a:latin typeface="Times" pitchFamily="2" charset="0"/>
              </a:rPr>
              <a:t>1/1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E8CAC-C7F1-1CDB-B326-930C89EF2AD7}"/>
              </a:ext>
            </a:extLst>
          </p:cNvPr>
          <p:cNvSpPr txBox="1"/>
          <p:nvPr/>
        </p:nvSpPr>
        <p:spPr>
          <a:xfrm>
            <a:off x="4240545" y="4023983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>
                <a:latin typeface="Times" pitchFamily="2" charset="0"/>
              </a:rPr>
              <a:t>0/1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23C467-EA2E-4FD4-4340-9712464B27E5}"/>
              </a:ext>
            </a:extLst>
          </p:cNvPr>
          <p:cNvCxnSpPr/>
          <p:nvPr/>
        </p:nvCxnSpPr>
        <p:spPr>
          <a:xfrm>
            <a:off x="3373805" y="3471511"/>
            <a:ext cx="675249" cy="753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FEEF3F-C571-B1AD-19D4-1F556BF95638}"/>
              </a:ext>
            </a:extLst>
          </p:cNvPr>
          <p:cNvCxnSpPr>
            <a:cxnSpLocks/>
          </p:cNvCxnSpPr>
          <p:nvPr/>
        </p:nvCxnSpPr>
        <p:spPr>
          <a:xfrm flipH="1">
            <a:off x="4986942" y="3526248"/>
            <a:ext cx="675249" cy="753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A9A840-072C-821A-335D-05D0846C5D69}"/>
              </a:ext>
            </a:extLst>
          </p:cNvPr>
          <p:cNvSpPr txBox="1"/>
          <p:nvPr/>
        </p:nvSpPr>
        <p:spPr>
          <a:xfrm>
            <a:off x="503994" y="2700997"/>
            <a:ext cx="1123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Parents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966EFB-419D-5F65-81C0-F0DC1D966C90}"/>
              </a:ext>
            </a:extLst>
          </p:cNvPr>
          <p:cNvSpPr txBox="1"/>
          <p:nvPr/>
        </p:nvSpPr>
        <p:spPr>
          <a:xfrm>
            <a:off x="2588559" y="4928493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F1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76A05F-3117-CE08-4569-2E013A891D1C}"/>
              </a:ext>
            </a:extLst>
          </p:cNvPr>
          <p:cNvCxnSpPr/>
          <p:nvPr/>
        </p:nvCxnSpPr>
        <p:spPr>
          <a:xfrm>
            <a:off x="6428170" y="4023983"/>
            <a:ext cx="13645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FE562A-2BD3-752F-7762-5073EB949771}"/>
              </a:ext>
            </a:extLst>
          </p:cNvPr>
          <p:cNvSpPr txBox="1"/>
          <p:nvPr/>
        </p:nvSpPr>
        <p:spPr>
          <a:xfrm>
            <a:off x="8558715" y="3241480"/>
            <a:ext cx="316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b="1" dirty="0"/>
              <a:t>% mendelian violations</a:t>
            </a:r>
          </a:p>
        </p:txBody>
      </p:sp>
    </p:spTree>
    <p:extLst>
      <p:ext uri="{BB962C8B-B14F-4D97-AF65-F5344CB8AC3E}">
        <p14:creationId xmlns:p14="http://schemas.microsoft.com/office/powerpoint/2010/main" val="326637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673241F-EEA9-53B7-9800-E4CBA2DBF36A}"/>
              </a:ext>
            </a:extLst>
          </p:cNvPr>
          <p:cNvSpPr/>
          <p:nvPr/>
        </p:nvSpPr>
        <p:spPr>
          <a:xfrm>
            <a:off x="6679162" y="2532537"/>
            <a:ext cx="3818377" cy="3826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54500-3E37-FAC8-F827-12B3B4D06D5C}"/>
              </a:ext>
            </a:extLst>
          </p:cNvPr>
          <p:cNvSpPr txBox="1"/>
          <p:nvPr/>
        </p:nvSpPr>
        <p:spPr>
          <a:xfrm>
            <a:off x="7028697" y="2629641"/>
            <a:ext cx="2956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b="1" dirty="0">
                <a:latin typeface="Times" pitchFamily="2" charset="0"/>
              </a:rPr>
              <a:t>Validation dataset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C15A3D-E995-C3AF-BE35-9F3074EAF5D6}"/>
              </a:ext>
            </a:extLst>
          </p:cNvPr>
          <p:cNvGrpSpPr/>
          <p:nvPr/>
        </p:nvGrpSpPr>
        <p:grpSpPr>
          <a:xfrm>
            <a:off x="6869554" y="3686518"/>
            <a:ext cx="3275248" cy="1583663"/>
            <a:chOff x="1502801" y="2731807"/>
            <a:chExt cx="5523245" cy="2670624"/>
          </a:xfrm>
        </p:grpSpPr>
        <p:pic>
          <p:nvPicPr>
            <p:cNvPr id="7" name="Picture 6" descr="A close-up of a fish&#10;&#10;Description automatically generated">
              <a:extLst>
                <a:ext uri="{FF2B5EF4-FFF2-40B4-BE49-F238E27FC236}">
                  <a16:creationId xmlns:a16="http://schemas.microsoft.com/office/drawing/2014/main" id="{0349A060-1365-AE9A-4E24-C52EB62EE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502801" y="2758408"/>
              <a:ext cx="2472900" cy="957390"/>
            </a:xfrm>
            <a:prstGeom prst="rect">
              <a:avLst/>
            </a:prstGeom>
          </p:spPr>
        </p:pic>
        <p:pic>
          <p:nvPicPr>
            <p:cNvPr id="8" name="Picture 7" descr="A close-up of a fish&#10;&#10;Description automatically generated">
              <a:extLst>
                <a:ext uri="{FF2B5EF4-FFF2-40B4-BE49-F238E27FC236}">
                  <a16:creationId xmlns:a16="http://schemas.microsoft.com/office/drawing/2014/main" id="{0EEF0292-BA54-2532-0290-BCC4B3839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53146" y="2731807"/>
              <a:ext cx="2472900" cy="957390"/>
            </a:xfrm>
            <a:prstGeom prst="rect">
              <a:avLst/>
            </a:prstGeom>
          </p:spPr>
        </p:pic>
        <p:pic>
          <p:nvPicPr>
            <p:cNvPr id="9" name="Picture 8" descr="A close-up of a fish&#10;&#10;Description automatically generated">
              <a:extLst>
                <a:ext uri="{FF2B5EF4-FFF2-40B4-BE49-F238E27FC236}">
                  <a16:creationId xmlns:a16="http://schemas.microsoft.com/office/drawing/2014/main" id="{EDA8D6D0-1096-17E9-8CD9-98DA590F9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alphaModFix amt="20000"/>
            </a:blip>
            <a:stretch>
              <a:fillRect/>
            </a:stretch>
          </p:blipFill>
          <p:spPr>
            <a:xfrm>
              <a:off x="3219163" y="4445041"/>
              <a:ext cx="2472900" cy="957390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4A90326-42AE-A7AD-F998-81C05FB2AFFB}"/>
                </a:ext>
              </a:extLst>
            </p:cNvPr>
            <p:cNvCxnSpPr/>
            <p:nvPr/>
          </p:nvCxnSpPr>
          <p:spPr>
            <a:xfrm>
              <a:off x="3008990" y="3691136"/>
              <a:ext cx="675249" cy="7539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2FA280-11B7-53EB-B4B2-A4200B7CD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6165" y="3715798"/>
              <a:ext cx="675249" cy="7539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3E8D560-A7EC-762A-3DA0-EB6EF684C777}"/>
              </a:ext>
            </a:extLst>
          </p:cNvPr>
          <p:cNvSpPr txBox="1"/>
          <p:nvPr/>
        </p:nvSpPr>
        <p:spPr>
          <a:xfrm>
            <a:off x="842446" y="1245542"/>
            <a:ext cx="10507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latin typeface="Times" pitchFamily="2" charset="0"/>
              </a:rPr>
              <a:t>Sardell et al. 2021:</a:t>
            </a:r>
          </a:p>
          <a:p>
            <a:r>
              <a:rPr lang="en-CH" sz="2400" b="1" dirty="0">
                <a:latin typeface="Times" pitchFamily="2" charset="0"/>
              </a:rPr>
              <a:t>	</a:t>
            </a:r>
            <a:r>
              <a:rPr lang="en-CH" sz="2400" dirty="0">
                <a:latin typeface="Times" pitchFamily="2" charset="0"/>
              </a:rPr>
              <a:t>15 crosses (Blackspotted father, Threespine mother, one son, one daughter).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3526F48-998F-E867-9E1F-AD49112F6E0A}"/>
              </a:ext>
            </a:extLst>
          </p:cNvPr>
          <p:cNvSpPr/>
          <p:nvPr/>
        </p:nvSpPr>
        <p:spPr>
          <a:xfrm>
            <a:off x="1809673" y="2532537"/>
            <a:ext cx="3818377" cy="3826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3F2C8F-DA04-D304-C179-67FF2E74CCEF}"/>
              </a:ext>
            </a:extLst>
          </p:cNvPr>
          <p:cNvSpPr txBox="1"/>
          <p:nvPr/>
        </p:nvSpPr>
        <p:spPr>
          <a:xfrm>
            <a:off x="2159208" y="2629641"/>
            <a:ext cx="2702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b="1" dirty="0">
                <a:latin typeface="Times" pitchFamily="2" charset="0"/>
              </a:rPr>
              <a:t>Training dataset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BC7AB9-98C5-4A94-1205-5DDDDD222AFA}"/>
              </a:ext>
            </a:extLst>
          </p:cNvPr>
          <p:cNvGrpSpPr/>
          <p:nvPr/>
        </p:nvGrpSpPr>
        <p:grpSpPr>
          <a:xfrm>
            <a:off x="2000065" y="3686518"/>
            <a:ext cx="3275248" cy="1583663"/>
            <a:chOff x="1502801" y="2731807"/>
            <a:chExt cx="5523245" cy="2670624"/>
          </a:xfrm>
        </p:grpSpPr>
        <p:pic>
          <p:nvPicPr>
            <p:cNvPr id="59" name="Picture 58" descr="A close-up of a fish&#10;&#10;Description automatically generated">
              <a:extLst>
                <a:ext uri="{FF2B5EF4-FFF2-40B4-BE49-F238E27FC236}">
                  <a16:creationId xmlns:a16="http://schemas.microsoft.com/office/drawing/2014/main" id="{9B3529C8-12AF-786B-3C9F-B72119A6E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502801" y="2758408"/>
              <a:ext cx="2472900" cy="957390"/>
            </a:xfrm>
            <a:prstGeom prst="rect">
              <a:avLst/>
            </a:prstGeom>
          </p:spPr>
        </p:pic>
        <p:pic>
          <p:nvPicPr>
            <p:cNvPr id="60" name="Picture 59" descr="A close-up of a fish&#10;&#10;Description automatically generated">
              <a:extLst>
                <a:ext uri="{FF2B5EF4-FFF2-40B4-BE49-F238E27FC236}">
                  <a16:creationId xmlns:a16="http://schemas.microsoft.com/office/drawing/2014/main" id="{BA621A2E-1E4A-8FBC-3431-2A739B127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53146" y="2731807"/>
              <a:ext cx="2472900" cy="957390"/>
            </a:xfrm>
            <a:prstGeom prst="rect">
              <a:avLst/>
            </a:prstGeom>
          </p:spPr>
        </p:pic>
        <p:pic>
          <p:nvPicPr>
            <p:cNvPr id="61" name="Picture 60" descr="A close-up of a fish&#10;&#10;Description automatically generated">
              <a:extLst>
                <a:ext uri="{FF2B5EF4-FFF2-40B4-BE49-F238E27FC236}">
                  <a16:creationId xmlns:a16="http://schemas.microsoft.com/office/drawing/2014/main" id="{616250A3-AEB5-057D-C691-041CD797E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219163" y="4445041"/>
              <a:ext cx="2472900" cy="957390"/>
            </a:xfrm>
            <a:prstGeom prst="rect">
              <a:avLst/>
            </a:prstGeom>
          </p:spPr>
        </p:pic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4D93931-29B8-2099-7DBE-268895EA2EEB}"/>
                </a:ext>
              </a:extLst>
            </p:cNvPr>
            <p:cNvCxnSpPr/>
            <p:nvPr/>
          </p:nvCxnSpPr>
          <p:spPr>
            <a:xfrm>
              <a:off x="3008990" y="3691136"/>
              <a:ext cx="675249" cy="7539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C93B48C-BE31-02D7-4B90-8F2F826461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6165" y="3715798"/>
              <a:ext cx="675249" cy="7539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2D80528-2615-3100-092C-D8EB2A36F5FF}"/>
              </a:ext>
            </a:extLst>
          </p:cNvPr>
          <p:cNvSpPr txBox="1"/>
          <p:nvPr/>
        </p:nvSpPr>
        <p:spPr>
          <a:xfrm>
            <a:off x="503994" y="400879"/>
            <a:ext cx="336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" pitchFamily="2" charset="0"/>
              </a:rPr>
              <a:t>Validating the model</a:t>
            </a:r>
            <a:endParaRPr lang="en-CH" sz="2800" b="1" dirty="0">
              <a:latin typeface="Times" pitchFamily="2" charset="0"/>
            </a:endParaRPr>
          </a:p>
        </p:txBody>
      </p:sp>
      <p:pic>
        <p:nvPicPr>
          <p:cNvPr id="65" name="Picture 64" descr="A close-up of a fish&#10;&#10;Description automatically generated">
            <a:extLst>
              <a:ext uri="{FF2B5EF4-FFF2-40B4-BE49-F238E27FC236}">
                <a16:creationId xmlns:a16="http://schemas.microsoft.com/office/drawing/2014/main" id="{1EE83EC3-AB7C-73FB-8ECE-A39818D46A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87345" y="5278489"/>
            <a:ext cx="1466413" cy="567726"/>
          </a:xfrm>
          <a:prstGeom prst="rect">
            <a:avLst/>
          </a:prstGeom>
        </p:spPr>
      </p:pic>
      <p:pic>
        <p:nvPicPr>
          <p:cNvPr id="66" name="Picture 65" descr="A close-up of a fish&#10;&#10;Description automatically generated">
            <a:extLst>
              <a:ext uri="{FF2B5EF4-FFF2-40B4-BE49-F238E27FC236}">
                <a16:creationId xmlns:a16="http://schemas.microsoft.com/office/drawing/2014/main" id="{1E7BEA39-214A-D310-A347-B4C99FC238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alphaModFix amt="20000"/>
          </a:blip>
          <a:stretch>
            <a:fillRect/>
          </a:stretch>
        </p:blipFill>
        <p:spPr>
          <a:xfrm>
            <a:off x="3017856" y="5287842"/>
            <a:ext cx="1466413" cy="56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8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338</Words>
  <Application>Microsoft Macintosh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Jeffries, Daniel Lee (IEE)</dc:creator>
  <cp:lastModifiedBy>Jeffries, Daniel Lee (IEE)</cp:lastModifiedBy>
  <cp:revision>6</cp:revision>
  <dcterms:created xsi:type="dcterms:W3CDTF">2023-10-30T14:15:20Z</dcterms:created>
  <dcterms:modified xsi:type="dcterms:W3CDTF">2023-11-01T11:54:34Z</dcterms:modified>
</cp:coreProperties>
</file>