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53"/>
  </p:notesMasterIdLst>
  <p:handoutMasterIdLst>
    <p:handoutMasterId r:id="rId54"/>
  </p:handoutMasterIdLst>
  <p:sldIdLst>
    <p:sldId id="256" r:id="rId2"/>
    <p:sldId id="291" r:id="rId3"/>
    <p:sldId id="257" r:id="rId4"/>
    <p:sldId id="274" r:id="rId5"/>
    <p:sldId id="294" r:id="rId6"/>
    <p:sldId id="259" r:id="rId7"/>
    <p:sldId id="312" r:id="rId8"/>
    <p:sldId id="314" r:id="rId9"/>
    <p:sldId id="313" r:id="rId10"/>
    <p:sldId id="280" r:id="rId11"/>
    <p:sldId id="279" r:id="rId12"/>
    <p:sldId id="311" r:id="rId13"/>
    <p:sldId id="283" r:id="rId14"/>
    <p:sldId id="285" r:id="rId15"/>
    <p:sldId id="286" r:id="rId16"/>
    <p:sldId id="310" r:id="rId17"/>
    <p:sldId id="290" r:id="rId18"/>
    <p:sldId id="295" r:id="rId19"/>
    <p:sldId id="298" r:id="rId20"/>
    <p:sldId id="301" r:id="rId21"/>
    <p:sldId id="300" r:id="rId22"/>
    <p:sldId id="299" r:id="rId23"/>
    <p:sldId id="304" r:id="rId24"/>
    <p:sldId id="305" r:id="rId25"/>
    <p:sldId id="303" r:id="rId26"/>
    <p:sldId id="302" r:id="rId27"/>
    <p:sldId id="306" r:id="rId28"/>
    <p:sldId id="307" r:id="rId29"/>
    <p:sldId id="308" r:id="rId30"/>
    <p:sldId id="309" r:id="rId31"/>
    <p:sldId id="282" r:id="rId32"/>
    <p:sldId id="296" r:id="rId33"/>
    <p:sldId id="297" r:id="rId34"/>
    <p:sldId id="288" r:id="rId35"/>
    <p:sldId id="287" r:id="rId36"/>
    <p:sldId id="281" r:id="rId37"/>
    <p:sldId id="263" r:id="rId38"/>
    <p:sldId id="272" r:id="rId39"/>
    <p:sldId id="278" r:id="rId40"/>
    <p:sldId id="260" r:id="rId41"/>
    <p:sldId id="261" r:id="rId42"/>
    <p:sldId id="275" r:id="rId43"/>
    <p:sldId id="276" r:id="rId44"/>
    <p:sldId id="265" r:id="rId45"/>
    <p:sldId id="269" r:id="rId46"/>
    <p:sldId id="266" r:id="rId47"/>
    <p:sldId id="270" r:id="rId48"/>
    <p:sldId id="267" r:id="rId49"/>
    <p:sldId id="268" r:id="rId50"/>
    <p:sldId id="271" r:id="rId51"/>
    <p:sldId id="273" r:id="rId52"/>
  </p:sldIdLst>
  <p:sldSz cx="9144000" cy="6858000" type="screen4x3"/>
  <p:notesSz cx="6888163" cy="100203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56">
          <p15:clr>
            <a:srgbClr val="A4A3A4"/>
          </p15:clr>
        </p15:guide>
        <p15:guide id="4" pos="21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6" d="100"/>
          <a:sy n="56" d="100"/>
        </p:scale>
        <p:origin x="-2886" y="-84"/>
      </p:cViewPr>
      <p:guideLst>
        <p:guide orient="horz" pos="2880"/>
        <p:guide pos="2160"/>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7AF39-9F16-4BE0-9691-F2A4EAA889D5}"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de-DE"/>
        </a:p>
      </dgm:t>
    </dgm:pt>
    <dgm:pt modelId="{B4BBFA07-05DD-4CDD-AC39-6342607DC2A1}">
      <dgm:prSet phldrT="[Text]" custT="1"/>
      <dgm:spPr/>
      <dgm:t>
        <a:bodyPr/>
        <a:lstStyle/>
        <a:p>
          <a:r>
            <a:rPr lang="de-DE" sz="1800" dirty="0" smtClean="0"/>
            <a:t>Analyse</a:t>
          </a:r>
          <a:endParaRPr lang="de-DE" sz="1800" dirty="0"/>
        </a:p>
      </dgm:t>
    </dgm:pt>
    <dgm:pt modelId="{4C9357AE-0A8A-4E31-8803-F14E79C0DCAE}" type="parTrans" cxnId="{5DFF5E92-6524-4E83-9A7E-3FD2AE1E0B19}">
      <dgm:prSet/>
      <dgm:spPr/>
      <dgm:t>
        <a:bodyPr/>
        <a:lstStyle/>
        <a:p>
          <a:endParaRPr lang="de-DE" sz="2400"/>
        </a:p>
      </dgm:t>
    </dgm:pt>
    <dgm:pt modelId="{B652451A-AD6D-4DFA-B925-9D21BB71A0C7}" type="sibTrans" cxnId="{5DFF5E92-6524-4E83-9A7E-3FD2AE1E0B19}">
      <dgm:prSet/>
      <dgm:spPr/>
      <dgm:t>
        <a:bodyPr/>
        <a:lstStyle/>
        <a:p>
          <a:endParaRPr lang="de-DE" sz="2400"/>
        </a:p>
      </dgm:t>
    </dgm:pt>
    <dgm:pt modelId="{10E407B9-5FCC-4D3A-94D2-6AB25397AEC7}">
      <dgm:prSet phldrT="[Text]" custT="1"/>
      <dgm:spPr/>
      <dgm:t>
        <a:bodyPr/>
        <a:lstStyle/>
        <a:p>
          <a:r>
            <a:rPr lang="de-DE" sz="1400" dirty="0" err="1" smtClean="0"/>
            <a:t>Use</a:t>
          </a:r>
          <a:r>
            <a:rPr lang="de-DE" sz="1400" dirty="0" smtClean="0"/>
            <a:t> Cases</a:t>
          </a:r>
          <a:endParaRPr lang="de-DE" sz="1400" dirty="0"/>
        </a:p>
      </dgm:t>
    </dgm:pt>
    <dgm:pt modelId="{0560221A-0D57-438B-900A-B03E24CCA932}" type="parTrans" cxnId="{742F0ED1-DC5E-4FDC-BC68-EC649BA19C45}">
      <dgm:prSet/>
      <dgm:spPr/>
      <dgm:t>
        <a:bodyPr/>
        <a:lstStyle/>
        <a:p>
          <a:endParaRPr lang="de-DE" sz="2400"/>
        </a:p>
      </dgm:t>
    </dgm:pt>
    <dgm:pt modelId="{40E49337-7DC0-4E0E-B2C1-5C40A2AD0A26}" type="sibTrans" cxnId="{742F0ED1-DC5E-4FDC-BC68-EC649BA19C45}">
      <dgm:prSet/>
      <dgm:spPr/>
      <dgm:t>
        <a:bodyPr/>
        <a:lstStyle/>
        <a:p>
          <a:endParaRPr lang="de-DE" sz="2400"/>
        </a:p>
      </dgm:t>
    </dgm:pt>
    <dgm:pt modelId="{BFAD5C6C-3CCC-47DA-B82A-97A0E60E41A5}">
      <dgm:prSet phldrT="[Text]" custT="1"/>
      <dgm:spPr/>
      <dgm:t>
        <a:bodyPr/>
        <a:lstStyle/>
        <a:p>
          <a:r>
            <a:rPr lang="de-DE" sz="1400" dirty="0" smtClean="0"/>
            <a:t>Anforderungs-katalog</a:t>
          </a:r>
          <a:endParaRPr lang="de-DE" sz="1400" dirty="0"/>
        </a:p>
      </dgm:t>
    </dgm:pt>
    <dgm:pt modelId="{2AC788DB-883E-4B3F-8E32-FB8F2C3C80B9}" type="parTrans" cxnId="{B317833C-6656-437C-8CFB-9E1078BA4F7B}">
      <dgm:prSet/>
      <dgm:spPr/>
      <dgm:t>
        <a:bodyPr/>
        <a:lstStyle/>
        <a:p>
          <a:endParaRPr lang="de-DE" sz="2400"/>
        </a:p>
      </dgm:t>
    </dgm:pt>
    <dgm:pt modelId="{0A4F5D0E-4864-4480-8E69-940E5490226B}" type="sibTrans" cxnId="{B317833C-6656-437C-8CFB-9E1078BA4F7B}">
      <dgm:prSet/>
      <dgm:spPr/>
      <dgm:t>
        <a:bodyPr/>
        <a:lstStyle/>
        <a:p>
          <a:endParaRPr lang="de-DE" sz="2400"/>
        </a:p>
      </dgm:t>
    </dgm:pt>
    <dgm:pt modelId="{27323C3F-7D4E-44F5-9FA3-413CFCD7B174}">
      <dgm:prSet phldrT="[Text]" custT="1"/>
      <dgm:spPr/>
      <dgm:t>
        <a:bodyPr/>
        <a:lstStyle/>
        <a:p>
          <a:r>
            <a:rPr lang="de-DE" sz="1400" dirty="0" smtClean="0"/>
            <a:t>Fachliches Klassenmodell</a:t>
          </a:r>
          <a:endParaRPr lang="de-DE" sz="1400" dirty="0"/>
        </a:p>
      </dgm:t>
    </dgm:pt>
    <dgm:pt modelId="{18FA00AE-387D-4A8D-981A-94EDEBCA8EC2}" type="parTrans" cxnId="{3DE7FD94-D5E7-407C-989B-2C1F91B4CE03}">
      <dgm:prSet/>
      <dgm:spPr/>
      <dgm:t>
        <a:bodyPr/>
        <a:lstStyle/>
        <a:p>
          <a:endParaRPr lang="de-DE" sz="2400"/>
        </a:p>
      </dgm:t>
    </dgm:pt>
    <dgm:pt modelId="{D4734B30-AB73-4712-B278-2895E8608C4E}" type="sibTrans" cxnId="{3DE7FD94-D5E7-407C-989B-2C1F91B4CE03}">
      <dgm:prSet/>
      <dgm:spPr/>
      <dgm:t>
        <a:bodyPr/>
        <a:lstStyle/>
        <a:p>
          <a:endParaRPr lang="de-DE" sz="2400"/>
        </a:p>
      </dgm:t>
    </dgm:pt>
    <dgm:pt modelId="{360394FA-829F-403E-9AF0-5F6CF96DFD1E}">
      <dgm:prSet phldrT="[Text]" custT="1"/>
      <dgm:spPr/>
      <dgm:t>
        <a:bodyPr/>
        <a:lstStyle/>
        <a:p>
          <a:r>
            <a:rPr lang="de-DE" sz="1400" dirty="0" smtClean="0"/>
            <a:t>Papierproto-typen</a:t>
          </a:r>
          <a:endParaRPr lang="de-DE" sz="1400" dirty="0"/>
        </a:p>
      </dgm:t>
    </dgm:pt>
    <dgm:pt modelId="{A75ACD84-8BFD-4E17-B22A-BCE08E0C1060}" type="parTrans" cxnId="{3A080199-5708-4D95-BDC6-677CE1E53018}">
      <dgm:prSet/>
      <dgm:spPr/>
      <dgm:t>
        <a:bodyPr/>
        <a:lstStyle/>
        <a:p>
          <a:endParaRPr lang="de-DE" sz="2400"/>
        </a:p>
      </dgm:t>
    </dgm:pt>
    <dgm:pt modelId="{47CD002A-17EB-41C8-A521-C511E59926EB}" type="sibTrans" cxnId="{3A080199-5708-4D95-BDC6-677CE1E53018}">
      <dgm:prSet/>
      <dgm:spPr/>
      <dgm:t>
        <a:bodyPr/>
        <a:lstStyle/>
        <a:p>
          <a:endParaRPr lang="de-DE" sz="2400"/>
        </a:p>
      </dgm:t>
    </dgm:pt>
    <dgm:pt modelId="{182E85C3-C0C1-4055-B42E-08657C1D36EB}">
      <dgm:prSet phldrT="[Text]" custT="1"/>
      <dgm:spPr/>
      <dgm:t>
        <a:bodyPr/>
        <a:lstStyle/>
        <a:p>
          <a:r>
            <a:rPr lang="de-DE" sz="1800" dirty="0" smtClean="0"/>
            <a:t>Entwurf</a:t>
          </a:r>
          <a:endParaRPr lang="de-DE" sz="1800" dirty="0"/>
        </a:p>
      </dgm:t>
    </dgm:pt>
    <dgm:pt modelId="{0A1F7A6C-A332-4BAC-A0D1-C846CF97F4EC}" type="parTrans" cxnId="{DECDAAFB-95F9-4E08-902E-357CAE6BE867}">
      <dgm:prSet/>
      <dgm:spPr/>
      <dgm:t>
        <a:bodyPr/>
        <a:lstStyle/>
        <a:p>
          <a:endParaRPr lang="de-DE" sz="2400"/>
        </a:p>
      </dgm:t>
    </dgm:pt>
    <dgm:pt modelId="{53EC14C8-D3F0-4F81-A9BC-0E03B0043A69}" type="sibTrans" cxnId="{DECDAAFB-95F9-4E08-902E-357CAE6BE867}">
      <dgm:prSet/>
      <dgm:spPr/>
      <dgm:t>
        <a:bodyPr/>
        <a:lstStyle/>
        <a:p>
          <a:endParaRPr lang="de-DE" sz="2400"/>
        </a:p>
      </dgm:t>
    </dgm:pt>
    <dgm:pt modelId="{2739C324-A41E-4970-8A01-796A2C795ACC}">
      <dgm:prSet phldrT="[Text]" custT="1"/>
      <dgm:spPr/>
      <dgm:t>
        <a:bodyPr/>
        <a:lstStyle/>
        <a:p>
          <a:r>
            <a:rPr lang="de-DE" sz="1400" dirty="0" smtClean="0"/>
            <a:t>Logisches DB-Modell</a:t>
          </a:r>
          <a:endParaRPr lang="de-DE" sz="1400" dirty="0"/>
        </a:p>
      </dgm:t>
    </dgm:pt>
    <dgm:pt modelId="{34EABE2C-343C-4A99-94EF-992C7B2864FB}" type="parTrans" cxnId="{8130EFA1-7C19-4707-918B-EBD61B992DC1}">
      <dgm:prSet/>
      <dgm:spPr/>
      <dgm:t>
        <a:bodyPr/>
        <a:lstStyle/>
        <a:p>
          <a:endParaRPr lang="de-DE" sz="2400"/>
        </a:p>
      </dgm:t>
    </dgm:pt>
    <dgm:pt modelId="{E3CAAA70-690B-43D6-AD4A-610350C2031C}" type="sibTrans" cxnId="{8130EFA1-7C19-4707-918B-EBD61B992DC1}">
      <dgm:prSet/>
      <dgm:spPr/>
      <dgm:t>
        <a:bodyPr/>
        <a:lstStyle/>
        <a:p>
          <a:endParaRPr lang="de-DE" sz="2400"/>
        </a:p>
      </dgm:t>
    </dgm:pt>
    <dgm:pt modelId="{DDBD9E0E-2857-478B-9BFD-EB049F36A6F4}">
      <dgm:prSet phldrT="[Text]" custT="1"/>
      <dgm:spPr/>
      <dgm:t>
        <a:bodyPr/>
        <a:lstStyle/>
        <a:p>
          <a:r>
            <a:rPr lang="de-DE" sz="1400" dirty="0" smtClean="0"/>
            <a:t>Tech. Klassen-modelle</a:t>
          </a:r>
          <a:endParaRPr lang="de-DE" sz="1400" dirty="0"/>
        </a:p>
      </dgm:t>
    </dgm:pt>
    <dgm:pt modelId="{64FDB413-C3BC-4DF0-942B-0162F878BA5B}" type="parTrans" cxnId="{E2E8D555-E2A1-4B5C-B90D-F16299503649}">
      <dgm:prSet/>
      <dgm:spPr/>
      <dgm:t>
        <a:bodyPr/>
        <a:lstStyle/>
        <a:p>
          <a:endParaRPr lang="de-DE" sz="2400"/>
        </a:p>
      </dgm:t>
    </dgm:pt>
    <dgm:pt modelId="{79BD68F6-F4B8-49E3-96CA-A2D68A915F02}" type="sibTrans" cxnId="{E2E8D555-E2A1-4B5C-B90D-F16299503649}">
      <dgm:prSet/>
      <dgm:spPr/>
      <dgm:t>
        <a:bodyPr/>
        <a:lstStyle/>
        <a:p>
          <a:endParaRPr lang="de-DE" sz="2400"/>
        </a:p>
      </dgm:t>
    </dgm:pt>
    <dgm:pt modelId="{3F8391EC-2E89-41BC-979F-48D4E21A811C}">
      <dgm:prSet phldrT="[Text]" custT="1"/>
      <dgm:spPr/>
      <dgm:t>
        <a:bodyPr/>
        <a:lstStyle/>
        <a:p>
          <a:r>
            <a:rPr lang="de-DE" sz="1400" dirty="0" smtClean="0"/>
            <a:t>Design Guide</a:t>
          </a:r>
          <a:endParaRPr lang="de-DE" sz="1400" dirty="0"/>
        </a:p>
      </dgm:t>
    </dgm:pt>
    <dgm:pt modelId="{E9716149-5B95-4904-8590-6A93EE8C5197}" type="parTrans" cxnId="{1ADAA526-6B24-45CB-89D0-518E04A3D93F}">
      <dgm:prSet/>
      <dgm:spPr/>
      <dgm:t>
        <a:bodyPr/>
        <a:lstStyle/>
        <a:p>
          <a:endParaRPr lang="de-DE" sz="2400"/>
        </a:p>
      </dgm:t>
    </dgm:pt>
    <dgm:pt modelId="{BFA852D6-66A0-4365-B195-CB67CFDCDE73}" type="sibTrans" cxnId="{1ADAA526-6B24-45CB-89D0-518E04A3D93F}">
      <dgm:prSet/>
      <dgm:spPr/>
      <dgm:t>
        <a:bodyPr/>
        <a:lstStyle/>
        <a:p>
          <a:endParaRPr lang="de-DE" sz="2400"/>
        </a:p>
      </dgm:t>
    </dgm:pt>
    <dgm:pt modelId="{124AB731-44F7-42FC-A2C7-6A103755875A}">
      <dgm:prSet phldrT="[Text]" custT="1"/>
      <dgm:spPr/>
      <dgm:t>
        <a:bodyPr/>
        <a:lstStyle/>
        <a:p>
          <a:r>
            <a:rPr lang="de-DE" sz="1400" dirty="0" smtClean="0"/>
            <a:t>System-architektur</a:t>
          </a:r>
          <a:endParaRPr lang="de-DE" sz="1400" dirty="0"/>
        </a:p>
      </dgm:t>
    </dgm:pt>
    <dgm:pt modelId="{903CC23E-A10B-484A-8A4F-24054DDF4137}" type="parTrans" cxnId="{6595E131-DCFC-4660-A166-B06A9C58E5A3}">
      <dgm:prSet/>
      <dgm:spPr/>
      <dgm:t>
        <a:bodyPr/>
        <a:lstStyle/>
        <a:p>
          <a:endParaRPr lang="de-DE" sz="2400"/>
        </a:p>
      </dgm:t>
    </dgm:pt>
    <dgm:pt modelId="{C0BE0EF1-E06D-43E6-AF12-3CA2033E2AE2}" type="sibTrans" cxnId="{6595E131-DCFC-4660-A166-B06A9C58E5A3}">
      <dgm:prSet/>
      <dgm:spPr/>
      <dgm:t>
        <a:bodyPr/>
        <a:lstStyle/>
        <a:p>
          <a:endParaRPr lang="de-DE" sz="2400"/>
        </a:p>
      </dgm:t>
    </dgm:pt>
    <dgm:pt modelId="{1E975C45-1647-472C-8812-EFF81A215801}">
      <dgm:prSet phldrT="[Text]" custT="1"/>
      <dgm:spPr/>
      <dgm:t>
        <a:bodyPr/>
        <a:lstStyle/>
        <a:p>
          <a:r>
            <a:rPr lang="de-DE" sz="1400" dirty="0" smtClean="0"/>
            <a:t>Pflichtenheft</a:t>
          </a:r>
          <a:endParaRPr lang="de-DE" sz="1400" dirty="0"/>
        </a:p>
      </dgm:t>
    </dgm:pt>
    <dgm:pt modelId="{11DCAC3E-4C2C-4945-B245-E7C69099CB34}" type="parTrans" cxnId="{58ECD606-DF49-456C-92CC-3FC995338DA5}">
      <dgm:prSet/>
      <dgm:spPr/>
      <dgm:t>
        <a:bodyPr/>
        <a:lstStyle/>
        <a:p>
          <a:endParaRPr lang="de-DE" sz="2400"/>
        </a:p>
      </dgm:t>
    </dgm:pt>
    <dgm:pt modelId="{50A0534A-8921-429F-AEBF-0E0D60438255}" type="sibTrans" cxnId="{58ECD606-DF49-456C-92CC-3FC995338DA5}">
      <dgm:prSet/>
      <dgm:spPr/>
      <dgm:t>
        <a:bodyPr/>
        <a:lstStyle/>
        <a:p>
          <a:endParaRPr lang="de-DE" sz="2400"/>
        </a:p>
      </dgm:t>
    </dgm:pt>
    <dgm:pt modelId="{6043B0A8-44FC-4706-B37A-7F342ABD7CAE}">
      <dgm:prSet phldrT="[Text]" custT="1"/>
      <dgm:spPr/>
      <dgm:t>
        <a:bodyPr/>
        <a:lstStyle/>
        <a:p>
          <a:r>
            <a:rPr lang="de-DE" sz="1800" dirty="0" smtClean="0"/>
            <a:t>Realisierung</a:t>
          </a:r>
          <a:endParaRPr lang="de-DE" sz="1800" dirty="0"/>
        </a:p>
      </dgm:t>
    </dgm:pt>
    <dgm:pt modelId="{D8109DA1-2E16-4DF6-A989-9DA006F96235}" type="parTrans" cxnId="{F1608424-95E6-4187-9F50-C1AB10DFF465}">
      <dgm:prSet/>
      <dgm:spPr/>
      <dgm:t>
        <a:bodyPr/>
        <a:lstStyle/>
        <a:p>
          <a:endParaRPr lang="de-DE" sz="2400"/>
        </a:p>
      </dgm:t>
    </dgm:pt>
    <dgm:pt modelId="{3B27F8F0-46DD-48CE-89ED-BD65A552898B}" type="sibTrans" cxnId="{F1608424-95E6-4187-9F50-C1AB10DFF465}">
      <dgm:prSet/>
      <dgm:spPr/>
      <dgm:t>
        <a:bodyPr/>
        <a:lstStyle/>
        <a:p>
          <a:endParaRPr lang="de-DE" sz="2400"/>
        </a:p>
      </dgm:t>
    </dgm:pt>
    <dgm:pt modelId="{ABD30D39-23EC-4FCC-9B13-57D32A82A546}">
      <dgm:prSet phldrT="[Text]" custT="1"/>
      <dgm:spPr/>
      <dgm:t>
        <a:bodyPr/>
        <a:lstStyle/>
        <a:p>
          <a:r>
            <a:rPr lang="de-DE" sz="1400" dirty="0" smtClean="0"/>
            <a:t>Datenbank</a:t>
          </a:r>
          <a:endParaRPr lang="de-DE" sz="1400" dirty="0"/>
        </a:p>
      </dgm:t>
    </dgm:pt>
    <dgm:pt modelId="{C5A94903-DF8D-4907-A3E8-951CE956DA5D}" type="parTrans" cxnId="{9423DADA-472C-41D9-88AD-46BB03D27D4E}">
      <dgm:prSet/>
      <dgm:spPr/>
      <dgm:t>
        <a:bodyPr/>
        <a:lstStyle/>
        <a:p>
          <a:endParaRPr lang="de-DE" sz="2400"/>
        </a:p>
      </dgm:t>
    </dgm:pt>
    <dgm:pt modelId="{3EF7BC8F-673B-4ADA-9436-138C06DF52D8}" type="sibTrans" cxnId="{9423DADA-472C-41D9-88AD-46BB03D27D4E}">
      <dgm:prSet/>
      <dgm:spPr/>
      <dgm:t>
        <a:bodyPr/>
        <a:lstStyle/>
        <a:p>
          <a:endParaRPr lang="de-DE" sz="2400"/>
        </a:p>
      </dgm:t>
    </dgm:pt>
    <dgm:pt modelId="{60FFB2DA-71E2-4B60-8F03-B97F02814FE8}">
      <dgm:prSet phldrT="[Text]" custT="1"/>
      <dgm:spPr/>
      <dgm:t>
        <a:bodyPr/>
        <a:lstStyle/>
        <a:p>
          <a:r>
            <a:rPr lang="de-DE" sz="1400" dirty="0" smtClean="0"/>
            <a:t>Programmier-</a:t>
          </a:r>
          <a:r>
            <a:rPr lang="de-DE" sz="1400" dirty="0" err="1" smtClean="0"/>
            <a:t>ung</a:t>
          </a:r>
          <a:endParaRPr lang="de-DE" sz="1400" dirty="0"/>
        </a:p>
      </dgm:t>
    </dgm:pt>
    <dgm:pt modelId="{F5495816-0C9E-4B5B-A238-F565E58D7803}" type="parTrans" cxnId="{24BACCAC-AE3B-4A99-B678-9387F463D2EF}">
      <dgm:prSet/>
      <dgm:spPr/>
      <dgm:t>
        <a:bodyPr/>
        <a:lstStyle/>
        <a:p>
          <a:endParaRPr lang="de-DE" sz="2400"/>
        </a:p>
      </dgm:t>
    </dgm:pt>
    <dgm:pt modelId="{D06C6867-E1BA-43A9-A6CE-AE88C2CD94FD}" type="sibTrans" cxnId="{24BACCAC-AE3B-4A99-B678-9387F463D2EF}">
      <dgm:prSet/>
      <dgm:spPr/>
      <dgm:t>
        <a:bodyPr/>
        <a:lstStyle/>
        <a:p>
          <a:endParaRPr lang="de-DE" sz="2400"/>
        </a:p>
      </dgm:t>
    </dgm:pt>
    <dgm:pt modelId="{1D2BD1DA-3657-4A8C-9785-D7282AB16A84}">
      <dgm:prSet phldrT="[Text]" custT="1"/>
      <dgm:spPr/>
      <dgm:t>
        <a:bodyPr/>
        <a:lstStyle/>
        <a:p>
          <a:r>
            <a:rPr lang="de-DE" sz="1400" dirty="0" smtClean="0"/>
            <a:t>Installer </a:t>
          </a:r>
          <a:endParaRPr lang="de-DE" sz="1400" dirty="0"/>
        </a:p>
      </dgm:t>
    </dgm:pt>
    <dgm:pt modelId="{13AD18B7-6C9D-4DA5-8CF7-426D68467982}" type="parTrans" cxnId="{4AA9AB66-BA44-475B-A8A8-30AD54C4CD1A}">
      <dgm:prSet/>
      <dgm:spPr/>
      <dgm:t>
        <a:bodyPr/>
        <a:lstStyle/>
        <a:p>
          <a:endParaRPr lang="de-DE" sz="2400"/>
        </a:p>
      </dgm:t>
    </dgm:pt>
    <dgm:pt modelId="{5FB73046-B1E2-46DC-A2CC-49B3DBF79A17}" type="sibTrans" cxnId="{4AA9AB66-BA44-475B-A8A8-30AD54C4CD1A}">
      <dgm:prSet/>
      <dgm:spPr/>
      <dgm:t>
        <a:bodyPr/>
        <a:lstStyle/>
        <a:p>
          <a:endParaRPr lang="de-DE" sz="2400"/>
        </a:p>
      </dgm:t>
    </dgm:pt>
    <dgm:pt modelId="{DBD17336-B141-494E-A31C-6EA653EE637A}">
      <dgm:prSet phldrT="[Text]" custT="1"/>
      <dgm:spPr/>
      <dgm:t>
        <a:bodyPr/>
        <a:lstStyle/>
        <a:p>
          <a:r>
            <a:rPr lang="de-DE" sz="1800" dirty="0" smtClean="0"/>
            <a:t>Test</a:t>
          </a:r>
          <a:endParaRPr lang="de-DE" sz="1800" dirty="0"/>
        </a:p>
      </dgm:t>
    </dgm:pt>
    <dgm:pt modelId="{09A6F55D-0974-44D2-B12D-48E16F3D0029}" type="parTrans" cxnId="{2198E06B-EBEE-42F2-BF31-52AD13E73BC6}">
      <dgm:prSet/>
      <dgm:spPr/>
      <dgm:t>
        <a:bodyPr/>
        <a:lstStyle/>
        <a:p>
          <a:endParaRPr lang="de-DE" sz="2400"/>
        </a:p>
      </dgm:t>
    </dgm:pt>
    <dgm:pt modelId="{A6141C16-1C65-42F9-8DF0-A27738FE79EE}" type="sibTrans" cxnId="{2198E06B-EBEE-42F2-BF31-52AD13E73BC6}">
      <dgm:prSet/>
      <dgm:spPr/>
      <dgm:t>
        <a:bodyPr/>
        <a:lstStyle/>
        <a:p>
          <a:endParaRPr lang="de-DE" sz="2400"/>
        </a:p>
      </dgm:t>
    </dgm:pt>
    <dgm:pt modelId="{FCE05639-9A34-421D-9FD3-79EEF57498D8}">
      <dgm:prSet phldrT="[Text]" custT="1"/>
      <dgm:spPr/>
      <dgm:t>
        <a:bodyPr/>
        <a:lstStyle/>
        <a:p>
          <a:r>
            <a:rPr lang="de-DE" sz="1400" dirty="0" smtClean="0"/>
            <a:t>Auftrag-nehmer</a:t>
          </a:r>
          <a:endParaRPr lang="de-DE" sz="1400" dirty="0"/>
        </a:p>
      </dgm:t>
    </dgm:pt>
    <dgm:pt modelId="{F3903BDF-F0ED-4A06-8C1B-A96D8DDD8DDC}" type="parTrans" cxnId="{3F65C4C7-8DE4-4F28-82C5-0662EBCF8C0E}">
      <dgm:prSet/>
      <dgm:spPr/>
      <dgm:t>
        <a:bodyPr/>
        <a:lstStyle/>
        <a:p>
          <a:endParaRPr lang="de-DE" sz="2400"/>
        </a:p>
      </dgm:t>
    </dgm:pt>
    <dgm:pt modelId="{4F6AA9F8-0B5F-499B-AE30-3D935C570E4E}" type="sibTrans" cxnId="{3F65C4C7-8DE4-4F28-82C5-0662EBCF8C0E}">
      <dgm:prSet/>
      <dgm:spPr/>
      <dgm:t>
        <a:bodyPr/>
        <a:lstStyle/>
        <a:p>
          <a:endParaRPr lang="de-DE" sz="2400"/>
        </a:p>
      </dgm:t>
    </dgm:pt>
    <dgm:pt modelId="{8852547F-3DE1-4303-BABC-35751A1FFAA4}">
      <dgm:prSet phldrT="[Text]" custT="1"/>
      <dgm:spPr/>
      <dgm:t>
        <a:bodyPr/>
        <a:lstStyle/>
        <a:p>
          <a:r>
            <a:rPr lang="de-DE" sz="1400" dirty="0" smtClean="0"/>
            <a:t>Auftragsgeber</a:t>
          </a:r>
          <a:endParaRPr lang="de-DE" sz="1400" dirty="0"/>
        </a:p>
      </dgm:t>
    </dgm:pt>
    <dgm:pt modelId="{E3280EF4-38C9-4B21-B7E2-305ED52D9188}" type="parTrans" cxnId="{165AFAEA-5E3C-4D2F-B24C-8AB5DB51E1D8}">
      <dgm:prSet/>
      <dgm:spPr/>
      <dgm:t>
        <a:bodyPr/>
        <a:lstStyle/>
        <a:p>
          <a:endParaRPr lang="de-DE" sz="2400"/>
        </a:p>
      </dgm:t>
    </dgm:pt>
    <dgm:pt modelId="{7EF36CEC-CFA4-4D2A-9ADF-9A92FE46FB8F}" type="sibTrans" cxnId="{165AFAEA-5E3C-4D2F-B24C-8AB5DB51E1D8}">
      <dgm:prSet/>
      <dgm:spPr/>
      <dgm:t>
        <a:bodyPr/>
        <a:lstStyle/>
        <a:p>
          <a:endParaRPr lang="de-DE" sz="2400"/>
        </a:p>
      </dgm:t>
    </dgm:pt>
    <dgm:pt modelId="{5245D8E1-9FDE-4633-85B7-BE42CD6AA787}">
      <dgm:prSet phldrT="[Text]" custT="1"/>
      <dgm:spPr/>
      <dgm:t>
        <a:bodyPr/>
        <a:lstStyle/>
        <a:p>
          <a:r>
            <a:rPr lang="de-DE" sz="1800" dirty="0" smtClean="0"/>
            <a:t>Abgabe</a:t>
          </a:r>
          <a:endParaRPr lang="de-DE" sz="1800" dirty="0"/>
        </a:p>
      </dgm:t>
    </dgm:pt>
    <dgm:pt modelId="{55F15053-25F4-4161-BCA1-92DDB4FB32E9}" type="parTrans" cxnId="{5647984F-2F20-4C53-AFA6-A50F0B2D982A}">
      <dgm:prSet/>
      <dgm:spPr/>
      <dgm:t>
        <a:bodyPr/>
        <a:lstStyle/>
        <a:p>
          <a:endParaRPr lang="de-DE" sz="2400"/>
        </a:p>
      </dgm:t>
    </dgm:pt>
    <dgm:pt modelId="{B0D58DB8-A061-4E28-A244-8F898564CBF4}" type="sibTrans" cxnId="{5647984F-2F20-4C53-AFA6-A50F0B2D982A}">
      <dgm:prSet/>
      <dgm:spPr/>
      <dgm:t>
        <a:bodyPr/>
        <a:lstStyle/>
        <a:p>
          <a:endParaRPr lang="de-DE" sz="2400"/>
        </a:p>
      </dgm:t>
    </dgm:pt>
    <dgm:pt modelId="{AD34B4C5-1A81-4AC6-A5F9-35CC4DC5D843}">
      <dgm:prSet phldrT="[Text]" custT="1"/>
      <dgm:spPr/>
      <dgm:t>
        <a:bodyPr/>
        <a:lstStyle/>
        <a:p>
          <a:r>
            <a:rPr lang="de-DE" sz="1400" dirty="0" err="1" smtClean="0"/>
            <a:t>Dokumen-tation</a:t>
          </a:r>
          <a:endParaRPr lang="de-DE" sz="1400" dirty="0"/>
        </a:p>
      </dgm:t>
    </dgm:pt>
    <dgm:pt modelId="{FD6F77B6-DA9F-491F-B649-F16E90DA55B0}" type="parTrans" cxnId="{549CF814-C607-4921-A024-5CFAC5637540}">
      <dgm:prSet/>
      <dgm:spPr/>
      <dgm:t>
        <a:bodyPr/>
        <a:lstStyle/>
        <a:p>
          <a:endParaRPr lang="de-DE" sz="2400"/>
        </a:p>
      </dgm:t>
    </dgm:pt>
    <dgm:pt modelId="{8B95582E-B691-45DD-8D9C-114E0B7A4E01}" type="sibTrans" cxnId="{549CF814-C607-4921-A024-5CFAC5637540}">
      <dgm:prSet/>
      <dgm:spPr/>
      <dgm:t>
        <a:bodyPr/>
        <a:lstStyle/>
        <a:p>
          <a:endParaRPr lang="de-DE" sz="2400"/>
        </a:p>
      </dgm:t>
    </dgm:pt>
    <dgm:pt modelId="{8693C395-BAA7-449A-ACDD-FFFEEE0DC862}">
      <dgm:prSet phldrT="[Text]" custT="1"/>
      <dgm:spPr/>
      <dgm:t>
        <a:bodyPr/>
        <a:lstStyle/>
        <a:p>
          <a:r>
            <a:rPr lang="de-DE" sz="1400" dirty="0" smtClean="0"/>
            <a:t>Präsentation</a:t>
          </a:r>
          <a:endParaRPr lang="de-DE" sz="1400" dirty="0"/>
        </a:p>
      </dgm:t>
    </dgm:pt>
    <dgm:pt modelId="{0DB5F330-DE96-4670-8EFA-8B7B45CEA34D}" type="parTrans" cxnId="{929DDD9F-A144-4496-902C-7A0CEA79C4C8}">
      <dgm:prSet/>
      <dgm:spPr/>
      <dgm:t>
        <a:bodyPr/>
        <a:lstStyle/>
        <a:p>
          <a:endParaRPr lang="de-DE" sz="2400"/>
        </a:p>
      </dgm:t>
    </dgm:pt>
    <dgm:pt modelId="{87BE7E65-1B97-4314-AB36-B212E2476EE6}" type="sibTrans" cxnId="{929DDD9F-A144-4496-902C-7A0CEA79C4C8}">
      <dgm:prSet/>
      <dgm:spPr/>
      <dgm:t>
        <a:bodyPr/>
        <a:lstStyle/>
        <a:p>
          <a:endParaRPr lang="de-DE" sz="2400"/>
        </a:p>
      </dgm:t>
    </dgm:pt>
    <dgm:pt modelId="{64A53441-CA35-4183-98A4-98146221F8AE}">
      <dgm:prSet phldrT="[Text]" custT="1"/>
      <dgm:spPr/>
      <dgm:t>
        <a:bodyPr/>
        <a:lstStyle/>
        <a:p>
          <a:r>
            <a:rPr lang="de-DE" sz="1400" dirty="0" err="1" smtClean="0"/>
            <a:t>Cronjob</a:t>
          </a:r>
          <a:endParaRPr lang="de-DE" sz="1400" dirty="0"/>
        </a:p>
      </dgm:t>
    </dgm:pt>
    <dgm:pt modelId="{34A59247-41BB-4387-901C-F4B4BA0ABC20}" type="parTrans" cxnId="{F99FE896-AED4-426E-B77C-0AB5248E0CCE}">
      <dgm:prSet/>
      <dgm:spPr/>
      <dgm:t>
        <a:bodyPr/>
        <a:lstStyle/>
        <a:p>
          <a:endParaRPr lang="de-DE"/>
        </a:p>
      </dgm:t>
    </dgm:pt>
    <dgm:pt modelId="{0C284384-0EF7-4A62-BF30-04B34F7CD0AC}" type="sibTrans" cxnId="{F99FE896-AED4-426E-B77C-0AB5248E0CCE}">
      <dgm:prSet/>
      <dgm:spPr/>
      <dgm:t>
        <a:bodyPr/>
        <a:lstStyle/>
        <a:p>
          <a:endParaRPr lang="de-DE"/>
        </a:p>
      </dgm:t>
    </dgm:pt>
    <dgm:pt modelId="{734A29E2-3521-46BA-B5C0-E8A3637FA4B0}" type="pres">
      <dgm:prSet presAssocID="{42A7AF39-9F16-4BE0-9691-F2A4EAA889D5}" presName="CompostProcess" presStyleCnt="0">
        <dgm:presLayoutVars>
          <dgm:dir/>
          <dgm:resizeHandles val="exact"/>
        </dgm:presLayoutVars>
      </dgm:prSet>
      <dgm:spPr/>
      <dgm:t>
        <a:bodyPr/>
        <a:lstStyle/>
        <a:p>
          <a:endParaRPr lang="de-DE"/>
        </a:p>
      </dgm:t>
    </dgm:pt>
    <dgm:pt modelId="{3E058364-C437-4B0E-B373-8D6523686A02}" type="pres">
      <dgm:prSet presAssocID="{42A7AF39-9F16-4BE0-9691-F2A4EAA889D5}" presName="arrow" presStyleLbl="bgShp" presStyleIdx="0" presStyleCnt="1"/>
      <dgm:spPr/>
      <dgm:t>
        <a:bodyPr/>
        <a:lstStyle/>
        <a:p>
          <a:endParaRPr lang="de-DE"/>
        </a:p>
      </dgm:t>
    </dgm:pt>
    <dgm:pt modelId="{90CFEA40-A29F-40A9-966B-DA7D8D7003DF}" type="pres">
      <dgm:prSet presAssocID="{42A7AF39-9F16-4BE0-9691-F2A4EAA889D5}" presName="linearProcess" presStyleCnt="0"/>
      <dgm:spPr/>
      <dgm:t>
        <a:bodyPr/>
        <a:lstStyle/>
        <a:p>
          <a:endParaRPr lang="de-DE"/>
        </a:p>
      </dgm:t>
    </dgm:pt>
    <dgm:pt modelId="{8C0195AE-96DF-44DB-8CA5-EA3E73389D9C}" type="pres">
      <dgm:prSet presAssocID="{B4BBFA07-05DD-4CDD-AC39-6342607DC2A1}" presName="textNode" presStyleLbl="node1" presStyleIdx="0" presStyleCnt="5">
        <dgm:presLayoutVars>
          <dgm:bulletEnabled val="1"/>
        </dgm:presLayoutVars>
      </dgm:prSet>
      <dgm:spPr/>
      <dgm:t>
        <a:bodyPr/>
        <a:lstStyle/>
        <a:p>
          <a:endParaRPr lang="de-DE"/>
        </a:p>
      </dgm:t>
    </dgm:pt>
    <dgm:pt modelId="{1DFAC620-1C0A-4E5A-8742-40A4B95EDE15}" type="pres">
      <dgm:prSet presAssocID="{B652451A-AD6D-4DFA-B925-9D21BB71A0C7}" presName="sibTrans" presStyleCnt="0"/>
      <dgm:spPr/>
      <dgm:t>
        <a:bodyPr/>
        <a:lstStyle/>
        <a:p>
          <a:endParaRPr lang="de-DE"/>
        </a:p>
      </dgm:t>
    </dgm:pt>
    <dgm:pt modelId="{BA4718A9-DFD2-471C-969C-97F876ADC320}" type="pres">
      <dgm:prSet presAssocID="{182E85C3-C0C1-4055-B42E-08657C1D36EB}" presName="textNode" presStyleLbl="node1" presStyleIdx="1" presStyleCnt="5">
        <dgm:presLayoutVars>
          <dgm:bulletEnabled val="1"/>
        </dgm:presLayoutVars>
      </dgm:prSet>
      <dgm:spPr/>
      <dgm:t>
        <a:bodyPr/>
        <a:lstStyle/>
        <a:p>
          <a:endParaRPr lang="de-DE"/>
        </a:p>
      </dgm:t>
    </dgm:pt>
    <dgm:pt modelId="{3A6E66EA-295C-476B-9A0B-DDE3BACDD29E}" type="pres">
      <dgm:prSet presAssocID="{53EC14C8-D3F0-4F81-A9BC-0E03B0043A69}" presName="sibTrans" presStyleCnt="0"/>
      <dgm:spPr/>
      <dgm:t>
        <a:bodyPr/>
        <a:lstStyle/>
        <a:p>
          <a:endParaRPr lang="de-DE"/>
        </a:p>
      </dgm:t>
    </dgm:pt>
    <dgm:pt modelId="{F3C847B4-E9D1-403C-BF56-3BADCB1909DC}" type="pres">
      <dgm:prSet presAssocID="{6043B0A8-44FC-4706-B37A-7F342ABD7CAE}" presName="textNode" presStyleLbl="node1" presStyleIdx="2" presStyleCnt="5">
        <dgm:presLayoutVars>
          <dgm:bulletEnabled val="1"/>
        </dgm:presLayoutVars>
      </dgm:prSet>
      <dgm:spPr/>
      <dgm:t>
        <a:bodyPr/>
        <a:lstStyle/>
        <a:p>
          <a:endParaRPr lang="de-DE"/>
        </a:p>
      </dgm:t>
    </dgm:pt>
    <dgm:pt modelId="{234EE88E-99FE-4924-94DA-9FF4E9555BCE}" type="pres">
      <dgm:prSet presAssocID="{3B27F8F0-46DD-48CE-89ED-BD65A552898B}" presName="sibTrans" presStyleCnt="0"/>
      <dgm:spPr/>
      <dgm:t>
        <a:bodyPr/>
        <a:lstStyle/>
        <a:p>
          <a:endParaRPr lang="de-DE"/>
        </a:p>
      </dgm:t>
    </dgm:pt>
    <dgm:pt modelId="{62F66354-603A-41C3-B161-16A4A9E45F44}" type="pres">
      <dgm:prSet presAssocID="{DBD17336-B141-494E-A31C-6EA653EE637A}" presName="textNode" presStyleLbl="node1" presStyleIdx="3" presStyleCnt="5">
        <dgm:presLayoutVars>
          <dgm:bulletEnabled val="1"/>
        </dgm:presLayoutVars>
      </dgm:prSet>
      <dgm:spPr/>
      <dgm:t>
        <a:bodyPr/>
        <a:lstStyle/>
        <a:p>
          <a:endParaRPr lang="de-DE"/>
        </a:p>
      </dgm:t>
    </dgm:pt>
    <dgm:pt modelId="{CF5EF42C-6230-4D95-BFDA-B33635692A62}" type="pres">
      <dgm:prSet presAssocID="{A6141C16-1C65-42F9-8DF0-A27738FE79EE}" presName="sibTrans" presStyleCnt="0"/>
      <dgm:spPr/>
      <dgm:t>
        <a:bodyPr/>
        <a:lstStyle/>
        <a:p>
          <a:endParaRPr lang="de-DE"/>
        </a:p>
      </dgm:t>
    </dgm:pt>
    <dgm:pt modelId="{20382240-D5AC-4B89-8E53-73A8B41769F1}" type="pres">
      <dgm:prSet presAssocID="{5245D8E1-9FDE-4633-85B7-BE42CD6AA787}" presName="textNode" presStyleLbl="node1" presStyleIdx="4" presStyleCnt="5">
        <dgm:presLayoutVars>
          <dgm:bulletEnabled val="1"/>
        </dgm:presLayoutVars>
      </dgm:prSet>
      <dgm:spPr/>
      <dgm:t>
        <a:bodyPr/>
        <a:lstStyle/>
        <a:p>
          <a:endParaRPr lang="de-DE"/>
        </a:p>
      </dgm:t>
    </dgm:pt>
  </dgm:ptLst>
  <dgm:cxnLst>
    <dgm:cxn modelId="{C75F7C68-8484-4A91-B6A3-583D73E6BC93}" type="presOf" srcId="{124AB731-44F7-42FC-A2C7-6A103755875A}" destId="{BA4718A9-DFD2-471C-969C-97F876ADC320}" srcOrd="0" destOrd="4" presId="urn:microsoft.com/office/officeart/2005/8/layout/hProcess9"/>
    <dgm:cxn modelId="{742F0ED1-DC5E-4FDC-BC68-EC649BA19C45}" srcId="{B4BBFA07-05DD-4CDD-AC39-6342607DC2A1}" destId="{10E407B9-5FCC-4D3A-94D2-6AB25397AEC7}" srcOrd="0" destOrd="0" parTransId="{0560221A-0D57-438B-900A-B03E24CCA932}" sibTransId="{40E49337-7DC0-4E0E-B2C1-5C40A2AD0A26}"/>
    <dgm:cxn modelId="{63AA4ECF-F510-4F05-A169-468A7E8A96E5}" type="presOf" srcId="{6043B0A8-44FC-4706-B37A-7F342ABD7CAE}" destId="{F3C847B4-E9D1-403C-BF56-3BADCB1909DC}" srcOrd="0" destOrd="0" presId="urn:microsoft.com/office/officeart/2005/8/layout/hProcess9"/>
    <dgm:cxn modelId="{24BACCAC-AE3B-4A99-B678-9387F463D2EF}" srcId="{6043B0A8-44FC-4706-B37A-7F342ABD7CAE}" destId="{60FFB2DA-71E2-4B60-8F03-B97F02814FE8}" srcOrd="1" destOrd="0" parTransId="{F5495816-0C9E-4B5B-A238-F565E58D7803}" sibTransId="{D06C6867-E1BA-43A9-A6CE-AE88C2CD94FD}"/>
    <dgm:cxn modelId="{3F65C4C7-8DE4-4F28-82C5-0662EBCF8C0E}" srcId="{DBD17336-B141-494E-A31C-6EA653EE637A}" destId="{FCE05639-9A34-421D-9FD3-79EEF57498D8}" srcOrd="0" destOrd="0" parTransId="{F3903BDF-F0ED-4A06-8C1B-A96D8DDD8DDC}" sibTransId="{4F6AA9F8-0B5F-499B-AE30-3D935C570E4E}"/>
    <dgm:cxn modelId="{9E16A8B2-B87E-4EC6-8F80-A092713ABD93}" type="presOf" srcId="{64A53441-CA35-4183-98A4-98146221F8AE}" destId="{F3C847B4-E9D1-403C-BF56-3BADCB1909DC}" srcOrd="0" destOrd="3" presId="urn:microsoft.com/office/officeart/2005/8/layout/hProcess9"/>
    <dgm:cxn modelId="{E98B806D-7427-40E5-9217-58A7BBA4F702}" type="presOf" srcId="{BFAD5C6C-3CCC-47DA-B82A-97A0E60E41A5}" destId="{8C0195AE-96DF-44DB-8CA5-EA3E73389D9C}" srcOrd="0" destOrd="2" presId="urn:microsoft.com/office/officeart/2005/8/layout/hProcess9"/>
    <dgm:cxn modelId="{D4AF4160-DDE6-4565-8479-2BC7137E4EDA}" type="presOf" srcId="{8693C395-BAA7-449A-ACDD-FFFEEE0DC862}" destId="{20382240-D5AC-4B89-8E53-73A8B41769F1}" srcOrd="0" destOrd="2" presId="urn:microsoft.com/office/officeart/2005/8/layout/hProcess9"/>
    <dgm:cxn modelId="{1CE0B2E1-B57A-47FF-B7CD-0A610852C41C}" type="presOf" srcId="{60FFB2DA-71E2-4B60-8F03-B97F02814FE8}" destId="{F3C847B4-E9D1-403C-BF56-3BADCB1909DC}" srcOrd="0" destOrd="2" presId="urn:microsoft.com/office/officeart/2005/8/layout/hProcess9"/>
    <dgm:cxn modelId="{60C1C020-F1A3-4D32-B6BC-9893F6A3628C}" type="presOf" srcId="{360394FA-829F-403E-9AF0-5F6CF96DFD1E}" destId="{8C0195AE-96DF-44DB-8CA5-EA3E73389D9C}" srcOrd="0" destOrd="4" presId="urn:microsoft.com/office/officeart/2005/8/layout/hProcess9"/>
    <dgm:cxn modelId="{08E746BB-D95F-4886-82E3-5ED9A83CD38E}" type="presOf" srcId="{FCE05639-9A34-421D-9FD3-79EEF57498D8}" destId="{62F66354-603A-41C3-B161-16A4A9E45F44}" srcOrd="0" destOrd="1" presId="urn:microsoft.com/office/officeart/2005/8/layout/hProcess9"/>
    <dgm:cxn modelId="{DB1CAB31-0E81-4807-9A4F-8B2AC71839A2}" type="presOf" srcId="{1D2BD1DA-3657-4A8C-9785-D7282AB16A84}" destId="{F3C847B4-E9D1-403C-BF56-3BADCB1909DC}" srcOrd="0" destOrd="4" presId="urn:microsoft.com/office/officeart/2005/8/layout/hProcess9"/>
    <dgm:cxn modelId="{B317833C-6656-437C-8CFB-9E1078BA4F7B}" srcId="{B4BBFA07-05DD-4CDD-AC39-6342607DC2A1}" destId="{BFAD5C6C-3CCC-47DA-B82A-97A0E60E41A5}" srcOrd="1" destOrd="0" parTransId="{2AC788DB-883E-4B3F-8E32-FB8F2C3C80B9}" sibTransId="{0A4F5D0E-4864-4480-8E69-940E5490226B}"/>
    <dgm:cxn modelId="{F1608424-95E6-4187-9F50-C1AB10DFF465}" srcId="{42A7AF39-9F16-4BE0-9691-F2A4EAA889D5}" destId="{6043B0A8-44FC-4706-B37A-7F342ABD7CAE}" srcOrd="2" destOrd="0" parTransId="{D8109DA1-2E16-4DF6-A989-9DA006F96235}" sibTransId="{3B27F8F0-46DD-48CE-89ED-BD65A552898B}"/>
    <dgm:cxn modelId="{B848308C-6711-4ECC-A275-3BD95A47C3D1}" type="presOf" srcId="{3F8391EC-2E89-41BC-979F-48D4E21A811C}" destId="{BA4718A9-DFD2-471C-969C-97F876ADC320}" srcOrd="0" destOrd="3" presId="urn:microsoft.com/office/officeart/2005/8/layout/hProcess9"/>
    <dgm:cxn modelId="{8130EFA1-7C19-4707-918B-EBD61B992DC1}" srcId="{182E85C3-C0C1-4055-B42E-08657C1D36EB}" destId="{2739C324-A41E-4970-8A01-796A2C795ACC}" srcOrd="0" destOrd="0" parTransId="{34EABE2C-343C-4A99-94EF-992C7B2864FB}" sibTransId="{E3CAAA70-690B-43D6-AD4A-610350C2031C}"/>
    <dgm:cxn modelId="{5647984F-2F20-4C53-AFA6-A50F0B2D982A}" srcId="{42A7AF39-9F16-4BE0-9691-F2A4EAA889D5}" destId="{5245D8E1-9FDE-4633-85B7-BE42CD6AA787}" srcOrd="4" destOrd="0" parTransId="{55F15053-25F4-4161-BCA1-92DDB4FB32E9}" sibTransId="{B0D58DB8-A061-4E28-A244-8F898564CBF4}"/>
    <dgm:cxn modelId="{165AFAEA-5E3C-4D2F-B24C-8AB5DB51E1D8}" srcId="{DBD17336-B141-494E-A31C-6EA653EE637A}" destId="{8852547F-3DE1-4303-BABC-35751A1FFAA4}" srcOrd="1" destOrd="0" parTransId="{E3280EF4-38C9-4B21-B7E2-305ED52D9188}" sibTransId="{7EF36CEC-CFA4-4D2A-9ADF-9A92FE46FB8F}"/>
    <dgm:cxn modelId="{9423DADA-472C-41D9-88AD-46BB03D27D4E}" srcId="{6043B0A8-44FC-4706-B37A-7F342ABD7CAE}" destId="{ABD30D39-23EC-4FCC-9B13-57D32A82A546}" srcOrd="0" destOrd="0" parTransId="{C5A94903-DF8D-4907-A3E8-951CE956DA5D}" sibTransId="{3EF7BC8F-673B-4ADA-9436-138C06DF52D8}"/>
    <dgm:cxn modelId="{3A080199-5708-4D95-BDC6-677CE1E53018}" srcId="{B4BBFA07-05DD-4CDD-AC39-6342607DC2A1}" destId="{360394FA-829F-403E-9AF0-5F6CF96DFD1E}" srcOrd="3" destOrd="0" parTransId="{A75ACD84-8BFD-4E17-B22A-BCE08E0C1060}" sibTransId="{47CD002A-17EB-41C8-A521-C511E59926EB}"/>
    <dgm:cxn modelId="{DECDAAFB-95F9-4E08-902E-357CAE6BE867}" srcId="{42A7AF39-9F16-4BE0-9691-F2A4EAA889D5}" destId="{182E85C3-C0C1-4055-B42E-08657C1D36EB}" srcOrd="1" destOrd="0" parTransId="{0A1F7A6C-A332-4BAC-A0D1-C846CF97F4EC}" sibTransId="{53EC14C8-D3F0-4F81-A9BC-0E03B0043A69}"/>
    <dgm:cxn modelId="{2198E06B-EBEE-42F2-BF31-52AD13E73BC6}" srcId="{42A7AF39-9F16-4BE0-9691-F2A4EAA889D5}" destId="{DBD17336-B141-494E-A31C-6EA653EE637A}" srcOrd="3" destOrd="0" parTransId="{09A6F55D-0974-44D2-B12D-48E16F3D0029}" sibTransId="{A6141C16-1C65-42F9-8DF0-A27738FE79EE}"/>
    <dgm:cxn modelId="{58ECD606-DF49-456C-92CC-3FC995338DA5}" srcId="{182E85C3-C0C1-4055-B42E-08657C1D36EB}" destId="{1E975C45-1647-472C-8812-EFF81A215801}" srcOrd="4" destOrd="0" parTransId="{11DCAC3E-4C2C-4945-B245-E7C69099CB34}" sibTransId="{50A0534A-8921-429F-AEBF-0E0D60438255}"/>
    <dgm:cxn modelId="{EFB2B553-798E-499E-868E-5A323D49D87B}" type="presOf" srcId="{8852547F-3DE1-4303-BABC-35751A1FFAA4}" destId="{62F66354-603A-41C3-B161-16A4A9E45F44}" srcOrd="0" destOrd="2" presId="urn:microsoft.com/office/officeart/2005/8/layout/hProcess9"/>
    <dgm:cxn modelId="{20EFF80B-8D1F-44F0-A98A-47DA2A47CC91}" type="presOf" srcId="{B4BBFA07-05DD-4CDD-AC39-6342607DC2A1}" destId="{8C0195AE-96DF-44DB-8CA5-EA3E73389D9C}" srcOrd="0" destOrd="0" presId="urn:microsoft.com/office/officeart/2005/8/layout/hProcess9"/>
    <dgm:cxn modelId="{4AA9AB66-BA44-475B-A8A8-30AD54C4CD1A}" srcId="{6043B0A8-44FC-4706-B37A-7F342ABD7CAE}" destId="{1D2BD1DA-3657-4A8C-9785-D7282AB16A84}" srcOrd="3" destOrd="0" parTransId="{13AD18B7-6C9D-4DA5-8CF7-426D68467982}" sibTransId="{5FB73046-B1E2-46DC-A2CC-49B3DBF79A17}"/>
    <dgm:cxn modelId="{238D6892-0E24-4060-A415-A69BB6AA037E}" type="presOf" srcId="{27323C3F-7D4E-44F5-9FA3-413CFCD7B174}" destId="{8C0195AE-96DF-44DB-8CA5-EA3E73389D9C}" srcOrd="0" destOrd="3" presId="urn:microsoft.com/office/officeart/2005/8/layout/hProcess9"/>
    <dgm:cxn modelId="{E2E8D555-E2A1-4B5C-B90D-F16299503649}" srcId="{182E85C3-C0C1-4055-B42E-08657C1D36EB}" destId="{DDBD9E0E-2857-478B-9BFD-EB049F36A6F4}" srcOrd="1" destOrd="0" parTransId="{64FDB413-C3BC-4DF0-942B-0162F878BA5B}" sibTransId="{79BD68F6-F4B8-49E3-96CA-A2D68A915F02}"/>
    <dgm:cxn modelId="{21C40A1C-D218-4855-8389-19E2BFED7B78}" type="presOf" srcId="{ABD30D39-23EC-4FCC-9B13-57D32A82A546}" destId="{F3C847B4-E9D1-403C-BF56-3BADCB1909DC}" srcOrd="0" destOrd="1" presId="urn:microsoft.com/office/officeart/2005/8/layout/hProcess9"/>
    <dgm:cxn modelId="{549CF814-C607-4921-A024-5CFAC5637540}" srcId="{5245D8E1-9FDE-4633-85B7-BE42CD6AA787}" destId="{AD34B4C5-1A81-4AC6-A5F9-35CC4DC5D843}" srcOrd="0" destOrd="0" parTransId="{FD6F77B6-DA9F-491F-B649-F16E90DA55B0}" sibTransId="{8B95582E-B691-45DD-8D9C-114E0B7A4E01}"/>
    <dgm:cxn modelId="{5DFF5E92-6524-4E83-9A7E-3FD2AE1E0B19}" srcId="{42A7AF39-9F16-4BE0-9691-F2A4EAA889D5}" destId="{B4BBFA07-05DD-4CDD-AC39-6342607DC2A1}" srcOrd="0" destOrd="0" parTransId="{4C9357AE-0A8A-4E31-8803-F14E79C0DCAE}" sibTransId="{B652451A-AD6D-4DFA-B925-9D21BB71A0C7}"/>
    <dgm:cxn modelId="{F99FE896-AED4-426E-B77C-0AB5248E0CCE}" srcId="{6043B0A8-44FC-4706-B37A-7F342ABD7CAE}" destId="{64A53441-CA35-4183-98A4-98146221F8AE}" srcOrd="2" destOrd="0" parTransId="{34A59247-41BB-4387-901C-F4B4BA0ABC20}" sibTransId="{0C284384-0EF7-4A62-BF30-04B34F7CD0AC}"/>
    <dgm:cxn modelId="{03C82376-6DFF-4B7E-B036-A886B0520F93}" type="presOf" srcId="{DBD17336-B141-494E-A31C-6EA653EE637A}" destId="{62F66354-603A-41C3-B161-16A4A9E45F44}" srcOrd="0" destOrd="0" presId="urn:microsoft.com/office/officeart/2005/8/layout/hProcess9"/>
    <dgm:cxn modelId="{4296771F-3E76-4B6E-BCA1-FFBE218B6B73}" type="presOf" srcId="{10E407B9-5FCC-4D3A-94D2-6AB25397AEC7}" destId="{8C0195AE-96DF-44DB-8CA5-EA3E73389D9C}" srcOrd="0" destOrd="1" presId="urn:microsoft.com/office/officeart/2005/8/layout/hProcess9"/>
    <dgm:cxn modelId="{6595E131-DCFC-4660-A166-B06A9C58E5A3}" srcId="{182E85C3-C0C1-4055-B42E-08657C1D36EB}" destId="{124AB731-44F7-42FC-A2C7-6A103755875A}" srcOrd="3" destOrd="0" parTransId="{903CC23E-A10B-484A-8A4F-24054DDF4137}" sibTransId="{C0BE0EF1-E06D-43E6-AF12-3CA2033E2AE2}"/>
    <dgm:cxn modelId="{66704B5C-1B3A-4DE5-B794-CC8167E42596}" type="presOf" srcId="{182E85C3-C0C1-4055-B42E-08657C1D36EB}" destId="{BA4718A9-DFD2-471C-969C-97F876ADC320}" srcOrd="0" destOrd="0" presId="urn:microsoft.com/office/officeart/2005/8/layout/hProcess9"/>
    <dgm:cxn modelId="{607F61A3-2D5A-4D02-89FC-B7345F88B402}" type="presOf" srcId="{1E975C45-1647-472C-8812-EFF81A215801}" destId="{BA4718A9-DFD2-471C-969C-97F876ADC320}" srcOrd="0" destOrd="5" presId="urn:microsoft.com/office/officeart/2005/8/layout/hProcess9"/>
    <dgm:cxn modelId="{C36FF4DC-CCD6-47E2-9C05-747BCCD4C37E}" type="presOf" srcId="{2739C324-A41E-4970-8A01-796A2C795ACC}" destId="{BA4718A9-DFD2-471C-969C-97F876ADC320}" srcOrd="0" destOrd="1" presId="urn:microsoft.com/office/officeart/2005/8/layout/hProcess9"/>
    <dgm:cxn modelId="{CA27D4C9-7305-47C1-B558-E71A93D8B295}" type="presOf" srcId="{AD34B4C5-1A81-4AC6-A5F9-35CC4DC5D843}" destId="{20382240-D5AC-4B89-8E53-73A8B41769F1}" srcOrd="0" destOrd="1" presId="urn:microsoft.com/office/officeart/2005/8/layout/hProcess9"/>
    <dgm:cxn modelId="{7B8B71DC-DC57-43EA-BE14-CDBA81ACEF98}" type="presOf" srcId="{42A7AF39-9F16-4BE0-9691-F2A4EAA889D5}" destId="{734A29E2-3521-46BA-B5C0-E8A3637FA4B0}" srcOrd="0" destOrd="0" presId="urn:microsoft.com/office/officeart/2005/8/layout/hProcess9"/>
    <dgm:cxn modelId="{A4E4E3C8-7B99-4F7C-A2C4-16D3A3CA62E3}" type="presOf" srcId="{DDBD9E0E-2857-478B-9BFD-EB049F36A6F4}" destId="{BA4718A9-DFD2-471C-969C-97F876ADC320}" srcOrd="0" destOrd="2" presId="urn:microsoft.com/office/officeart/2005/8/layout/hProcess9"/>
    <dgm:cxn modelId="{3DE7FD94-D5E7-407C-989B-2C1F91B4CE03}" srcId="{B4BBFA07-05DD-4CDD-AC39-6342607DC2A1}" destId="{27323C3F-7D4E-44F5-9FA3-413CFCD7B174}" srcOrd="2" destOrd="0" parTransId="{18FA00AE-387D-4A8D-981A-94EDEBCA8EC2}" sibTransId="{D4734B30-AB73-4712-B278-2895E8608C4E}"/>
    <dgm:cxn modelId="{503287BE-2194-4F0B-9AA9-12C9B00499EE}" type="presOf" srcId="{5245D8E1-9FDE-4633-85B7-BE42CD6AA787}" destId="{20382240-D5AC-4B89-8E53-73A8B41769F1}" srcOrd="0" destOrd="0" presId="urn:microsoft.com/office/officeart/2005/8/layout/hProcess9"/>
    <dgm:cxn modelId="{1ADAA526-6B24-45CB-89D0-518E04A3D93F}" srcId="{182E85C3-C0C1-4055-B42E-08657C1D36EB}" destId="{3F8391EC-2E89-41BC-979F-48D4E21A811C}" srcOrd="2" destOrd="0" parTransId="{E9716149-5B95-4904-8590-6A93EE8C5197}" sibTransId="{BFA852D6-66A0-4365-B195-CB67CFDCDE73}"/>
    <dgm:cxn modelId="{929DDD9F-A144-4496-902C-7A0CEA79C4C8}" srcId="{5245D8E1-9FDE-4633-85B7-BE42CD6AA787}" destId="{8693C395-BAA7-449A-ACDD-FFFEEE0DC862}" srcOrd="1" destOrd="0" parTransId="{0DB5F330-DE96-4670-8EFA-8B7B45CEA34D}" sibTransId="{87BE7E65-1B97-4314-AB36-B212E2476EE6}"/>
    <dgm:cxn modelId="{F3801A3C-3E3D-475A-B6DA-AD1066FF5E06}" type="presParOf" srcId="{734A29E2-3521-46BA-B5C0-E8A3637FA4B0}" destId="{3E058364-C437-4B0E-B373-8D6523686A02}" srcOrd="0" destOrd="0" presId="urn:microsoft.com/office/officeart/2005/8/layout/hProcess9"/>
    <dgm:cxn modelId="{9DDFD9AB-E4CB-4CFE-8C0A-EF116411C6C7}" type="presParOf" srcId="{734A29E2-3521-46BA-B5C0-E8A3637FA4B0}" destId="{90CFEA40-A29F-40A9-966B-DA7D8D7003DF}" srcOrd="1" destOrd="0" presId="urn:microsoft.com/office/officeart/2005/8/layout/hProcess9"/>
    <dgm:cxn modelId="{3BCAA9FB-5D8C-45AB-AAF9-5A4E6A40DDB1}" type="presParOf" srcId="{90CFEA40-A29F-40A9-966B-DA7D8D7003DF}" destId="{8C0195AE-96DF-44DB-8CA5-EA3E73389D9C}" srcOrd="0" destOrd="0" presId="urn:microsoft.com/office/officeart/2005/8/layout/hProcess9"/>
    <dgm:cxn modelId="{A13D7C61-0B8C-44A8-A2C2-E9305C5DC491}" type="presParOf" srcId="{90CFEA40-A29F-40A9-966B-DA7D8D7003DF}" destId="{1DFAC620-1C0A-4E5A-8742-40A4B95EDE15}" srcOrd="1" destOrd="0" presId="urn:microsoft.com/office/officeart/2005/8/layout/hProcess9"/>
    <dgm:cxn modelId="{1B1DE270-3278-47EE-A789-5EC4F58D4C6F}" type="presParOf" srcId="{90CFEA40-A29F-40A9-966B-DA7D8D7003DF}" destId="{BA4718A9-DFD2-471C-969C-97F876ADC320}" srcOrd="2" destOrd="0" presId="urn:microsoft.com/office/officeart/2005/8/layout/hProcess9"/>
    <dgm:cxn modelId="{76E7F88D-621F-4088-90FC-4D06F41B6748}" type="presParOf" srcId="{90CFEA40-A29F-40A9-966B-DA7D8D7003DF}" destId="{3A6E66EA-295C-476B-9A0B-DDE3BACDD29E}" srcOrd="3" destOrd="0" presId="urn:microsoft.com/office/officeart/2005/8/layout/hProcess9"/>
    <dgm:cxn modelId="{7ECBAD4C-DE11-4F4F-9C75-B6EA51E34E28}" type="presParOf" srcId="{90CFEA40-A29F-40A9-966B-DA7D8D7003DF}" destId="{F3C847B4-E9D1-403C-BF56-3BADCB1909DC}" srcOrd="4" destOrd="0" presId="urn:microsoft.com/office/officeart/2005/8/layout/hProcess9"/>
    <dgm:cxn modelId="{871AC8A4-64AB-4DA8-BCC8-2C286659009C}" type="presParOf" srcId="{90CFEA40-A29F-40A9-966B-DA7D8D7003DF}" destId="{234EE88E-99FE-4924-94DA-9FF4E9555BCE}" srcOrd="5" destOrd="0" presId="urn:microsoft.com/office/officeart/2005/8/layout/hProcess9"/>
    <dgm:cxn modelId="{BDF27E4E-4814-4304-8B44-CD3488CF0844}" type="presParOf" srcId="{90CFEA40-A29F-40A9-966B-DA7D8D7003DF}" destId="{62F66354-603A-41C3-B161-16A4A9E45F44}" srcOrd="6" destOrd="0" presId="urn:microsoft.com/office/officeart/2005/8/layout/hProcess9"/>
    <dgm:cxn modelId="{50D67FA0-4291-422C-AC23-EC871F7377C8}" type="presParOf" srcId="{90CFEA40-A29F-40A9-966B-DA7D8D7003DF}" destId="{CF5EF42C-6230-4D95-BFDA-B33635692A62}" srcOrd="7" destOrd="0" presId="urn:microsoft.com/office/officeart/2005/8/layout/hProcess9"/>
    <dgm:cxn modelId="{8D994BA9-EAAF-4C7D-9FA8-5F999D3F70A2}" type="presParOf" srcId="{90CFEA40-A29F-40A9-966B-DA7D8D7003DF}" destId="{20382240-D5AC-4B89-8E53-73A8B41769F1}"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58364-C437-4B0E-B373-8D6523686A02}">
      <dsp:nvSpPr>
        <dsp:cNvPr id="0" name=""/>
        <dsp:cNvSpPr/>
      </dsp:nvSpPr>
      <dsp:spPr>
        <a:xfrm>
          <a:off x="666048" y="0"/>
          <a:ext cx="7548550" cy="5128344"/>
        </a:xfrm>
        <a:prstGeom prst="rightArrow">
          <a:avLst/>
        </a:prstGeom>
        <a:solidFill>
          <a:schemeClr val="accent1">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C0195AE-96DF-44DB-8CA5-EA3E73389D9C}">
      <dsp:nvSpPr>
        <dsp:cNvPr id="0" name=""/>
        <dsp:cNvSpPr/>
      </dsp:nvSpPr>
      <dsp:spPr>
        <a:xfrm>
          <a:off x="260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Analyse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Use</a:t>
          </a:r>
          <a:r>
            <a:rPr lang="de-DE" sz="1400" kern="1200" dirty="0" smtClean="0"/>
            <a:t> Cases</a:t>
          </a:r>
          <a:endParaRPr lang="de-DE" sz="1400" kern="1200" dirty="0"/>
        </a:p>
        <a:p>
          <a:pPr marL="114300" lvl="1" indent="-114300" algn="l" defTabSz="622300">
            <a:lnSpc>
              <a:spcPct val="90000"/>
            </a:lnSpc>
            <a:spcBef>
              <a:spcPct val="0"/>
            </a:spcBef>
            <a:spcAft>
              <a:spcPct val="15000"/>
            </a:spcAft>
            <a:buChar char="••"/>
          </a:pPr>
          <a:r>
            <a:rPr lang="de-DE" sz="1400" kern="1200" dirty="0" smtClean="0"/>
            <a:t>Anforderungs-katalog</a:t>
          </a:r>
          <a:endParaRPr lang="de-DE" sz="1400" kern="1200" dirty="0"/>
        </a:p>
        <a:p>
          <a:pPr marL="114300" lvl="1" indent="-114300" algn="l" defTabSz="622300">
            <a:lnSpc>
              <a:spcPct val="90000"/>
            </a:lnSpc>
            <a:spcBef>
              <a:spcPct val="0"/>
            </a:spcBef>
            <a:spcAft>
              <a:spcPct val="15000"/>
            </a:spcAft>
            <a:buChar char="••"/>
          </a:pPr>
          <a:r>
            <a:rPr lang="de-DE" sz="1400" kern="1200" dirty="0" smtClean="0"/>
            <a:t>Fachliches Klassenmodell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Papierproto-typen</a:t>
          </a:r>
          <a:endParaRPr lang="de-DE" sz="1400" kern="1200" dirty="0"/>
        </a:p>
      </dsp:txBody>
      <dsp:txXfrm>
        <a:off x="79059" y="1614961"/>
        <a:ext cx="1413338" cy="1898421"/>
      </dsp:txXfrm>
    </dsp:sp>
    <dsp:sp modelId="{BA4718A9-DFD2-471C-969C-97F876ADC320}">
      <dsp:nvSpPr>
        <dsp:cNvPr id="0" name=""/>
        <dsp:cNvSpPr/>
      </dsp:nvSpPr>
      <dsp:spPr>
        <a:xfrm>
          <a:off x="1829899"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Entwurf</a:t>
          </a:r>
          <a:endParaRPr lang="de-DE" sz="1800" kern="1200" dirty="0"/>
        </a:p>
        <a:p>
          <a:pPr marL="114300" lvl="1" indent="-114300" algn="l" defTabSz="622300">
            <a:lnSpc>
              <a:spcPct val="90000"/>
            </a:lnSpc>
            <a:spcBef>
              <a:spcPct val="0"/>
            </a:spcBef>
            <a:spcAft>
              <a:spcPct val="15000"/>
            </a:spcAft>
            <a:buChar char="••"/>
          </a:pPr>
          <a:r>
            <a:rPr lang="de-DE" sz="1400" kern="1200" dirty="0" smtClean="0"/>
            <a:t>Logisches DB-Modell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Tech. Klassen-modelle</a:t>
          </a:r>
          <a:endParaRPr lang="de-DE" sz="1400" kern="1200" dirty="0"/>
        </a:p>
        <a:p>
          <a:pPr marL="114300" lvl="1" indent="-114300" algn="l" defTabSz="622300">
            <a:lnSpc>
              <a:spcPct val="90000"/>
            </a:lnSpc>
            <a:spcBef>
              <a:spcPct val="0"/>
            </a:spcBef>
            <a:spcAft>
              <a:spcPct val="15000"/>
            </a:spcAft>
            <a:buChar char="••"/>
          </a:pPr>
          <a:r>
            <a:rPr lang="de-DE" sz="1400" kern="1200" dirty="0" smtClean="0"/>
            <a:t>Design Guide</a:t>
          </a:r>
          <a:endParaRPr lang="de-DE" sz="1400" kern="1200" dirty="0"/>
        </a:p>
        <a:p>
          <a:pPr marL="114300" lvl="1" indent="-114300" algn="l" defTabSz="622300">
            <a:lnSpc>
              <a:spcPct val="90000"/>
            </a:lnSpc>
            <a:spcBef>
              <a:spcPct val="0"/>
            </a:spcBef>
            <a:spcAft>
              <a:spcPct val="15000"/>
            </a:spcAft>
            <a:buChar char="••"/>
          </a:pPr>
          <a:r>
            <a:rPr lang="de-DE" sz="1400" kern="1200" dirty="0" smtClean="0"/>
            <a:t>System-architektur</a:t>
          </a:r>
          <a:endParaRPr lang="de-DE" sz="1400" kern="1200" dirty="0"/>
        </a:p>
        <a:p>
          <a:pPr marL="114300" lvl="1" indent="-114300" algn="l" defTabSz="622300">
            <a:lnSpc>
              <a:spcPct val="90000"/>
            </a:lnSpc>
            <a:spcBef>
              <a:spcPct val="0"/>
            </a:spcBef>
            <a:spcAft>
              <a:spcPct val="15000"/>
            </a:spcAft>
            <a:buChar char="••"/>
          </a:pPr>
          <a:r>
            <a:rPr lang="de-DE" sz="1400" kern="1200" dirty="0" smtClean="0"/>
            <a:t>Pflichtenheft</a:t>
          </a:r>
          <a:endParaRPr lang="de-DE" sz="1400" kern="1200" dirty="0"/>
        </a:p>
      </dsp:txBody>
      <dsp:txXfrm>
        <a:off x="1906357" y="1614961"/>
        <a:ext cx="1413338" cy="1898421"/>
      </dsp:txXfrm>
    </dsp:sp>
    <dsp:sp modelId="{F3C847B4-E9D1-403C-BF56-3BADCB1909DC}">
      <dsp:nvSpPr>
        <dsp:cNvPr id="0" name=""/>
        <dsp:cNvSpPr/>
      </dsp:nvSpPr>
      <dsp:spPr>
        <a:xfrm>
          <a:off x="3657196"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Realisierung</a:t>
          </a:r>
          <a:endParaRPr lang="de-DE" sz="1800" kern="1200" dirty="0"/>
        </a:p>
        <a:p>
          <a:pPr marL="114300" lvl="1" indent="-114300" algn="l" defTabSz="622300">
            <a:lnSpc>
              <a:spcPct val="90000"/>
            </a:lnSpc>
            <a:spcBef>
              <a:spcPct val="0"/>
            </a:spcBef>
            <a:spcAft>
              <a:spcPct val="15000"/>
            </a:spcAft>
            <a:buChar char="••"/>
          </a:pPr>
          <a:r>
            <a:rPr lang="de-DE" sz="1400" kern="1200" dirty="0" smtClean="0"/>
            <a:t>Datenbank</a:t>
          </a:r>
          <a:endParaRPr lang="de-DE" sz="1400" kern="1200" dirty="0"/>
        </a:p>
        <a:p>
          <a:pPr marL="114300" lvl="1" indent="-114300" algn="l" defTabSz="622300">
            <a:lnSpc>
              <a:spcPct val="90000"/>
            </a:lnSpc>
            <a:spcBef>
              <a:spcPct val="0"/>
            </a:spcBef>
            <a:spcAft>
              <a:spcPct val="15000"/>
            </a:spcAft>
            <a:buChar char="••"/>
          </a:pPr>
          <a:r>
            <a:rPr lang="de-DE" sz="1400" kern="1200" dirty="0" smtClean="0"/>
            <a:t>Programmier-</a:t>
          </a:r>
          <a:r>
            <a:rPr lang="de-DE" sz="1400" kern="1200" dirty="0" err="1" smtClean="0"/>
            <a:t>ung</a:t>
          </a:r>
          <a:endParaRPr lang="de-DE" sz="1400" kern="1200" dirty="0"/>
        </a:p>
        <a:p>
          <a:pPr marL="114300" lvl="1" indent="-114300" algn="l" defTabSz="622300">
            <a:lnSpc>
              <a:spcPct val="90000"/>
            </a:lnSpc>
            <a:spcBef>
              <a:spcPct val="0"/>
            </a:spcBef>
            <a:spcAft>
              <a:spcPct val="15000"/>
            </a:spcAft>
            <a:buChar char="••"/>
          </a:pPr>
          <a:r>
            <a:rPr lang="de-DE" sz="1400" kern="1200" dirty="0" err="1" smtClean="0"/>
            <a:t>Cronjob</a:t>
          </a:r>
          <a:endParaRPr lang="de-DE" sz="1400" kern="1200" dirty="0"/>
        </a:p>
        <a:p>
          <a:pPr marL="114300" lvl="1" indent="-114300" algn="l" defTabSz="622300">
            <a:lnSpc>
              <a:spcPct val="90000"/>
            </a:lnSpc>
            <a:spcBef>
              <a:spcPct val="0"/>
            </a:spcBef>
            <a:spcAft>
              <a:spcPct val="15000"/>
            </a:spcAft>
            <a:buChar char="••"/>
          </a:pPr>
          <a:r>
            <a:rPr lang="de-DE" sz="1400" kern="1200" dirty="0" smtClean="0"/>
            <a:t>Installer </a:t>
          </a:r>
          <a:endParaRPr lang="de-DE" sz="1400" kern="1200" dirty="0"/>
        </a:p>
      </dsp:txBody>
      <dsp:txXfrm>
        <a:off x="3733654" y="1614961"/>
        <a:ext cx="1413338" cy="1898421"/>
      </dsp:txXfrm>
    </dsp:sp>
    <dsp:sp modelId="{62F66354-603A-41C3-B161-16A4A9E45F44}">
      <dsp:nvSpPr>
        <dsp:cNvPr id="0" name=""/>
        <dsp:cNvSpPr/>
      </dsp:nvSpPr>
      <dsp:spPr>
        <a:xfrm>
          <a:off x="5484493"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Test</a:t>
          </a:r>
          <a:endParaRPr lang="de-DE" sz="1800" kern="1200" dirty="0"/>
        </a:p>
        <a:p>
          <a:pPr marL="114300" lvl="1" indent="-114300" algn="l" defTabSz="622300">
            <a:lnSpc>
              <a:spcPct val="90000"/>
            </a:lnSpc>
            <a:spcBef>
              <a:spcPct val="0"/>
            </a:spcBef>
            <a:spcAft>
              <a:spcPct val="15000"/>
            </a:spcAft>
            <a:buChar char="••"/>
          </a:pPr>
          <a:r>
            <a:rPr lang="de-DE" sz="1400" kern="1200" dirty="0" smtClean="0"/>
            <a:t>Auftrag-nehmer</a:t>
          </a:r>
          <a:endParaRPr lang="de-DE" sz="1400" kern="1200" dirty="0"/>
        </a:p>
        <a:p>
          <a:pPr marL="114300" lvl="1" indent="-114300" algn="l" defTabSz="622300">
            <a:lnSpc>
              <a:spcPct val="90000"/>
            </a:lnSpc>
            <a:spcBef>
              <a:spcPct val="0"/>
            </a:spcBef>
            <a:spcAft>
              <a:spcPct val="15000"/>
            </a:spcAft>
            <a:buChar char="••"/>
          </a:pPr>
          <a:r>
            <a:rPr lang="de-DE" sz="1400" kern="1200" dirty="0" smtClean="0"/>
            <a:t>Auftragsgeber</a:t>
          </a:r>
          <a:endParaRPr lang="de-DE" sz="1400" kern="1200" dirty="0"/>
        </a:p>
      </dsp:txBody>
      <dsp:txXfrm>
        <a:off x="5560951" y="1614961"/>
        <a:ext cx="1413338" cy="1898421"/>
      </dsp:txXfrm>
    </dsp:sp>
    <dsp:sp modelId="{20382240-D5AC-4B89-8E53-73A8B41769F1}">
      <dsp:nvSpPr>
        <dsp:cNvPr id="0" name=""/>
        <dsp:cNvSpPr/>
      </dsp:nvSpPr>
      <dsp:spPr>
        <a:xfrm>
          <a:off x="731179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Abgabe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Dokumen-tation</a:t>
          </a:r>
          <a:endParaRPr lang="de-DE" sz="1400" kern="1200" dirty="0"/>
        </a:p>
        <a:p>
          <a:pPr marL="114300" lvl="1" indent="-114300" algn="l" defTabSz="622300">
            <a:lnSpc>
              <a:spcPct val="90000"/>
            </a:lnSpc>
            <a:spcBef>
              <a:spcPct val="0"/>
            </a:spcBef>
            <a:spcAft>
              <a:spcPct val="15000"/>
            </a:spcAft>
            <a:buChar char="••"/>
          </a:pPr>
          <a:r>
            <a:rPr lang="de-DE" sz="1400" kern="1200" dirty="0" smtClean="0"/>
            <a:t>Präsentation</a:t>
          </a:r>
          <a:endParaRPr lang="de-DE" sz="1400" kern="1200" dirty="0"/>
        </a:p>
      </dsp:txBody>
      <dsp:txXfrm>
        <a:off x="7388249" y="1614961"/>
        <a:ext cx="1413338" cy="189842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6DE7D471-23B3-46CB-9C19-FE802EC31550}" type="datetimeFigureOut">
              <a:rPr lang="de-DE" smtClean="0"/>
              <a:pPr/>
              <a:t>30.10.2013</a:t>
            </a:fld>
            <a:endParaRPr lang="de-DE"/>
          </a:p>
        </p:txBody>
      </p:sp>
      <p:sp>
        <p:nvSpPr>
          <p:cNvPr id="4" name="Fußzeilenplatzhalter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5" name="Foliennummernplatzhalter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B98083F0-1712-4E93-A331-34AE89DA1ED0}" type="slidenum">
              <a:rPr lang="de-DE" smtClean="0"/>
              <a:pPr/>
              <a:t>‹Nr.›</a:t>
            </a:fld>
            <a:endParaRPr lang="de-DE"/>
          </a:p>
        </p:txBody>
      </p:sp>
    </p:spTree>
    <p:extLst>
      <p:ext uri="{BB962C8B-B14F-4D97-AF65-F5344CB8AC3E}">
        <p14:creationId xmlns:p14="http://schemas.microsoft.com/office/powerpoint/2010/main" val="4293457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F8ADFA6A-A181-4216-B4EE-F250058645E3}" type="datetimeFigureOut">
              <a:rPr lang="de-DE" smtClean="0"/>
              <a:pPr/>
              <a:t>30.10.2013</a:t>
            </a:fld>
            <a:endParaRPr lang="de-DE"/>
          </a:p>
        </p:txBody>
      </p:sp>
      <p:sp>
        <p:nvSpPr>
          <p:cNvPr id="4" name="Folienbildplatzhalter 3"/>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6616" tIns="48308" rIns="96616" bIns="48308" rtlCol="0" anchor="ctr"/>
          <a:lstStyle/>
          <a:p>
            <a:endParaRPr lang="de-DE"/>
          </a:p>
        </p:txBody>
      </p:sp>
      <p:sp>
        <p:nvSpPr>
          <p:cNvPr id="5" name="Notizenplatzhalter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7" name="Foliennummernplatzhalter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72841C41-988A-40D2-BD42-D850E09ED2B7}" type="slidenum">
              <a:rPr lang="de-DE" smtClean="0"/>
              <a:pPr/>
              <a:t>‹Nr.›</a:t>
            </a:fld>
            <a:endParaRPr lang="de-DE"/>
          </a:p>
        </p:txBody>
      </p:sp>
    </p:spTree>
    <p:extLst>
      <p:ext uri="{BB962C8B-B14F-4D97-AF65-F5344CB8AC3E}">
        <p14:creationId xmlns:p14="http://schemas.microsoft.com/office/powerpoint/2010/main" val="298184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a:t>
            </a:fld>
            <a:endParaRPr lang="de-DE"/>
          </a:p>
        </p:txBody>
      </p:sp>
    </p:spTree>
    <p:extLst>
      <p:ext uri="{BB962C8B-B14F-4D97-AF65-F5344CB8AC3E}">
        <p14:creationId xmlns:p14="http://schemas.microsoft.com/office/powerpoint/2010/main" val="3072081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10</a:t>
            </a:fld>
            <a:endParaRPr lang="de-DE"/>
          </a:p>
        </p:txBody>
      </p:sp>
    </p:spTree>
    <p:extLst>
      <p:ext uri="{BB962C8B-B14F-4D97-AF65-F5344CB8AC3E}">
        <p14:creationId xmlns:p14="http://schemas.microsoft.com/office/powerpoint/2010/main" val="567656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11</a:t>
            </a:fld>
            <a:endParaRPr lang="de-DE"/>
          </a:p>
        </p:txBody>
      </p:sp>
    </p:spTree>
    <p:extLst>
      <p:ext uri="{BB962C8B-B14F-4D97-AF65-F5344CB8AC3E}">
        <p14:creationId xmlns:p14="http://schemas.microsoft.com/office/powerpoint/2010/main" val="2657475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13</a:t>
            </a:fld>
            <a:endParaRPr lang="de-DE"/>
          </a:p>
        </p:txBody>
      </p:sp>
    </p:spTree>
    <p:extLst>
      <p:ext uri="{BB962C8B-B14F-4D97-AF65-F5344CB8AC3E}">
        <p14:creationId xmlns:p14="http://schemas.microsoft.com/office/powerpoint/2010/main" val="1770973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14</a:t>
            </a:fld>
            <a:endParaRPr lang="de-DE"/>
          </a:p>
        </p:txBody>
      </p:sp>
    </p:spTree>
    <p:extLst>
      <p:ext uri="{BB962C8B-B14F-4D97-AF65-F5344CB8AC3E}">
        <p14:creationId xmlns:p14="http://schemas.microsoft.com/office/powerpoint/2010/main" val="471274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15</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16</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Sari</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17</a:t>
            </a:fld>
            <a:endParaRPr lang="de-DE"/>
          </a:p>
        </p:txBody>
      </p:sp>
    </p:spTree>
    <p:extLst>
      <p:ext uri="{BB962C8B-B14F-4D97-AF65-F5344CB8AC3E}">
        <p14:creationId xmlns:p14="http://schemas.microsoft.com/office/powerpoint/2010/main" val="2310265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Ralf und Phil und Angelos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18</a:t>
            </a:fld>
            <a:endParaRPr lang="de-DE"/>
          </a:p>
        </p:txBody>
      </p:sp>
    </p:spTree>
    <p:extLst>
      <p:ext uri="{BB962C8B-B14F-4D97-AF65-F5344CB8AC3E}">
        <p14:creationId xmlns:p14="http://schemas.microsoft.com/office/powerpoint/2010/main" val="199634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Adriana </a:t>
            </a:r>
            <a:r>
              <a:rPr lang="de-DE" dirty="0" err="1" smtClean="0"/>
              <a:t>kathrin</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31</a:t>
            </a:fld>
            <a:endParaRPr lang="de-DE"/>
          </a:p>
        </p:txBody>
      </p:sp>
    </p:spTree>
    <p:extLst>
      <p:ext uri="{BB962C8B-B14F-4D97-AF65-F5344CB8AC3E}">
        <p14:creationId xmlns:p14="http://schemas.microsoft.com/office/powerpoint/2010/main" val="1602375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34</a:t>
            </a:fld>
            <a:endParaRPr lang="de-DE"/>
          </a:p>
        </p:txBody>
      </p:sp>
    </p:spTree>
    <p:extLst>
      <p:ext uri="{BB962C8B-B14F-4D97-AF65-F5344CB8AC3E}">
        <p14:creationId xmlns:p14="http://schemas.microsoft.com/office/powerpoint/2010/main" val="179450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a:t>
            </a:fld>
            <a:endParaRPr lang="de-DE"/>
          </a:p>
        </p:txBody>
      </p:sp>
    </p:spTree>
    <p:extLst>
      <p:ext uri="{BB962C8B-B14F-4D97-AF65-F5344CB8AC3E}">
        <p14:creationId xmlns:p14="http://schemas.microsoft.com/office/powerpoint/2010/main" val="2997718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35</a:t>
            </a:fld>
            <a:endParaRPr lang="de-DE"/>
          </a:p>
        </p:txBody>
      </p:sp>
    </p:spTree>
    <p:extLst>
      <p:ext uri="{BB962C8B-B14F-4D97-AF65-F5344CB8AC3E}">
        <p14:creationId xmlns:p14="http://schemas.microsoft.com/office/powerpoint/2010/main" val="337020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51</a:t>
            </a:fld>
            <a:endParaRPr lang="de-DE"/>
          </a:p>
        </p:txBody>
      </p:sp>
    </p:spTree>
    <p:extLst>
      <p:ext uri="{BB962C8B-B14F-4D97-AF65-F5344CB8AC3E}">
        <p14:creationId xmlns:p14="http://schemas.microsoft.com/office/powerpoint/2010/main" val="2781132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a:t>
            </a:fld>
            <a:endParaRPr lang="de-DE"/>
          </a:p>
        </p:txBody>
      </p:sp>
    </p:spTree>
    <p:extLst>
      <p:ext uri="{BB962C8B-B14F-4D97-AF65-F5344CB8AC3E}">
        <p14:creationId xmlns:p14="http://schemas.microsoft.com/office/powerpoint/2010/main" val="358048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p>
          <a:p>
            <a:endParaRPr lang="de-DE" dirty="0" smtClean="0"/>
          </a:p>
          <a:p>
            <a:r>
              <a:rPr lang="de-DE" dirty="0" smtClean="0"/>
              <a:t>Datenbank: Realisierung der Datenbank und Datenbankanbindung</a:t>
            </a:r>
          </a:p>
          <a:p>
            <a:r>
              <a:rPr lang="de-DE" dirty="0" smtClean="0"/>
              <a:t>GUI: Oberflächengestaltung und deren Umsetzung</a:t>
            </a:r>
          </a:p>
          <a:p>
            <a:r>
              <a:rPr lang="de-DE" dirty="0" smtClean="0"/>
              <a:t>Logik: Umsetzung Business-Logik der Anwendung</a:t>
            </a:r>
          </a:p>
          <a:p>
            <a:r>
              <a:rPr lang="de-DE" dirty="0" smtClean="0"/>
              <a:t>Test: Erstellung und Durchführung Testfälle (gesamtes Team)</a:t>
            </a:r>
          </a:p>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a:t>
            </a:fld>
            <a:endParaRPr lang="de-DE"/>
          </a:p>
        </p:txBody>
      </p:sp>
    </p:spTree>
    <p:extLst>
      <p:ext uri="{BB962C8B-B14F-4D97-AF65-F5344CB8AC3E}">
        <p14:creationId xmlns:p14="http://schemas.microsoft.com/office/powerpoint/2010/main" val="250522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a:t>
            </a:fld>
            <a:endParaRPr lang="de-DE"/>
          </a:p>
        </p:txBody>
      </p:sp>
    </p:spTree>
    <p:extLst>
      <p:ext uri="{BB962C8B-B14F-4D97-AF65-F5344CB8AC3E}">
        <p14:creationId xmlns:p14="http://schemas.microsoft.com/office/powerpoint/2010/main" val="11136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6</a:t>
            </a:fld>
            <a:endParaRPr lang="de-DE"/>
          </a:p>
        </p:txBody>
      </p:sp>
    </p:spTree>
    <p:extLst>
      <p:ext uri="{BB962C8B-B14F-4D97-AF65-F5344CB8AC3E}">
        <p14:creationId xmlns:p14="http://schemas.microsoft.com/office/powerpoint/2010/main" val="3699469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7</a:t>
            </a:fld>
            <a:endParaRPr lang="de-DE"/>
          </a:p>
        </p:txBody>
      </p:sp>
    </p:spTree>
    <p:extLst>
      <p:ext uri="{BB962C8B-B14F-4D97-AF65-F5344CB8AC3E}">
        <p14:creationId xmlns:p14="http://schemas.microsoft.com/office/powerpoint/2010/main" val="3172946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8</a:t>
            </a:fld>
            <a:endParaRPr lang="de-DE"/>
          </a:p>
        </p:txBody>
      </p:sp>
    </p:spTree>
    <p:extLst>
      <p:ext uri="{BB962C8B-B14F-4D97-AF65-F5344CB8AC3E}">
        <p14:creationId xmlns:p14="http://schemas.microsoft.com/office/powerpoint/2010/main" val="3660476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9</a:t>
            </a:fld>
            <a:endParaRPr lang="de-DE"/>
          </a:p>
        </p:txBody>
      </p:sp>
    </p:spTree>
    <p:extLst>
      <p:ext uri="{BB962C8B-B14F-4D97-AF65-F5344CB8AC3E}">
        <p14:creationId xmlns:p14="http://schemas.microsoft.com/office/powerpoint/2010/main" val="3980682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fld id="{1E56328B-ED09-4676-B786-CF53801099A1}" type="datetime1">
              <a:rPr lang="de-DE" smtClean="0"/>
              <a:pPr/>
              <a:t>30.10.2013</a:t>
            </a:fld>
            <a:endParaRPr lang="de-DE" dirty="0"/>
          </a:p>
        </p:txBody>
      </p:sp>
      <p:sp>
        <p:nvSpPr>
          <p:cNvPr id="17" name="Fußzeilenplatzhalter 16"/>
          <p:cNvSpPr>
            <a:spLocks noGrp="1"/>
          </p:cNvSpPr>
          <p:nvPr>
            <p:ph type="ftr" sz="quarter" idx="11"/>
          </p:nvPr>
        </p:nvSpPr>
        <p:spPr>
          <a:xfrm>
            <a:off x="5410200" y="4205288"/>
            <a:ext cx="1295400" cy="457200"/>
          </a:xfrm>
        </p:spPr>
        <p:txBody>
          <a:bodyPr/>
          <a:lstStyle/>
          <a:p>
            <a:endParaRPr lang="de-DE" dirty="0"/>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F4D6440-1F17-4389-BEAA-8CB6F5977206}" type="slidenum">
              <a:rPr lang="de-DE" smtClean="0"/>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8E0C9791-43FD-4BFB-8DD5-A7ADC4663670}"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9140D59-A15F-46C3-B91A-759061DBCFDC}"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idx="1"/>
          </p:nvPr>
        </p:nvSpPr>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700792C1-6CE2-4121-AA39-F623E26ABF84}"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p>
            <a:fld id="{CA0928A8-61C4-4048-8746-E91EC13E0C8A}"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978CFA25-F4CF-40DF-92A3-E9568B1EF53D}"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fld id="{808EAF96-91D5-4DDB-AE91-F35C5F3E4B8B}" type="datetime1">
              <a:rPr lang="de-DE" smtClean="0"/>
              <a:pPr/>
              <a:t>30.10.2013</a:t>
            </a:fld>
            <a:endParaRPr lang="de-DE" dirty="0"/>
          </a:p>
        </p:txBody>
      </p:sp>
      <p:sp>
        <p:nvSpPr>
          <p:cNvPr id="27" name="Foliennummernplatzhalter 26"/>
          <p:cNvSpPr>
            <a:spLocks noGrp="1"/>
          </p:cNvSpPr>
          <p:nvPr>
            <p:ph type="sldNum" sz="quarter" idx="11"/>
          </p:nvPr>
        </p:nvSpPr>
        <p:spPr/>
        <p:txBody>
          <a:bodyPr rtlCol="0"/>
          <a:lstStyle/>
          <a:p>
            <a:fld id="{5F4D6440-1F17-4389-BEAA-8CB6F5977206}" type="slidenum">
              <a:rPr lang="de-DE" smtClean="0"/>
              <a:pPr/>
              <a:t>‹Nr.›</a:t>
            </a:fld>
            <a:endParaRPr lang="de-DE" dirty="0"/>
          </a:p>
        </p:txBody>
      </p:sp>
      <p:sp>
        <p:nvSpPr>
          <p:cNvPr id="28" name="Fußzeilenplatzhalter 27"/>
          <p:cNvSpPr>
            <a:spLocks noGrp="1"/>
          </p:cNvSpPr>
          <p:nvPr>
            <p:ph type="ftr" sz="quarter" idx="12"/>
          </p:nvPr>
        </p:nvSpPr>
        <p:spPr/>
        <p:txBody>
          <a:bodyPr rtlCol="0"/>
          <a:lstStyle/>
          <a:p>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fld id="{DC9DE7D3-3BB2-4519-B05E-95AAEE28A7BA}" type="datetime1">
              <a:rPr lang="de-DE" smtClean="0"/>
              <a:pPr/>
              <a:t>30.10.2013</a:t>
            </a:fld>
            <a:endParaRPr lang="de-DE" dirty="0"/>
          </a:p>
        </p:txBody>
      </p:sp>
      <p:sp>
        <p:nvSpPr>
          <p:cNvPr id="4" name="Fußzeilenplatzhalter 3"/>
          <p:cNvSpPr>
            <a:spLocks noGrp="1"/>
          </p:cNvSpPr>
          <p:nvPr>
            <p:ph type="ftr" sz="quarter" idx="11"/>
          </p:nvPr>
        </p:nvSpPr>
        <p:spPr>
          <a:xfrm>
            <a:off x="5257800" y="612648"/>
            <a:ext cx="1325880" cy="457200"/>
          </a:xfrm>
        </p:spPr>
        <p:txBody>
          <a:bodyPr/>
          <a:lstStyle/>
          <a:p>
            <a:endParaRPr lang="de-DE" dirty="0"/>
          </a:p>
        </p:txBody>
      </p:sp>
      <p:sp>
        <p:nvSpPr>
          <p:cNvPr id="5" name="Foliennummernplatzhalter 4"/>
          <p:cNvSpPr>
            <a:spLocks noGrp="1"/>
          </p:cNvSpPr>
          <p:nvPr>
            <p:ph type="sldNum" sz="quarter" idx="12"/>
          </p:nvPr>
        </p:nvSpPr>
        <p:spPr>
          <a:xfrm>
            <a:off x="8174736" y="2272"/>
            <a:ext cx="762000" cy="365760"/>
          </a:xfrm>
        </p:spPr>
        <p:txBody>
          <a:bodyPr/>
          <a:lstStyle/>
          <a:p>
            <a:fld id="{5F4D6440-1F17-4389-BEAA-8CB6F5977206}"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CD1B192-B802-490C-A92D-37CB1628E835}" type="datetime1">
              <a:rPr lang="de-DE" smtClean="0"/>
              <a:pPr/>
              <a:t>30.10.2013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5B8F4F46-62F6-498A-9857-6CF8E80166B9}"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dirty="0"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C1CD9BCD-9363-467C-BDE2-666EEFFDF066}"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0564968-885B-4558-9753-8E7E1348B15B}" type="datetime1">
              <a:rPr lang="de-DE" smtClean="0"/>
              <a:pPr/>
              <a:t>30.10.2013</a:t>
            </a:fld>
            <a:endParaRPr lang="de-DE" dirty="0"/>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de-DE" dirty="0"/>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F4D6440-1F17-4389-BEAA-8CB6F5977206}"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notesSlide" Target="../notesSlides/notesSlide13.xml"/><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Abschlusspräsentation</a:t>
            </a:r>
            <a:endParaRPr lang="de-DE" dirty="0"/>
          </a:p>
        </p:txBody>
      </p:sp>
      <p:sp>
        <p:nvSpPr>
          <p:cNvPr id="3" name="Untertitel 2"/>
          <p:cNvSpPr>
            <a:spLocks noGrp="1"/>
          </p:cNvSpPr>
          <p:nvPr>
            <p:ph type="subTitle" idx="1"/>
          </p:nvPr>
        </p:nvSpPr>
        <p:spPr/>
        <p:txBody>
          <a:bodyPr>
            <a:normAutofit fontScale="92500" lnSpcReduction="10000"/>
          </a:bodyPr>
          <a:lstStyle/>
          <a:p>
            <a:r>
              <a:rPr lang="de-DE" dirty="0" smtClean="0"/>
              <a:t>WWI2012H</a:t>
            </a:r>
          </a:p>
          <a:p>
            <a:r>
              <a:rPr lang="de-DE" dirty="0" smtClean="0"/>
              <a:t>Buccio, Buckenmaier, Erkert, Haag, Katsepidis, Kirchniawy, Lachnit, Mössinger, Schneider, Schuster, Trujke</a:t>
            </a:r>
            <a:endParaRPr lang="de-DE"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5688" y="11737"/>
            <a:ext cx="2808312" cy="280831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a:t>
            </a:fld>
            <a:endParaRPr lang="de-DE" dirty="0"/>
          </a:p>
        </p:txBody>
      </p:sp>
    </p:spTree>
    <p:extLst>
      <p:ext uri="{BB962C8B-B14F-4D97-AF65-F5344CB8AC3E}">
        <p14:creationId xmlns:p14="http://schemas.microsoft.com/office/powerpoint/2010/main" val="709012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6216" y="3068960"/>
            <a:ext cx="2349764" cy="944513"/>
          </a:xfrm>
          <a:prstGeom prst="rect">
            <a:avLst/>
          </a:prstGeom>
        </p:spPr>
      </p:pic>
      <p:sp>
        <p:nvSpPr>
          <p:cNvPr id="2" name="Titel 1"/>
          <p:cNvSpPr>
            <a:spLocks noGrp="1"/>
          </p:cNvSpPr>
          <p:nvPr>
            <p:ph type="title"/>
          </p:nvPr>
        </p:nvSpPr>
        <p:spPr/>
        <p:txBody>
          <a:bodyPr/>
          <a:lstStyle/>
          <a:p>
            <a:r>
              <a:rPr lang="de-DE" dirty="0" smtClean="0"/>
              <a:t>Systemumgebung</a:t>
            </a:r>
            <a:endParaRPr lang="de-DE" dirty="0"/>
          </a:p>
        </p:txBody>
      </p:sp>
      <p:sp>
        <p:nvSpPr>
          <p:cNvPr id="3" name="Flussdiagramm: Magnetplattenspeicher 2"/>
          <p:cNvSpPr/>
          <p:nvPr/>
        </p:nvSpPr>
        <p:spPr>
          <a:xfrm>
            <a:off x="3594636" y="5458460"/>
            <a:ext cx="1584176" cy="936104"/>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6296" y="2283962"/>
            <a:ext cx="932686" cy="1430118"/>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37448" y="2478564"/>
            <a:ext cx="1430296" cy="1638006"/>
          </a:xfrm>
          <a:prstGeom prst="rect">
            <a:avLst/>
          </a:prstGeom>
        </p:spPr>
      </p:pic>
      <p:sp>
        <p:nvSpPr>
          <p:cNvPr id="11" name="Pfeil nach oben und unten 10"/>
          <p:cNvSpPr/>
          <p:nvPr/>
        </p:nvSpPr>
        <p:spPr>
          <a:xfrm rot="18934243">
            <a:off x="2405698" y="3767393"/>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2" name="Pfeil nach oben und unten 11"/>
          <p:cNvSpPr/>
          <p:nvPr/>
        </p:nvSpPr>
        <p:spPr>
          <a:xfrm rot="13530957">
            <a:off x="5505239" y="3789395"/>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14" name="Grafik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0112" y="4221088"/>
            <a:ext cx="577262" cy="558982"/>
          </a:xfrm>
          <a:prstGeom prst="rect">
            <a:avLst/>
          </a:prstGeom>
        </p:spPr>
      </p:pic>
      <p:sp>
        <p:nvSpPr>
          <p:cNvPr id="15" name="Textfeld 14"/>
          <p:cNvSpPr txBox="1"/>
          <p:nvPr/>
        </p:nvSpPr>
        <p:spPr>
          <a:xfrm>
            <a:off x="6193746" y="4780070"/>
            <a:ext cx="2698734" cy="2031325"/>
          </a:xfrm>
          <a:prstGeom prst="rect">
            <a:avLst/>
          </a:prstGeom>
          <a:noFill/>
        </p:spPr>
        <p:txBody>
          <a:bodyPr wrap="square" rtlCol="0">
            <a:spAutoFit/>
          </a:bodyPr>
          <a:lstStyle/>
          <a:p>
            <a:r>
              <a:rPr lang="de-DE" dirty="0" smtClean="0">
                <a:latin typeface="+mj-lt"/>
              </a:rPr>
              <a:t>Jede Nacht:</a:t>
            </a:r>
          </a:p>
          <a:p>
            <a:pPr marL="285750" indent="-285750">
              <a:buFontTx/>
              <a:buChar char="-"/>
            </a:pPr>
            <a:r>
              <a:rPr lang="de-DE" dirty="0" smtClean="0">
                <a:latin typeface="+mj-lt"/>
              </a:rPr>
              <a:t>Zusammenfassen der Einträge vom Vortag zur Wochen- und Jahresübersicht</a:t>
            </a:r>
          </a:p>
          <a:p>
            <a:pPr marL="285750" indent="-285750">
              <a:buFontTx/>
              <a:buChar char="-"/>
            </a:pPr>
            <a:r>
              <a:rPr lang="de-DE" dirty="0" smtClean="0">
                <a:latin typeface="+mj-lt"/>
              </a:rPr>
              <a:t>Löschen der Einträge nach X Monaten</a:t>
            </a:r>
          </a:p>
        </p:txBody>
      </p:sp>
      <p:sp>
        <p:nvSpPr>
          <p:cNvPr id="16" name="Textfeld 15"/>
          <p:cNvSpPr txBox="1"/>
          <p:nvPr/>
        </p:nvSpPr>
        <p:spPr>
          <a:xfrm>
            <a:off x="3961498" y="5867980"/>
            <a:ext cx="2698734" cy="369332"/>
          </a:xfrm>
          <a:prstGeom prst="rect">
            <a:avLst/>
          </a:prstGeom>
          <a:noFill/>
        </p:spPr>
        <p:txBody>
          <a:bodyPr wrap="square" rtlCol="0">
            <a:spAutoFit/>
          </a:bodyPr>
          <a:lstStyle/>
          <a:p>
            <a:r>
              <a:rPr lang="de-DE" dirty="0" smtClean="0">
                <a:latin typeface="+mj-lt"/>
              </a:rPr>
              <a:t>MySQL</a:t>
            </a:r>
            <a:endParaRPr lang="de-DE" dirty="0">
              <a:latin typeface="+mj-lt"/>
            </a:endParaRPr>
          </a:p>
        </p:txBody>
      </p:sp>
      <p:sp>
        <p:nvSpPr>
          <p:cNvPr id="17" name="Textfeld 16"/>
          <p:cNvSpPr txBox="1"/>
          <p:nvPr/>
        </p:nvSpPr>
        <p:spPr>
          <a:xfrm>
            <a:off x="2245269" y="2636912"/>
            <a:ext cx="2698734" cy="1200329"/>
          </a:xfrm>
          <a:prstGeom prst="rect">
            <a:avLst/>
          </a:prstGeom>
          <a:noFill/>
        </p:spPr>
        <p:txBody>
          <a:bodyPr wrap="square" rtlCol="0">
            <a:spAutoFit/>
          </a:bodyPr>
          <a:lstStyle/>
          <a:p>
            <a:r>
              <a:rPr lang="de-DE" b="1" dirty="0" smtClean="0">
                <a:latin typeface="+mj-lt"/>
              </a:rPr>
              <a:t>Client Anforderungen</a:t>
            </a:r>
          </a:p>
          <a:p>
            <a:r>
              <a:rPr lang="de-DE" dirty="0" smtClean="0">
                <a:latin typeface="+mj-lt"/>
              </a:rPr>
              <a:t>OS &gt; </a:t>
            </a:r>
            <a:r>
              <a:rPr lang="de-DE" dirty="0" err="1" smtClean="0">
                <a:latin typeface="+mj-lt"/>
              </a:rPr>
              <a:t>Win</a:t>
            </a:r>
            <a:r>
              <a:rPr lang="de-DE" dirty="0" smtClean="0">
                <a:latin typeface="+mj-lt"/>
              </a:rPr>
              <a:t> XP</a:t>
            </a:r>
          </a:p>
          <a:p>
            <a:r>
              <a:rPr lang="de-DE" dirty="0" smtClean="0">
                <a:latin typeface="+mj-lt"/>
              </a:rPr>
              <a:t>Min. 1024x768</a:t>
            </a:r>
          </a:p>
          <a:p>
            <a:r>
              <a:rPr lang="de-DE" dirty="0" smtClean="0">
                <a:latin typeface="+mj-lt"/>
              </a:rPr>
              <a:t>Java 7</a:t>
            </a:r>
          </a:p>
        </p:txBody>
      </p:sp>
      <p:sp>
        <p:nvSpPr>
          <p:cNvPr id="4" name="Foliennummernplatzhalter 3"/>
          <p:cNvSpPr>
            <a:spLocks noGrp="1"/>
          </p:cNvSpPr>
          <p:nvPr>
            <p:ph type="sldNum" sz="quarter" idx="12"/>
          </p:nvPr>
        </p:nvSpPr>
        <p:spPr/>
        <p:txBody>
          <a:bodyPr/>
          <a:lstStyle/>
          <a:p>
            <a:fld id="{5F4D6440-1F17-4389-BEAA-8CB6F5977206}" type="slidenum">
              <a:rPr lang="de-DE" smtClean="0"/>
              <a:pPr/>
              <a:t>10</a:t>
            </a:fld>
            <a:endParaRPr lang="de-DE" dirty="0"/>
          </a:p>
        </p:txBody>
      </p:sp>
    </p:spTree>
    <p:extLst>
      <p:ext uri="{BB962C8B-B14F-4D97-AF65-F5344CB8AC3E}">
        <p14:creationId xmlns:p14="http://schemas.microsoft.com/office/powerpoint/2010/main" val="289608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2000"/>
                                        <p:tgtEl>
                                          <p:spTgt spid="1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par>
                                <p:cTn id="29" presetID="6" presetClass="entr" presetSubtype="16"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1" grpId="0" animBg="1"/>
      <p:bldP spid="12" grpId="0" animBg="1"/>
      <p:bldP spid="15"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Systemarchitektur</a:t>
            </a:r>
            <a:endParaRPr lang="de-DE" dirty="0"/>
          </a:p>
        </p:txBody>
      </p:sp>
      <p:sp>
        <p:nvSpPr>
          <p:cNvPr id="3" name="Abgerundetes Rechteck 2"/>
          <p:cNvSpPr/>
          <p:nvPr/>
        </p:nvSpPr>
        <p:spPr>
          <a:xfrm>
            <a:off x="3480792" y="2420888"/>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View (Präsentation)</a:t>
            </a:r>
            <a:endParaRPr lang="de-DE" dirty="0"/>
          </a:p>
        </p:txBody>
      </p:sp>
      <p:sp>
        <p:nvSpPr>
          <p:cNvPr id="4" name="Abgerundetes Rechteck 3"/>
          <p:cNvSpPr/>
          <p:nvPr/>
        </p:nvSpPr>
        <p:spPr>
          <a:xfrm>
            <a:off x="3471912" y="3717032"/>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Controller (Steuerung)</a:t>
            </a:r>
            <a:endParaRPr lang="de-DE" dirty="0"/>
          </a:p>
        </p:txBody>
      </p:sp>
      <p:sp>
        <p:nvSpPr>
          <p:cNvPr id="5" name="Abgerundetes Rechteck 4"/>
          <p:cNvSpPr/>
          <p:nvPr/>
        </p:nvSpPr>
        <p:spPr>
          <a:xfrm>
            <a:off x="3471912" y="5013176"/>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Model (Modell)</a:t>
            </a:r>
            <a:endParaRPr lang="de-DE" dirty="0"/>
          </a:p>
        </p:txBody>
      </p:sp>
      <p:sp>
        <p:nvSpPr>
          <p:cNvPr id="6" name="Pfeil nach oben und unten 5"/>
          <p:cNvSpPr/>
          <p:nvPr/>
        </p:nvSpPr>
        <p:spPr>
          <a:xfrm>
            <a:off x="4491112" y="3068960"/>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7" name="Pfeil nach oben und unten 6"/>
          <p:cNvSpPr/>
          <p:nvPr/>
        </p:nvSpPr>
        <p:spPr>
          <a:xfrm>
            <a:off x="7947496" y="3031541"/>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8" name="Pfeil nach oben und unten 7"/>
          <p:cNvSpPr/>
          <p:nvPr/>
        </p:nvSpPr>
        <p:spPr>
          <a:xfrm>
            <a:off x="4491112" y="4365104"/>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9" name="Pfeil nach oben und unten 8"/>
          <p:cNvSpPr/>
          <p:nvPr/>
        </p:nvSpPr>
        <p:spPr>
          <a:xfrm>
            <a:off x="7947496" y="4355705"/>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0" name="Inhaltsplatzhalter 2"/>
          <p:cNvSpPr txBox="1">
            <a:spLocks/>
          </p:cNvSpPr>
          <p:nvPr/>
        </p:nvSpPr>
        <p:spPr>
          <a:xfrm>
            <a:off x="179512" y="2344248"/>
            <a:ext cx="324036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Strukturierung der Entwicklung</a:t>
            </a:r>
          </a:p>
          <a:p>
            <a:pPr>
              <a:buFont typeface="Wingdings"/>
              <a:buChar char="à"/>
            </a:pPr>
            <a:r>
              <a:rPr lang="de-DE" dirty="0" smtClean="0">
                <a:sym typeface="Wingdings" panose="05000000000000000000" pitchFamily="2" charset="2"/>
              </a:rPr>
              <a:t>Änderungen+ Erweiterungen (Wartbarkeit) erleichtern</a:t>
            </a:r>
          </a:p>
          <a:p>
            <a:pPr>
              <a:buFont typeface="Wingdings"/>
              <a:buChar char="à"/>
            </a:pPr>
            <a:r>
              <a:rPr lang="de-DE" dirty="0" smtClean="0">
                <a:sym typeface="Wingdings" panose="05000000000000000000" pitchFamily="2" charset="2"/>
              </a:rPr>
              <a:t>Wieder-verwendbarkeit</a:t>
            </a:r>
            <a:endParaRPr lang="de-DE" dirty="0" smtClean="0"/>
          </a:p>
        </p:txBody>
      </p:sp>
      <p:sp>
        <p:nvSpPr>
          <p:cNvPr id="11" name="Foliennummernplatzhalter 10"/>
          <p:cNvSpPr>
            <a:spLocks noGrp="1"/>
          </p:cNvSpPr>
          <p:nvPr>
            <p:ph type="sldNum" sz="quarter" idx="12"/>
          </p:nvPr>
        </p:nvSpPr>
        <p:spPr/>
        <p:txBody>
          <a:bodyPr/>
          <a:lstStyle/>
          <a:p>
            <a:fld id="{5F4D6440-1F17-4389-BEAA-8CB6F5977206}" type="slidenum">
              <a:rPr lang="de-DE" smtClean="0"/>
              <a:pPr/>
              <a:t>11</a:t>
            </a:fld>
            <a:endParaRPr lang="de-DE" dirty="0"/>
          </a:p>
        </p:txBody>
      </p:sp>
    </p:spTree>
    <p:extLst>
      <p:ext uri="{BB962C8B-B14F-4D97-AF65-F5344CB8AC3E}">
        <p14:creationId xmlns:p14="http://schemas.microsoft.com/office/powerpoint/2010/main" val="2247188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F4D6440-1F17-4389-BEAA-8CB6F5977206}" type="slidenum">
              <a:rPr lang="de-DE" smtClean="0"/>
              <a:pPr/>
              <a:t>12</a:t>
            </a:fld>
            <a:endParaRPr lang="de-DE" dirty="0"/>
          </a:p>
        </p:txBody>
      </p:sp>
      <p:pic>
        <p:nvPicPr>
          <p:cNvPr id="4" name="Picture 5" descr="C:\Users\nat\Desktop\DHBW\fallstudie\screenshots fuer styleguide\document.jpg"/>
          <p:cNvPicPr>
            <a:picLocks noChangeAspect="1" noChangeArrowheads="1"/>
          </p:cNvPicPr>
          <p:nvPr/>
        </p:nvPicPr>
        <p:blipFill>
          <a:blip r:embed="rId2"/>
          <a:srcRect/>
          <a:stretch>
            <a:fillRect/>
          </a:stretch>
        </p:blipFill>
        <p:spPr bwMode="auto">
          <a:xfrm>
            <a:off x="3857620" y="1500174"/>
            <a:ext cx="1200151" cy="1285876"/>
          </a:xfrm>
          <a:prstGeom prst="rect">
            <a:avLst/>
          </a:prstGeom>
          <a:noFill/>
        </p:spPr>
      </p:pic>
      <p:pic>
        <p:nvPicPr>
          <p:cNvPr id="5" name="Picture 5" descr="C:\Users\nat\Desktop\DHBW\fallstudie\screenshots fuer styleguide\document.jpg"/>
          <p:cNvPicPr>
            <a:picLocks noChangeAspect="1" noChangeArrowheads="1"/>
          </p:cNvPicPr>
          <p:nvPr/>
        </p:nvPicPr>
        <p:blipFill>
          <a:blip r:embed="rId2"/>
          <a:srcRect/>
          <a:stretch>
            <a:fillRect/>
          </a:stretch>
        </p:blipFill>
        <p:spPr bwMode="auto">
          <a:xfrm>
            <a:off x="2214546" y="2786058"/>
            <a:ext cx="1200151" cy="1285876"/>
          </a:xfrm>
          <a:prstGeom prst="rect">
            <a:avLst/>
          </a:prstGeom>
          <a:noFill/>
        </p:spPr>
      </p:pic>
      <p:sp>
        <p:nvSpPr>
          <p:cNvPr id="6" name="Textfeld 5"/>
          <p:cNvSpPr txBox="1"/>
          <p:nvPr/>
        </p:nvSpPr>
        <p:spPr>
          <a:xfrm>
            <a:off x="3571868" y="2643182"/>
            <a:ext cx="1978427" cy="369332"/>
          </a:xfrm>
          <a:prstGeom prst="rect">
            <a:avLst/>
          </a:prstGeom>
          <a:noFill/>
        </p:spPr>
        <p:txBody>
          <a:bodyPr wrap="none" rtlCol="0">
            <a:spAutoFit/>
          </a:bodyPr>
          <a:lstStyle/>
          <a:p>
            <a:r>
              <a:rPr lang="de-DE" dirty="0" smtClean="0"/>
              <a:t>Papierprototypen</a:t>
            </a:r>
          </a:p>
        </p:txBody>
      </p:sp>
      <p:sp>
        <p:nvSpPr>
          <p:cNvPr id="7" name="Textfeld 6"/>
          <p:cNvSpPr txBox="1"/>
          <p:nvPr/>
        </p:nvSpPr>
        <p:spPr>
          <a:xfrm>
            <a:off x="6715140" y="2928934"/>
            <a:ext cx="2260555" cy="369332"/>
          </a:xfrm>
          <a:prstGeom prst="rect">
            <a:avLst/>
          </a:prstGeom>
          <a:noFill/>
        </p:spPr>
        <p:txBody>
          <a:bodyPr wrap="none" rtlCol="0">
            <a:spAutoFit/>
          </a:bodyPr>
          <a:lstStyle/>
          <a:p>
            <a:r>
              <a:rPr lang="de-DE" dirty="0" smtClean="0"/>
              <a:t>GUI-Schicht-Modell</a:t>
            </a:r>
            <a:endParaRPr lang="de-DE" dirty="0"/>
          </a:p>
        </p:txBody>
      </p:sp>
      <p:sp>
        <p:nvSpPr>
          <p:cNvPr id="8" name="Textfeld 7"/>
          <p:cNvSpPr txBox="1"/>
          <p:nvPr/>
        </p:nvSpPr>
        <p:spPr>
          <a:xfrm>
            <a:off x="857224" y="3000372"/>
            <a:ext cx="1249060" cy="369332"/>
          </a:xfrm>
          <a:prstGeom prst="rect">
            <a:avLst/>
          </a:prstGeom>
          <a:noFill/>
        </p:spPr>
        <p:txBody>
          <a:bodyPr wrap="none" rtlCol="0">
            <a:spAutoFit/>
          </a:bodyPr>
          <a:lstStyle/>
          <a:p>
            <a:r>
              <a:rPr lang="de-DE" dirty="0" err="1" smtClean="0"/>
              <a:t>Styleguide</a:t>
            </a:r>
            <a:endParaRPr lang="de-DE" dirty="0"/>
          </a:p>
        </p:txBody>
      </p:sp>
      <p:sp>
        <p:nvSpPr>
          <p:cNvPr id="9" name="Pfeil nach rechts 8"/>
          <p:cNvSpPr/>
          <p:nvPr/>
        </p:nvSpPr>
        <p:spPr>
          <a:xfrm rot="5400000">
            <a:off x="4036215" y="607199"/>
            <a:ext cx="785818"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4214810" y="6143644"/>
            <a:ext cx="787395" cy="369332"/>
          </a:xfrm>
          <a:prstGeom prst="rect">
            <a:avLst/>
          </a:prstGeom>
          <a:noFill/>
        </p:spPr>
        <p:txBody>
          <a:bodyPr wrap="none" rtlCol="0">
            <a:spAutoFit/>
          </a:bodyPr>
          <a:lstStyle/>
          <a:p>
            <a:r>
              <a:rPr lang="de-DE" dirty="0" smtClean="0"/>
              <a:t>Views</a:t>
            </a:r>
            <a:endParaRPr lang="de-DE" dirty="0"/>
          </a:p>
        </p:txBody>
      </p:sp>
      <p:sp>
        <p:nvSpPr>
          <p:cNvPr id="24" name="Textfeld 23"/>
          <p:cNvSpPr txBox="1"/>
          <p:nvPr/>
        </p:nvSpPr>
        <p:spPr>
          <a:xfrm>
            <a:off x="2428860" y="571480"/>
            <a:ext cx="1745991" cy="646331"/>
          </a:xfrm>
          <a:prstGeom prst="rect">
            <a:avLst/>
          </a:prstGeom>
          <a:noFill/>
        </p:spPr>
        <p:txBody>
          <a:bodyPr wrap="none" rtlCol="0">
            <a:spAutoFit/>
          </a:bodyPr>
          <a:lstStyle/>
          <a:p>
            <a:r>
              <a:rPr lang="de-DE" dirty="0" smtClean="0"/>
              <a:t>Anforderungen</a:t>
            </a:r>
          </a:p>
          <a:p>
            <a:r>
              <a:rPr lang="de-DE" dirty="0" smtClean="0"/>
              <a:t>Änderungen</a:t>
            </a:r>
            <a:endParaRPr lang="de-DE" dirty="0"/>
          </a:p>
        </p:txBody>
      </p:sp>
      <p:pic>
        <p:nvPicPr>
          <p:cNvPr id="1026" name="Picture 2" descr="C:\Users\nat\Desktop\DHBW\fallstudie\screenshots fuer styleguide\diagrammicon.jpg"/>
          <p:cNvPicPr>
            <a:picLocks noChangeAspect="1" noChangeArrowheads="1"/>
          </p:cNvPicPr>
          <p:nvPr/>
        </p:nvPicPr>
        <p:blipFill>
          <a:blip r:embed="rId3" cstate="print"/>
          <a:srcRect/>
          <a:stretch>
            <a:fillRect/>
          </a:stretch>
        </p:blipFill>
        <p:spPr bwMode="auto">
          <a:xfrm>
            <a:off x="5429256" y="2643182"/>
            <a:ext cx="1214446" cy="1481399"/>
          </a:xfrm>
          <a:prstGeom prst="rect">
            <a:avLst/>
          </a:prstGeom>
          <a:noFill/>
        </p:spPr>
      </p:pic>
      <p:pic>
        <p:nvPicPr>
          <p:cNvPr id="1027" name="Picture 3" descr="C:\Users\nat\Desktop\DHBW\fallstudie\screenshots fuer styleguide\programm.jpg"/>
          <p:cNvPicPr>
            <a:picLocks noChangeAspect="1" noChangeArrowheads="1"/>
          </p:cNvPicPr>
          <p:nvPr/>
        </p:nvPicPr>
        <p:blipFill>
          <a:blip r:embed="rId4" cstate="print"/>
          <a:srcRect/>
          <a:stretch>
            <a:fillRect/>
          </a:stretch>
        </p:blipFill>
        <p:spPr bwMode="auto">
          <a:xfrm>
            <a:off x="3357554" y="4357694"/>
            <a:ext cx="2500296" cy="1727771"/>
          </a:xfrm>
          <a:prstGeom prst="rect">
            <a:avLst/>
          </a:prstGeom>
          <a:noFill/>
        </p:spPr>
      </p:pic>
      <p:sp>
        <p:nvSpPr>
          <p:cNvPr id="31" name="Rechteckiger Pfeil 30"/>
          <p:cNvSpPr/>
          <p:nvPr/>
        </p:nvSpPr>
        <p:spPr>
          <a:xfrm rot="5400000">
            <a:off x="5857884" y="857232"/>
            <a:ext cx="1071570" cy="22145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3" name="Rechteckiger Pfeil 32"/>
          <p:cNvSpPr/>
          <p:nvPr/>
        </p:nvSpPr>
        <p:spPr>
          <a:xfrm rot="10800000">
            <a:off x="6286512" y="3643314"/>
            <a:ext cx="1071570" cy="19288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4" name="Rechteckiger Pfeil 33"/>
          <p:cNvSpPr/>
          <p:nvPr/>
        </p:nvSpPr>
        <p:spPr>
          <a:xfrm rot="5400000" flipV="1">
            <a:off x="2107389" y="964391"/>
            <a:ext cx="1071571" cy="200026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5" name="Rechteckiger Pfeil 34"/>
          <p:cNvSpPr/>
          <p:nvPr/>
        </p:nvSpPr>
        <p:spPr>
          <a:xfrm flipV="1">
            <a:off x="1785918" y="3643314"/>
            <a:ext cx="1071571" cy="18573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36" name="Picture 12" descr="C:\Users\nat\Desktop\DHBW\fallstudie\EintragErfassen_PasswortAendern.png"/>
          <p:cNvPicPr>
            <a:picLocks noChangeAspect="1" noChangeArrowheads="1"/>
          </p:cNvPicPr>
          <p:nvPr/>
        </p:nvPicPr>
        <p:blipFill>
          <a:blip r:embed="rId5"/>
          <a:srcRect/>
          <a:stretch>
            <a:fillRect/>
          </a:stretch>
        </p:blipFill>
        <p:spPr bwMode="auto">
          <a:xfrm>
            <a:off x="142844" y="500042"/>
            <a:ext cx="8894263" cy="593469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pPr marL="411480" lvl="1" indent="0">
              <a:buNone/>
            </a:pPr>
            <a:endParaRPr lang="de-DE" dirty="0"/>
          </a:p>
          <a:p>
            <a:r>
              <a:rPr lang="de-DE" dirty="0" smtClean="0"/>
              <a:t>Vermeidung von Redundanzen</a:t>
            </a:r>
          </a:p>
        </p:txBody>
      </p:sp>
      <p:sp>
        <p:nvSpPr>
          <p:cNvPr id="5" name="Foliennummernplatzhalter 4"/>
          <p:cNvSpPr>
            <a:spLocks noGrp="1"/>
          </p:cNvSpPr>
          <p:nvPr>
            <p:ph type="sldNum" sz="quarter" idx="12"/>
          </p:nvPr>
        </p:nvSpPr>
        <p:spPr/>
        <p:txBody>
          <a:bodyPr/>
          <a:lstStyle/>
          <a:p>
            <a:fld id="{5F4D6440-1F17-4389-BEAA-8CB6F5977206}" type="slidenum">
              <a:rPr lang="de-DE" smtClean="0"/>
              <a:pPr/>
              <a:t>13</a:t>
            </a:fld>
            <a:endParaRPr lang="de-DE" dirty="0"/>
          </a:p>
        </p:txBody>
      </p:sp>
    </p:spTree>
    <p:extLst>
      <p:ext uri="{BB962C8B-B14F-4D97-AF65-F5344CB8AC3E}">
        <p14:creationId xmlns:p14="http://schemas.microsoft.com/office/powerpoint/2010/main" val="3149715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Datenstruktur</a:t>
            </a:r>
          </a:p>
          <a:p>
            <a:pPr lvl="1"/>
            <a:r>
              <a:rPr lang="de-DE" dirty="0" smtClean="0"/>
              <a:t>Keine Redundanzen</a:t>
            </a:r>
          </a:p>
          <a:p>
            <a:pPr lvl="1"/>
            <a:r>
              <a:rPr lang="de-DE" dirty="0" smtClean="0"/>
              <a:t>Multiplizitäten</a:t>
            </a:r>
            <a:endParaRPr lang="de-DE" dirty="0"/>
          </a:p>
          <a:p>
            <a:r>
              <a:rPr lang="de-DE" dirty="0" smtClean="0"/>
              <a:t>Schnittstelle zur Datenbank</a:t>
            </a:r>
          </a:p>
          <a:p>
            <a:r>
              <a:rPr lang="de-DE" dirty="0" smtClean="0"/>
              <a:t>Realisierung durch SQL Queries</a:t>
            </a:r>
          </a:p>
        </p:txBody>
      </p:sp>
      <p:sp>
        <p:nvSpPr>
          <p:cNvPr id="5" name="Foliennummernplatzhalter 4"/>
          <p:cNvSpPr>
            <a:spLocks noGrp="1"/>
          </p:cNvSpPr>
          <p:nvPr>
            <p:ph type="sldNum" sz="quarter" idx="12"/>
          </p:nvPr>
        </p:nvSpPr>
        <p:spPr/>
        <p:txBody>
          <a:bodyPr/>
          <a:lstStyle/>
          <a:p>
            <a:fld id="{5F4D6440-1F17-4389-BEAA-8CB6F5977206}" type="slidenum">
              <a:rPr lang="de-DE" smtClean="0"/>
              <a:pPr/>
              <a:t>14</a:t>
            </a:fld>
            <a:endParaRPr lang="de-DE"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3754" y="525960"/>
            <a:ext cx="4796784" cy="6344813"/>
          </a:xfrm>
          <a:prstGeom prst="rect">
            <a:avLst/>
          </a:prstGeom>
        </p:spPr>
      </p:pic>
      <p:pic>
        <p:nvPicPr>
          <p:cNvPr id="8" name="Grafik 7"/>
          <p:cNvPicPr>
            <a:picLocks noChangeAspect="1"/>
          </p:cNvPicPr>
          <p:nvPr/>
        </p:nvPicPr>
        <p:blipFill>
          <a:blip r:embed="rId4"/>
          <a:stretch>
            <a:fillRect/>
          </a:stretch>
        </p:blipFill>
        <p:spPr>
          <a:xfrm>
            <a:off x="0" y="3441877"/>
            <a:ext cx="9144000" cy="1125416"/>
          </a:xfrm>
          <a:prstGeom prst="rect">
            <a:avLst/>
          </a:prstGeom>
        </p:spPr>
      </p:pic>
      <p:sp>
        <p:nvSpPr>
          <p:cNvPr id="9" name="Textfeld 8"/>
          <p:cNvSpPr txBox="1"/>
          <p:nvPr/>
        </p:nvSpPr>
        <p:spPr>
          <a:xfrm>
            <a:off x="21738" y="2824369"/>
            <a:ext cx="2814362" cy="523220"/>
          </a:xfrm>
          <a:prstGeom prst="rect">
            <a:avLst/>
          </a:prstGeom>
          <a:noFill/>
        </p:spPr>
        <p:txBody>
          <a:bodyPr wrap="square" rtlCol="0">
            <a:spAutoFit/>
          </a:bodyPr>
          <a:lstStyle/>
          <a:p>
            <a:r>
              <a:rPr lang="de-DE" sz="2800" dirty="0" smtClean="0"/>
              <a:t>Mitarbeiter</a:t>
            </a:r>
            <a:endParaRPr lang="de-DE" sz="2800" dirty="0"/>
          </a:p>
        </p:txBody>
      </p:sp>
      <p:pic>
        <p:nvPicPr>
          <p:cNvPr id="10" name="Grafik 9"/>
          <p:cNvPicPr>
            <a:picLocks noChangeAspect="1"/>
          </p:cNvPicPr>
          <p:nvPr/>
        </p:nvPicPr>
        <p:blipFill>
          <a:blip r:embed="rId5"/>
          <a:stretch>
            <a:fillRect/>
          </a:stretch>
        </p:blipFill>
        <p:spPr>
          <a:xfrm>
            <a:off x="-1" y="3599805"/>
            <a:ext cx="9144001" cy="1643263"/>
          </a:xfrm>
          <a:prstGeom prst="rect">
            <a:avLst/>
          </a:prstGeom>
        </p:spPr>
      </p:pic>
      <p:sp>
        <p:nvSpPr>
          <p:cNvPr id="11" name="Textfeld 10"/>
          <p:cNvSpPr txBox="1"/>
          <p:nvPr/>
        </p:nvSpPr>
        <p:spPr>
          <a:xfrm>
            <a:off x="25466" y="2843434"/>
            <a:ext cx="2454322" cy="523220"/>
          </a:xfrm>
          <a:prstGeom prst="rect">
            <a:avLst/>
          </a:prstGeom>
          <a:noFill/>
        </p:spPr>
        <p:txBody>
          <a:bodyPr wrap="square" rtlCol="0">
            <a:spAutoFit/>
          </a:bodyPr>
          <a:lstStyle/>
          <a:p>
            <a:r>
              <a:rPr lang="de-DE" sz="2800" dirty="0" smtClean="0"/>
              <a:t>Arbeitsgruppe</a:t>
            </a:r>
            <a:endParaRPr lang="de-DE" sz="2800" dirty="0"/>
          </a:p>
        </p:txBody>
      </p:sp>
      <p:pic>
        <p:nvPicPr>
          <p:cNvPr id="12" name="Grafik 11"/>
          <p:cNvPicPr>
            <a:picLocks noChangeAspect="1"/>
          </p:cNvPicPr>
          <p:nvPr/>
        </p:nvPicPr>
        <p:blipFill>
          <a:blip r:embed="rId6"/>
          <a:stretch>
            <a:fillRect/>
          </a:stretch>
        </p:blipFill>
        <p:spPr>
          <a:xfrm>
            <a:off x="6849063" y="563573"/>
            <a:ext cx="2104068" cy="2814030"/>
          </a:xfrm>
          <a:prstGeom prst="rect">
            <a:avLst/>
          </a:prstGeom>
        </p:spPr>
      </p:pic>
      <p:pic>
        <p:nvPicPr>
          <p:cNvPr id="13" name="Grafik 12"/>
          <p:cNvPicPr>
            <a:picLocks noChangeAspect="1"/>
          </p:cNvPicPr>
          <p:nvPr/>
        </p:nvPicPr>
        <p:blipFill>
          <a:blip r:embed="rId7"/>
          <a:stretch>
            <a:fillRect/>
          </a:stretch>
        </p:blipFill>
        <p:spPr>
          <a:xfrm>
            <a:off x="6196342" y="544147"/>
            <a:ext cx="2771432" cy="2787179"/>
          </a:xfrm>
          <a:prstGeom prst="rect">
            <a:avLst/>
          </a:prstGeom>
        </p:spPr>
      </p:pic>
      <p:pic>
        <p:nvPicPr>
          <p:cNvPr id="14" name="Grafik 13"/>
          <p:cNvPicPr>
            <a:picLocks noChangeAspect="1"/>
          </p:cNvPicPr>
          <p:nvPr/>
        </p:nvPicPr>
        <p:blipFill>
          <a:blip r:embed="rId8"/>
          <a:stretch>
            <a:fillRect/>
          </a:stretch>
        </p:blipFill>
        <p:spPr>
          <a:xfrm>
            <a:off x="6162523" y="544147"/>
            <a:ext cx="2805251" cy="2580831"/>
          </a:xfrm>
          <a:prstGeom prst="rect">
            <a:avLst/>
          </a:prstGeom>
        </p:spPr>
      </p:pic>
      <p:pic>
        <p:nvPicPr>
          <p:cNvPr id="15" name="Grafik 14"/>
          <p:cNvPicPr>
            <a:picLocks noChangeAspect="1"/>
          </p:cNvPicPr>
          <p:nvPr/>
        </p:nvPicPr>
        <p:blipFill>
          <a:blip r:embed="rId9"/>
          <a:stretch>
            <a:fillRect/>
          </a:stretch>
        </p:blipFill>
        <p:spPr>
          <a:xfrm>
            <a:off x="5042" y="3450537"/>
            <a:ext cx="9138957" cy="1782490"/>
          </a:xfrm>
          <a:prstGeom prst="rect">
            <a:avLst/>
          </a:prstGeom>
        </p:spPr>
      </p:pic>
      <p:sp>
        <p:nvSpPr>
          <p:cNvPr id="17" name="Textfeld 16"/>
          <p:cNvSpPr txBox="1"/>
          <p:nvPr/>
        </p:nvSpPr>
        <p:spPr>
          <a:xfrm>
            <a:off x="25466" y="2871513"/>
            <a:ext cx="2454322" cy="523220"/>
          </a:xfrm>
          <a:prstGeom prst="rect">
            <a:avLst/>
          </a:prstGeom>
          <a:noFill/>
        </p:spPr>
        <p:txBody>
          <a:bodyPr wrap="square" rtlCol="0">
            <a:spAutoFit/>
          </a:bodyPr>
          <a:lstStyle/>
          <a:p>
            <a:r>
              <a:rPr lang="de-DE" sz="2800" dirty="0" smtClean="0"/>
              <a:t>Bereich</a:t>
            </a:r>
            <a:endParaRPr lang="de-DE" sz="2800" dirty="0"/>
          </a:p>
        </p:txBody>
      </p:sp>
      <p:pic>
        <p:nvPicPr>
          <p:cNvPr id="18" name="Grafik 17"/>
          <p:cNvPicPr>
            <a:picLocks noChangeAspect="1"/>
          </p:cNvPicPr>
          <p:nvPr/>
        </p:nvPicPr>
        <p:blipFill>
          <a:blip r:embed="rId10"/>
          <a:stretch>
            <a:fillRect/>
          </a:stretch>
        </p:blipFill>
        <p:spPr>
          <a:xfrm>
            <a:off x="1827296" y="474300"/>
            <a:ext cx="7163094" cy="2255781"/>
          </a:xfrm>
          <a:prstGeom prst="rect">
            <a:avLst/>
          </a:prstGeom>
        </p:spPr>
      </p:pic>
      <p:pic>
        <p:nvPicPr>
          <p:cNvPr id="19" name="Grafik 18"/>
          <p:cNvPicPr>
            <a:picLocks noChangeAspect="1"/>
          </p:cNvPicPr>
          <p:nvPr/>
        </p:nvPicPr>
        <p:blipFill>
          <a:blip r:embed="rId11"/>
          <a:stretch>
            <a:fillRect/>
          </a:stretch>
        </p:blipFill>
        <p:spPr>
          <a:xfrm>
            <a:off x="-2" y="3402252"/>
            <a:ext cx="3320403" cy="2213602"/>
          </a:xfrm>
          <a:prstGeom prst="rect">
            <a:avLst/>
          </a:prstGeom>
        </p:spPr>
      </p:pic>
      <p:sp>
        <p:nvSpPr>
          <p:cNvPr id="20" name="Textfeld 19"/>
          <p:cNvSpPr txBox="1"/>
          <p:nvPr/>
        </p:nvSpPr>
        <p:spPr>
          <a:xfrm>
            <a:off x="21738" y="2888009"/>
            <a:ext cx="3712150" cy="523220"/>
          </a:xfrm>
          <a:prstGeom prst="rect">
            <a:avLst/>
          </a:prstGeom>
          <a:noFill/>
        </p:spPr>
        <p:txBody>
          <a:bodyPr wrap="square" rtlCol="0">
            <a:spAutoFit/>
          </a:bodyPr>
          <a:lstStyle/>
          <a:p>
            <a:r>
              <a:rPr lang="de-DE" sz="2800" dirty="0" smtClean="0"/>
              <a:t>Rollenverknüpfungen</a:t>
            </a:r>
            <a:endParaRPr lang="de-DE" sz="2800" dirty="0"/>
          </a:p>
        </p:txBody>
      </p:sp>
      <p:pic>
        <p:nvPicPr>
          <p:cNvPr id="21" name="Grafik 20"/>
          <p:cNvPicPr>
            <a:picLocks noChangeAspect="1"/>
          </p:cNvPicPr>
          <p:nvPr/>
        </p:nvPicPr>
        <p:blipFill>
          <a:blip r:embed="rId12"/>
          <a:stretch>
            <a:fillRect/>
          </a:stretch>
        </p:blipFill>
        <p:spPr>
          <a:xfrm>
            <a:off x="32925" y="5542211"/>
            <a:ext cx="8590406" cy="1356380"/>
          </a:xfrm>
          <a:prstGeom prst="rect">
            <a:avLst/>
          </a:prstGeom>
        </p:spPr>
      </p:pic>
      <p:pic>
        <p:nvPicPr>
          <p:cNvPr id="22" name="Grafik 21"/>
          <p:cNvPicPr>
            <a:picLocks noChangeAspect="1"/>
          </p:cNvPicPr>
          <p:nvPr/>
        </p:nvPicPr>
        <p:blipFill>
          <a:blip r:embed="rId13"/>
          <a:stretch>
            <a:fillRect/>
          </a:stretch>
        </p:blipFill>
        <p:spPr>
          <a:xfrm>
            <a:off x="3969740" y="3530021"/>
            <a:ext cx="5141335" cy="1250050"/>
          </a:xfrm>
          <a:prstGeom prst="rect">
            <a:avLst/>
          </a:prstGeom>
        </p:spPr>
      </p:pic>
      <p:cxnSp>
        <p:nvCxnSpPr>
          <p:cNvPr id="24" name="Gerade Verbindung mit Pfeil 23"/>
          <p:cNvCxnSpPr/>
          <p:nvPr/>
        </p:nvCxnSpPr>
        <p:spPr>
          <a:xfrm>
            <a:off x="3320401" y="4223404"/>
            <a:ext cx="649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Gewinkelte Verbindung 25"/>
          <p:cNvCxnSpPr>
            <a:endCxn id="22" idx="1"/>
          </p:cNvCxnSpPr>
          <p:nvPr/>
        </p:nvCxnSpPr>
        <p:spPr>
          <a:xfrm rot="5400000" flipH="1" flipV="1">
            <a:off x="3121725" y="4525201"/>
            <a:ext cx="1218170" cy="4778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fik 26"/>
          <p:cNvPicPr>
            <a:picLocks noChangeAspect="1"/>
          </p:cNvPicPr>
          <p:nvPr/>
        </p:nvPicPr>
        <p:blipFill>
          <a:blip r:embed="rId14"/>
          <a:stretch>
            <a:fillRect/>
          </a:stretch>
        </p:blipFill>
        <p:spPr>
          <a:xfrm>
            <a:off x="6383468" y="517300"/>
            <a:ext cx="2484897" cy="3690803"/>
          </a:xfrm>
          <a:prstGeom prst="rect">
            <a:avLst/>
          </a:prstGeom>
        </p:spPr>
      </p:pic>
      <p:pic>
        <p:nvPicPr>
          <p:cNvPr id="28" name="Grafik 27"/>
          <p:cNvPicPr>
            <a:picLocks noChangeAspect="1"/>
          </p:cNvPicPr>
          <p:nvPr/>
        </p:nvPicPr>
        <p:blipFill>
          <a:blip r:embed="rId15"/>
          <a:stretch>
            <a:fillRect/>
          </a:stretch>
        </p:blipFill>
        <p:spPr>
          <a:xfrm>
            <a:off x="32925" y="3986051"/>
            <a:ext cx="9122736" cy="786054"/>
          </a:xfrm>
          <a:prstGeom prst="rect">
            <a:avLst/>
          </a:prstGeom>
        </p:spPr>
      </p:pic>
      <p:sp>
        <p:nvSpPr>
          <p:cNvPr id="30" name="Textfeld 29"/>
          <p:cNvSpPr txBox="1"/>
          <p:nvPr/>
        </p:nvSpPr>
        <p:spPr>
          <a:xfrm>
            <a:off x="174138" y="3040409"/>
            <a:ext cx="3712150" cy="523220"/>
          </a:xfrm>
          <a:prstGeom prst="rect">
            <a:avLst/>
          </a:prstGeom>
          <a:noFill/>
        </p:spPr>
        <p:txBody>
          <a:bodyPr wrap="square" rtlCol="0">
            <a:spAutoFit/>
          </a:bodyPr>
          <a:lstStyle/>
          <a:p>
            <a:r>
              <a:rPr lang="de-DE" sz="2800" dirty="0" smtClean="0"/>
              <a:t>Eintrag</a:t>
            </a:r>
            <a:endParaRPr lang="de-DE" sz="2800" dirty="0"/>
          </a:p>
        </p:txBody>
      </p:sp>
      <p:pic>
        <p:nvPicPr>
          <p:cNvPr id="31" name="Grafik 30"/>
          <p:cNvPicPr>
            <a:picLocks noChangeAspect="1"/>
          </p:cNvPicPr>
          <p:nvPr/>
        </p:nvPicPr>
        <p:blipFill>
          <a:blip r:embed="rId16"/>
          <a:stretch>
            <a:fillRect/>
          </a:stretch>
        </p:blipFill>
        <p:spPr>
          <a:xfrm>
            <a:off x="6469515" y="671218"/>
            <a:ext cx="2304015" cy="1781255"/>
          </a:xfrm>
          <a:prstGeom prst="rect">
            <a:avLst/>
          </a:prstGeom>
        </p:spPr>
      </p:pic>
      <p:pic>
        <p:nvPicPr>
          <p:cNvPr id="32" name="Grafik 31"/>
          <p:cNvPicPr>
            <a:picLocks noChangeAspect="1"/>
          </p:cNvPicPr>
          <p:nvPr/>
        </p:nvPicPr>
        <p:blipFill>
          <a:blip r:embed="rId17"/>
          <a:stretch>
            <a:fillRect/>
          </a:stretch>
        </p:blipFill>
        <p:spPr>
          <a:xfrm>
            <a:off x="153610" y="3508092"/>
            <a:ext cx="3777031" cy="2339504"/>
          </a:xfrm>
          <a:prstGeom prst="rect">
            <a:avLst/>
          </a:prstGeom>
        </p:spPr>
      </p:pic>
      <p:sp>
        <p:nvSpPr>
          <p:cNvPr id="33" name="Textfeld 32"/>
          <p:cNvSpPr txBox="1"/>
          <p:nvPr/>
        </p:nvSpPr>
        <p:spPr>
          <a:xfrm>
            <a:off x="95304" y="2975426"/>
            <a:ext cx="3712150" cy="523220"/>
          </a:xfrm>
          <a:prstGeom prst="rect">
            <a:avLst/>
          </a:prstGeom>
          <a:noFill/>
        </p:spPr>
        <p:txBody>
          <a:bodyPr wrap="square" rtlCol="0">
            <a:spAutoFit/>
          </a:bodyPr>
          <a:lstStyle/>
          <a:p>
            <a:r>
              <a:rPr lang="de-DE" sz="2800" dirty="0" smtClean="0"/>
              <a:t>Art</a:t>
            </a:r>
            <a:endParaRPr lang="de-DE" sz="2800" dirty="0"/>
          </a:p>
        </p:txBody>
      </p:sp>
      <p:pic>
        <p:nvPicPr>
          <p:cNvPr id="34" name="Grafik 33"/>
          <p:cNvPicPr>
            <a:picLocks noChangeAspect="1"/>
          </p:cNvPicPr>
          <p:nvPr/>
        </p:nvPicPr>
        <p:blipFill rotWithShape="1">
          <a:blip r:embed="rId18"/>
          <a:srcRect l="543" t="14945" b="1848"/>
          <a:stretch/>
        </p:blipFill>
        <p:spPr>
          <a:xfrm>
            <a:off x="2869919" y="729875"/>
            <a:ext cx="6005241" cy="2880320"/>
          </a:xfrm>
          <a:prstGeom prst="rect">
            <a:avLst/>
          </a:prstGeom>
        </p:spPr>
      </p:pic>
      <p:pic>
        <p:nvPicPr>
          <p:cNvPr id="35" name="Grafik 34"/>
          <p:cNvPicPr>
            <a:picLocks noChangeAspect="1"/>
          </p:cNvPicPr>
          <p:nvPr/>
        </p:nvPicPr>
        <p:blipFill>
          <a:blip r:embed="rId19"/>
          <a:stretch>
            <a:fillRect/>
          </a:stretch>
        </p:blipFill>
        <p:spPr>
          <a:xfrm>
            <a:off x="89623" y="5266729"/>
            <a:ext cx="7435661" cy="953672"/>
          </a:xfrm>
          <a:prstGeom prst="rect">
            <a:avLst/>
          </a:prstGeom>
        </p:spPr>
      </p:pic>
      <p:sp>
        <p:nvSpPr>
          <p:cNvPr id="36" name="Textfeld 35"/>
          <p:cNvSpPr txBox="1"/>
          <p:nvPr/>
        </p:nvSpPr>
        <p:spPr>
          <a:xfrm>
            <a:off x="99340" y="4725221"/>
            <a:ext cx="3712150" cy="523220"/>
          </a:xfrm>
          <a:prstGeom prst="rect">
            <a:avLst/>
          </a:prstGeom>
          <a:noFill/>
        </p:spPr>
        <p:txBody>
          <a:bodyPr wrap="square" rtlCol="0">
            <a:spAutoFit/>
          </a:bodyPr>
          <a:lstStyle/>
          <a:p>
            <a:r>
              <a:rPr lang="de-DE" sz="2800" dirty="0" smtClean="0"/>
              <a:t>Wochenübersicht</a:t>
            </a:r>
            <a:endParaRPr lang="de-DE" sz="2800" dirty="0"/>
          </a:p>
        </p:txBody>
      </p:sp>
      <p:sp>
        <p:nvSpPr>
          <p:cNvPr id="37" name="Textfeld 36"/>
          <p:cNvSpPr txBox="1"/>
          <p:nvPr/>
        </p:nvSpPr>
        <p:spPr>
          <a:xfrm>
            <a:off x="32925" y="2846324"/>
            <a:ext cx="3712150" cy="523220"/>
          </a:xfrm>
          <a:prstGeom prst="rect">
            <a:avLst/>
          </a:prstGeom>
          <a:noFill/>
        </p:spPr>
        <p:txBody>
          <a:bodyPr wrap="square" rtlCol="0">
            <a:spAutoFit/>
          </a:bodyPr>
          <a:lstStyle/>
          <a:p>
            <a:r>
              <a:rPr lang="de-DE" sz="2800" dirty="0" smtClean="0"/>
              <a:t>Jahresübersicht</a:t>
            </a:r>
            <a:endParaRPr lang="de-DE" sz="2800" dirty="0"/>
          </a:p>
        </p:txBody>
      </p:sp>
      <p:pic>
        <p:nvPicPr>
          <p:cNvPr id="38" name="Grafik 37"/>
          <p:cNvPicPr>
            <a:picLocks noChangeAspect="1"/>
          </p:cNvPicPr>
          <p:nvPr/>
        </p:nvPicPr>
        <p:blipFill>
          <a:blip r:embed="rId20"/>
          <a:stretch>
            <a:fillRect/>
          </a:stretch>
        </p:blipFill>
        <p:spPr>
          <a:xfrm>
            <a:off x="-11663" y="3424121"/>
            <a:ext cx="6892199" cy="1385501"/>
          </a:xfrm>
          <a:prstGeom prst="rect">
            <a:avLst/>
          </a:prstGeom>
        </p:spPr>
      </p:pic>
    </p:spTree>
    <p:extLst>
      <p:ext uri="{BB962C8B-B14F-4D97-AF65-F5344CB8AC3E}">
        <p14:creationId xmlns:p14="http://schemas.microsoft.com/office/powerpoint/2010/main" val="244774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xit" presetSubtype="0" fill="hold" nodeType="with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1"/>
                                        </p:tgtEl>
                                      </p:cBhvr>
                                    </p:animEffect>
                                    <p:set>
                                      <p:cBhvr>
                                        <p:cTn id="63" dur="1" fill="hold">
                                          <p:stCondLst>
                                            <p:cond delay="499"/>
                                          </p:stCondLst>
                                        </p:cTn>
                                        <p:tgtEl>
                                          <p:spTgt spid="1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500"/>
                                        <p:tgtEl>
                                          <p:spTgt spid="19"/>
                                        </p:tgtEl>
                                      </p:cBhvr>
                                    </p:animEffect>
                                  </p:childTnLst>
                                </p:cTn>
                              </p:par>
                              <p:par>
                                <p:cTn id="75" presetID="10"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par>
                                <p:cTn id="81" presetID="10" presetClass="entr" presetSubtype="0" fill="hold"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nodeType="with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500"/>
                                        <p:tgtEl>
                                          <p:spTgt spid="26"/>
                                        </p:tgtEl>
                                      </p:cBhvr>
                                    </p:animEffect>
                                  </p:childTnLst>
                                </p:cTn>
                              </p:par>
                              <p:par>
                                <p:cTn id="87" presetID="10" presetClass="exit" presetSubtype="0" fill="hold" nodeType="withEffect">
                                  <p:stCondLst>
                                    <p:cond delay="0"/>
                                  </p:stCondLst>
                                  <p:childTnLst>
                                    <p:animEffect transition="out" filter="fade">
                                      <p:cBhvr>
                                        <p:cTn id="88" dur="500"/>
                                        <p:tgtEl>
                                          <p:spTgt spid="14"/>
                                        </p:tgtEl>
                                      </p:cBhvr>
                                    </p:animEffect>
                                    <p:set>
                                      <p:cBhvr>
                                        <p:cTn id="89" dur="1" fill="hold">
                                          <p:stCondLst>
                                            <p:cond delay="499"/>
                                          </p:stCondLst>
                                        </p:cTn>
                                        <p:tgtEl>
                                          <p:spTgt spid="14"/>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7"/>
                                        </p:tgtEl>
                                      </p:cBhvr>
                                    </p:animEffect>
                                    <p:set>
                                      <p:cBhvr>
                                        <p:cTn id="92" dur="1" fill="hold">
                                          <p:stCondLst>
                                            <p:cond delay="499"/>
                                          </p:stCondLst>
                                        </p:cTn>
                                        <p:tgtEl>
                                          <p:spTgt spid="17"/>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15"/>
                                        </p:tgtEl>
                                      </p:cBhvr>
                                    </p:animEffect>
                                    <p:set>
                                      <p:cBhvr>
                                        <p:cTn id="95" dur="1" fill="hold">
                                          <p:stCondLst>
                                            <p:cond delay="499"/>
                                          </p:stCondLst>
                                        </p:cTn>
                                        <p:tgtEl>
                                          <p:spTgt spid="1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500"/>
                                        <p:tgtEl>
                                          <p:spTgt spid="2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500"/>
                                        <p:tgtEl>
                                          <p:spTgt spid="30"/>
                                        </p:tgtEl>
                                      </p:cBhvr>
                                    </p:animEffect>
                                  </p:childTnLst>
                                </p:cTn>
                              </p:par>
                              <p:par>
                                <p:cTn id="104" presetID="10" presetClass="entr" presetSubtype="0" fill="hold" nodeType="with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500"/>
                                        <p:tgtEl>
                                          <p:spTgt spid="28"/>
                                        </p:tgtEl>
                                      </p:cBhvr>
                                    </p:animEffect>
                                  </p:childTnLst>
                                </p:cTn>
                              </p:par>
                              <p:par>
                                <p:cTn id="107" presetID="10" presetClass="exit" presetSubtype="0" fill="hold" nodeType="withEffect">
                                  <p:stCondLst>
                                    <p:cond delay="0"/>
                                  </p:stCondLst>
                                  <p:childTnLst>
                                    <p:animEffect transition="out" filter="fade">
                                      <p:cBhvr>
                                        <p:cTn id="108" dur="500"/>
                                        <p:tgtEl>
                                          <p:spTgt spid="18"/>
                                        </p:tgtEl>
                                      </p:cBhvr>
                                    </p:animEffect>
                                    <p:set>
                                      <p:cBhvr>
                                        <p:cTn id="109" dur="1" fill="hold">
                                          <p:stCondLst>
                                            <p:cond delay="499"/>
                                          </p:stCondLst>
                                        </p:cTn>
                                        <p:tgtEl>
                                          <p:spTgt spid="18"/>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20"/>
                                        </p:tgtEl>
                                      </p:cBhvr>
                                    </p:animEffect>
                                    <p:set>
                                      <p:cBhvr>
                                        <p:cTn id="112" dur="1" fill="hold">
                                          <p:stCondLst>
                                            <p:cond delay="499"/>
                                          </p:stCondLst>
                                        </p:cTn>
                                        <p:tgtEl>
                                          <p:spTgt spid="20"/>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19"/>
                                        </p:tgtEl>
                                      </p:cBhvr>
                                    </p:animEffect>
                                    <p:set>
                                      <p:cBhvr>
                                        <p:cTn id="115" dur="1" fill="hold">
                                          <p:stCondLst>
                                            <p:cond delay="499"/>
                                          </p:stCondLst>
                                        </p:cTn>
                                        <p:tgtEl>
                                          <p:spTgt spid="19"/>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21"/>
                                        </p:tgtEl>
                                      </p:cBhvr>
                                    </p:animEffect>
                                    <p:set>
                                      <p:cBhvr>
                                        <p:cTn id="118" dur="1" fill="hold">
                                          <p:stCondLst>
                                            <p:cond delay="499"/>
                                          </p:stCondLst>
                                        </p:cTn>
                                        <p:tgtEl>
                                          <p:spTgt spid="21"/>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22"/>
                                        </p:tgtEl>
                                      </p:cBhvr>
                                    </p:animEffect>
                                    <p:set>
                                      <p:cBhvr>
                                        <p:cTn id="121" dur="1" fill="hold">
                                          <p:stCondLst>
                                            <p:cond delay="499"/>
                                          </p:stCondLst>
                                        </p:cTn>
                                        <p:tgtEl>
                                          <p:spTgt spid="22"/>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24"/>
                                        </p:tgtEl>
                                      </p:cBhvr>
                                    </p:animEffect>
                                    <p:set>
                                      <p:cBhvr>
                                        <p:cTn id="124" dur="1" fill="hold">
                                          <p:stCondLst>
                                            <p:cond delay="499"/>
                                          </p:stCondLst>
                                        </p:cTn>
                                        <p:tgtEl>
                                          <p:spTgt spid="24"/>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26"/>
                                        </p:tgtEl>
                                      </p:cBhvr>
                                    </p:animEffect>
                                    <p:set>
                                      <p:cBhvr>
                                        <p:cTn id="127" dur="1" fill="hold">
                                          <p:stCondLst>
                                            <p:cond delay="499"/>
                                          </p:stCondLst>
                                        </p:cTn>
                                        <p:tgtEl>
                                          <p:spTgt spid="26"/>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fade">
                                      <p:cBhvr>
                                        <p:cTn id="132" dur="500"/>
                                        <p:tgtEl>
                                          <p:spTgt spid="3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3"/>
                                        </p:tgtEl>
                                        <p:attrNameLst>
                                          <p:attrName>style.visibility</p:attrName>
                                        </p:attrNameLst>
                                      </p:cBhvr>
                                      <p:to>
                                        <p:strVal val="visible"/>
                                      </p:to>
                                    </p:set>
                                    <p:animEffect transition="in" filter="fade">
                                      <p:cBhvr>
                                        <p:cTn id="135" dur="500"/>
                                        <p:tgtEl>
                                          <p:spTgt spid="33"/>
                                        </p:tgtEl>
                                      </p:cBhvr>
                                    </p:animEffect>
                                  </p:childTnLst>
                                </p:cTn>
                              </p:par>
                              <p:par>
                                <p:cTn id="136" presetID="10" presetClass="entr" presetSubtype="0" fill="hold" nodeType="withEffect">
                                  <p:stCondLst>
                                    <p:cond delay="0"/>
                                  </p:stCondLst>
                                  <p:childTnLst>
                                    <p:set>
                                      <p:cBhvr>
                                        <p:cTn id="137" dur="1" fill="hold">
                                          <p:stCondLst>
                                            <p:cond delay="0"/>
                                          </p:stCondLst>
                                        </p:cTn>
                                        <p:tgtEl>
                                          <p:spTgt spid="32"/>
                                        </p:tgtEl>
                                        <p:attrNameLst>
                                          <p:attrName>style.visibility</p:attrName>
                                        </p:attrNameLst>
                                      </p:cBhvr>
                                      <p:to>
                                        <p:strVal val="visible"/>
                                      </p:to>
                                    </p:set>
                                    <p:animEffect transition="in" filter="fade">
                                      <p:cBhvr>
                                        <p:cTn id="138" dur="500"/>
                                        <p:tgtEl>
                                          <p:spTgt spid="32"/>
                                        </p:tgtEl>
                                      </p:cBhvr>
                                    </p:animEffect>
                                  </p:childTnLst>
                                </p:cTn>
                              </p:par>
                              <p:par>
                                <p:cTn id="139" presetID="10" presetClass="exit" presetSubtype="0" fill="hold" nodeType="withEffect">
                                  <p:stCondLst>
                                    <p:cond delay="0"/>
                                  </p:stCondLst>
                                  <p:childTnLst>
                                    <p:animEffect transition="out" filter="fade">
                                      <p:cBhvr>
                                        <p:cTn id="140" dur="500"/>
                                        <p:tgtEl>
                                          <p:spTgt spid="27"/>
                                        </p:tgtEl>
                                      </p:cBhvr>
                                    </p:animEffect>
                                    <p:set>
                                      <p:cBhvr>
                                        <p:cTn id="141" dur="1" fill="hold">
                                          <p:stCondLst>
                                            <p:cond delay="499"/>
                                          </p:stCondLst>
                                        </p:cTn>
                                        <p:tgtEl>
                                          <p:spTgt spid="27"/>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30"/>
                                        </p:tgtEl>
                                      </p:cBhvr>
                                    </p:animEffect>
                                    <p:set>
                                      <p:cBhvr>
                                        <p:cTn id="144" dur="1" fill="hold">
                                          <p:stCondLst>
                                            <p:cond delay="499"/>
                                          </p:stCondLst>
                                        </p:cTn>
                                        <p:tgtEl>
                                          <p:spTgt spid="30"/>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500"/>
                                        <p:tgtEl>
                                          <p:spTgt spid="28"/>
                                        </p:tgtEl>
                                      </p:cBhvr>
                                    </p:animEffect>
                                    <p:set>
                                      <p:cBhvr>
                                        <p:cTn id="147" dur="1" fill="hold">
                                          <p:stCondLst>
                                            <p:cond delay="499"/>
                                          </p:stCondLst>
                                        </p:cTn>
                                        <p:tgtEl>
                                          <p:spTgt spid="28"/>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34"/>
                                        </p:tgtEl>
                                        <p:attrNameLst>
                                          <p:attrName>style.visibility</p:attrName>
                                        </p:attrNameLst>
                                      </p:cBhvr>
                                      <p:to>
                                        <p:strVal val="visible"/>
                                      </p:to>
                                    </p:set>
                                    <p:animEffect transition="in" filter="fade">
                                      <p:cBhvr>
                                        <p:cTn id="152" dur="500"/>
                                        <p:tgtEl>
                                          <p:spTgt spid="34"/>
                                        </p:tgtEl>
                                      </p:cBhvr>
                                    </p:animEffect>
                                  </p:childTnLst>
                                </p:cTn>
                              </p:par>
                              <p:par>
                                <p:cTn id="153" presetID="10" presetClass="entr" presetSubtype="0" fill="hold" nodeType="withEffect">
                                  <p:stCondLst>
                                    <p:cond delay="0"/>
                                  </p:stCondLst>
                                  <p:childTnLst>
                                    <p:set>
                                      <p:cBhvr>
                                        <p:cTn id="154" dur="1" fill="hold">
                                          <p:stCondLst>
                                            <p:cond delay="0"/>
                                          </p:stCondLst>
                                        </p:cTn>
                                        <p:tgtEl>
                                          <p:spTgt spid="35"/>
                                        </p:tgtEl>
                                        <p:attrNameLst>
                                          <p:attrName>style.visibility</p:attrName>
                                        </p:attrNameLst>
                                      </p:cBhvr>
                                      <p:to>
                                        <p:strVal val="visible"/>
                                      </p:to>
                                    </p:set>
                                    <p:animEffect transition="in" filter="fade">
                                      <p:cBhvr>
                                        <p:cTn id="155" dur="500"/>
                                        <p:tgtEl>
                                          <p:spTgt spid="35"/>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6"/>
                                        </p:tgtEl>
                                        <p:attrNameLst>
                                          <p:attrName>style.visibility</p:attrName>
                                        </p:attrNameLst>
                                      </p:cBhvr>
                                      <p:to>
                                        <p:strVal val="visible"/>
                                      </p:to>
                                    </p:set>
                                    <p:animEffect transition="in" filter="fade">
                                      <p:cBhvr>
                                        <p:cTn id="158" dur="500"/>
                                        <p:tgtEl>
                                          <p:spTgt spid="3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37"/>
                                        </p:tgtEl>
                                        <p:attrNameLst>
                                          <p:attrName>style.visibility</p:attrName>
                                        </p:attrNameLst>
                                      </p:cBhvr>
                                      <p:to>
                                        <p:strVal val="visible"/>
                                      </p:to>
                                    </p:set>
                                    <p:animEffect transition="in" filter="fade">
                                      <p:cBhvr>
                                        <p:cTn id="161" dur="500"/>
                                        <p:tgtEl>
                                          <p:spTgt spid="37"/>
                                        </p:tgtEl>
                                      </p:cBhvr>
                                    </p:animEffect>
                                  </p:childTnLst>
                                </p:cTn>
                              </p:par>
                              <p:par>
                                <p:cTn id="162" presetID="10" presetClass="entr" presetSubtype="0" fill="hold" nodeType="withEffect">
                                  <p:stCondLst>
                                    <p:cond delay="0"/>
                                  </p:stCondLst>
                                  <p:childTnLst>
                                    <p:set>
                                      <p:cBhvr>
                                        <p:cTn id="163" dur="1" fill="hold">
                                          <p:stCondLst>
                                            <p:cond delay="0"/>
                                          </p:stCondLst>
                                        </p:cTn>
                                        <p:tgtEl>
                                          <p:spTgt spid="38"/>
                                        </p:tgtEl>
                                        <p:attrNameLst>
                                          <p:attrName>style.visibility</p:attrName>
                                        </p:attrNameLst>
                                      </p:cBhvr>
                                      <p:to>
                                        <p:strVal val="visible"/>
                                      </p:to>
                                    </p:set>
                                    <p:animEffect transition="in" filter="fade">
                                      <p:cBhvr>
                                        <p:cTn id="164" dur="500"/>
                                        <p:tgtEl>
                                          <p:spTgt spid="38"/>
                                        </p:tgtEl>
                                      </p:cBhvr>
                                    </p:animEffect>
                                  </p:childTnLst>
                                </p:cTn>
                              </p:par>
                              <p:par>
                                <p:cTn id="165" presetID="10" presetClass="exit" presetSubtype="0" fill="hold" nodeType="withEffect">
                                  <p:stCondLst>
                                    <p:cond delay="0"/>
                                  </p:stCondLst>
                                  <p:childTnLst>
                                    <p:animEffect transition="out" filter="fade">
                                      <p:cBhvr>
                                        <p:cTn id="166" dur="500"/>
                                        <p:tgtEl>
                                          <p:spTgt spid="31"/>
                                        </p:tgtEl>
                                      </p:cBhvr>
                                    </p:animEffect>
                                    <p:set>
                                      <p:cBhvr>
                                        <p:cTn id="167" dur="1" fill="hold">
                                          <p:stCondLst>
                                            <p:cond delay="499"/>
                                          </p:stCondLst>
                                        </p:cTn>
                                        <p:tgtEl>
                                          <p:spTgt spid="31"/>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33"/>
                                        </p:tgtEl>
                                      </p:cBhvr>
                                    </p:animEffect>
                                    <p:set>
                                      <p:cBhvr>
                                        <p:cTn id="170" dur="1" fill="hold">
                                          <p:stCondLst>
                                            <p:cond delay="499"/>
                                          </p:stCondLst>
                                        </p:cTn>
                                        <p:tgtEl>
                                          <p:spTgt spid="33"/>
                                        </p:tgtEl>
                                        <p:attrNameLst>
                                          <p:attrName>style.visibility</p:attrName>
                                        </p:attrNameLst>
                                      </p:cBhvr>
                                      <p:to>
                                        <p:strVal val="hidden"/>
                                      </p:to>
                                    </p:set>
                                  </p:childTnLst>
                                </p:cTn>
                              </p:par>
                              <p:par>
                                <p:cTn id="171" presetID="10" presetClass="exit" presetSubtype="0" fill="hold" nodeType="withEffect">
                                  <p:stCondLst>
                                    <p:cond delay="0"/>
                                  </p:stCondLst>
                                  <p:childTnLst>
                                    <p:animEffect transition="out" filter="fade">
                                      <p:cBhvr>
                                        <p:cTn id="172" dur="500"/>
                                        <p:tgtEl>
                                          <p:spTgt spid="32"/>
                                        </p:tgtEl>
                                      </p:cBhvr>
                                    </p:animEffect>
                                    <p:set>
                                      <p:cBhvr>
                                        <p:cTn id="173"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P spid="9" grpId="1"/>
      <p:bldP spid="11" grpId="0"/>
      <p:bldP spid="11" grpId="1"/>
      <p:bldP spid="17" grpId="0"/>
      <p:bldP spid="17" grpId="1"/>
      <p:bldP spid="20" grpId="0"/>
      <p:bldP spid="20" grpId="1"/>
      <p:bldP spid="30" grpId="0"/>
      <p:bldP spid="30" grpId="1"/>
      <p:bldP spid="33" grpId="0"/>
      <p:bldP spid="33" grpId="1"/>
      <p:bldP spid="36" grpId="0"/>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sp>
        <p:nvSpPr>
          <p:cNvPr id="3" name="Inhaltsplatzhalter 2"/>
          <p:cNvSpPr txBox="1">
            <a:spLocks/>
          </p:cNvSpPr>
          <p:nvPr/>
        </p:nvSpPr>
        <p:spPr>
          <a:xfrm>
            <a:off x="474228" y="140814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Definition Schnittstellen</a:t>
            </a:r>
          </a:p>
          <a:p>
            <a:r>
              <a:rPr lang="de-DE" dirty="0" smtClean="0"/>
              <a:t>Verbindung von View und Modell</a:t>
            </a:r>
          </a:p>
          <a:p>
            <a:r>
              <a:rPr lang="de-DE" dirty="0" smtClean="0"/>
              <a:t>Interaktion zwischen Schichten sowie zwischen Controllern (Verarbeitungslogik)</a:t>
            </a:r>
          </a:p>
          <a:p>
            <a:r>
              <a:rPr lang="de-DE" dirty="0"/>
              <a:t>Aufwand bei Programmierung </a:t>
            </a:r>
            <a:r>
              <a:rPr lang="de-DE" dirty="0" smtClean="0"/>
              <a:t>reduziert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3861048"/>
            <a:ext cx="8928992" cy="28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liennummernplatzhalter 3"/>
          <p:cNvSpPr>
            <a:spLocks noGrp="1"/>
          </p:cNvSpPr>
          <p:nvPr>
            <p:ph type="sldNum" sz="quarter" idx="12"/>
          </p:nvPr>
        </p:nvSpPr>
        <p:spPr/>
        <p:txBody>
          <a:bodyPr/>
          <a:lstStyle/>
          <a:p>
            <a:fld id="{5F4D6440-1F17-4389-BEAA-8CB6F5977206}" type="slidenum">
              <a:rPr lang="de-DE" smtClean="0"/>
              <a:pPr/>
              <a:t>15</a:t>
            </a:fld>
            <a:endParaRPr lang="de-DE" dirty="0"/>
          </a:p>
        </p:txBody>
      </p:sp>
    </p:spTree>
    <p:extLst>
      <p:ext uri="{BB962C8B-B14F-4D97-AF65-F5344CB8AC3E}">
        <p14:creationId xmlns:p14="http://schemas.microsoft.com/office/powerpoint/2010/main" val="3159283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pic>
        <p:nvPicPr>
          <p:cNvPr id="20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412776"/>
            <a:ext cx="8474271"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16</a:t>
            </a:fld>
            <a:endParaRPr lang="de-DE" dirty="0"/>
          </a:p>
        </p:txBody>
      </p:sp>
    </p:spTree>
    <p:extLst>
      <p:ext uri="{BB962C8B-B14F-4D97-AF65-F5344CB8AC3E}">
        <p14:creationId xmlns:p14="http://schemas.microsoft.com/office/powerpoint/2010/main" val="795031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Testphase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17</a:t>
            </a:fld>
            <a:endParaRPr lang="de-DE" dirty="0"/>
          </a:p>
        </p:txBody>
      </p:sp>
      <p:pic>
        <p:nvPicPr>
          <p:cNvPr id="5" name="Grafik 4"/>
          <p:cNvPicPr/>
          <p:nvPr/>
        </p:nvPicPr>
        <p:blipFill>
          <a:blip r:embed="rId3" cstate="print"/>
          <a:srcRect t="19706" r="1818" b="7353"/>
          <a:stretch>
            <a:fillRect/>
          </a:stretch>
        </p:blipFill>
        <p:spPr bwMode="auto">
          <a:xfrm>
            <a:off x="395536" y="2060848"/>
            <a:ext cx="8208912" cy="4464496"/>
          </a:xfrm>
          <a:prstGeom prst="rect">
            <a:avLst/>
          </a:prstGeom>
          <a:noFill/>
          <a:ln w="9525">
            <a:noFill/>
            <a:miter lim="800000"/>
            <a:headEnd/>
            <a:tailEnd/>
          </a:ln>
        </p:spPr>
      </p:pic>
    </p:spTree>
    <p:extLst>
      <p:ext uri="{BB962C8B-B14F-4D97-AF65-F5344CB8AC3E}">
        <p14:creationId xmlns:p14="http://schemas.microsoft.com/office/powerpoint/2010/main" val="34206789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 Demo</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18</a:t>
            </a:fld>
            <a:endParaRPr lang="de-DE" dirty="0"/>
          </a:p>
        </p:txBody>
      </p:sp>
    </p:spTree>
    <p:extLst>
      <p:ext uri="{BB962C8B-B14F-4D97-AF65-F5344CB8AC3E}">
        <p14:creationId xmlns:p14="http://schemas.microsoft.com/office/powerpoint/2010/main" val="3414407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Fachbereichsorganisation </a:t>
            </a:r>
            <a:r>
              <a:rPr lang="de-DE" dirty="0"/>
              <a:t>legt Bereich, Arbeitsgruppe und Mitarbeiter an.</a:t>
            </a:r>
            <a:br>
              <a:rPr lang="de-DE" dirty="0"/>
            </a:br>
            <a:endParaRPr lang="de-DE" dirty="0"/>
          </a:p>
        </p:txBody>
      </p:sp>
      <p:pic>
        <p:nvPicPr>
          <p:cNvPr id="3" name="Grafik 2"/>
          <p:cNvPicPr/>
          <p:nvPr/>
        </p:nvPicPr>
        <p:blipFill>
          <a:blip r:embed="rId2" cstate="print"/>
          <a:stretch>
            <a:fillRect/>
          </a:stretch>
        </p:blipFill>
        <p:spPr>
          <a:xfrm>
            <a:off x="503548" y="2420888"/>
            <a:ext cx="8136904" cy="410579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19</a:t>
            </a:fld>
            <a:endParaRPr lang="de-DE" dirty="0"/>
          </a:p>
        </p:txBody>
      </p:sp>
    </p:spTree>
    <p:extLst>
      <p:ext uri="{BB962C8B-B14F-4D97-AF65-F5344CB8AC3E}">
        <p14:creationId xmlns:p14="http://schemas.microsoft.com/office/powerpoint/2010/main" val="1709195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Aufgabenstellung</a:t>
            </a:r>
          </a:p>
          <a:p>
            <a:r>
              <a:rPr lang="de-DE" dirty="0" smtClean="0"/>
              <a:t>Projektorganisation</a:t>
            </a:r>
          </a:p>
          <a:p>
            <a:r>
              <a:rPr lang="de-DE" dirty="0" smtClean="0"/>
              <a:t>Zeitplan</a:t>
            </a:r>
          </a:p>
          <a:p>
            <a:r>
              <a:rPr lang="de-DE" dirty="0" err="1" smtClean="0"/>
              <a:t>Use</a:t>
            </a:r>
            <a:r>
              <a:rPr lang="de-DE" dirty="0" smtClean="0"/>
              <a:t> Cases / Rollen und Rechte</a:t>
            </a:r>
          </a:p>
          <a:p>
            <a:r>
              <a:rPr lang="de-DE" dirty="0" smtClean="0"/>
              <a:t>Systemumgebung</a:t>
            </a:r>
          </a:p>
          <a:p>
            <a:r>
              <a:rPr lang="de-DE" dirty="0" smtClean="0"/>
              <a:t>Systemarchitektur</a:t>
            </a:r>
          </a:p>
          <a:p>
            <a:r>
              <a:rPr lang="de-DE" dirty="0" smtClean="0"/>
              <a:t>Testphase</a:t>
            </a:r>
          </a:p>
          <a:p>
            <a:r>
              <a:rPr lang="de-DE" dirty="0" smtClean="0"/>
              <a:t>Live Demo</a:t>
            </a:r>
          </a:p>
          <a:p>
            <a:r>
              <a:rPr lang="de-DE" dirty="0" err="1" smtClean="0"/>
              <a:t>Lessons</a:t>
            </a:r>
            <a:r>
              <a:rPr lang="de-DE" dirty="0" smtClean="0"/>
              <a:t> </a:t>
            </a:r>
            <a:r>
              <a:rPr lang="de-DE" dirty="0" err="1" smtClean="0"/>
              <a:t>learned</a:t>
            </a:r>
            <a:endParaRPr lang="de-DE" dirty="0" smtClean="0"/>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2</a:t>
            </a:fld>
            <a:endParaRPr lang="de-DE" dirty="0"/>
          </a:p>
        </p:txBody>
      </p:sp>
    </p:spTree>
    <p:extLst>
      <p:ext uri="{BB962C8B-B14F-4D97-AF65-F5344CB8AC3E}">
        <p14:creationId xmlns:p14="http://schemas.microsoft.com/office/powerpoint/2010/main" val="2653359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Unternehmensstruktur nach </a:t>
            </a:r>
            <a:r>
              <a:rPr lang="de-DE" dirty="0" smtClean="0"/>
              <a:t>Anlegen </a:t>
            </a:r>
            <a:r>
              <a:rPr lang="de-DE" dirty="0"/>
              <a:t>eines </a:t>
            </a:r>
            <a:r>
              <a:rPr lang="de-DE" dirty="0" smtClean="0"/>
              <a:t>Bereichs: Mitarbeiter </a:t>
            </a:r>
            <a:r>
              <a:rPr lang="de-DE" dirty="0"/>
              <a:t>in der Gruppe fehlen.</a:t>
            </a:r>
            <a:br>
              <a:rPr lang="de-DE" dirty="0"/>
            </a:br>
            <a:endParaRPr lang="de-DE" dirty="0"/>
          </a:p>
        </p:txBody>
      </p:sp>
      <p:pic>
        <p:nvPicPr>
          <p:cNvPr id="3" name="Grafik 2"/>
          <p:cNvPicPr/>
          <p:nvPr/>
        </p:nvPicPr>
        <p:blipFill>
          <a:blip r:embed="rId2" cstate="print"/>
          <a:stretch>
            <a:fillRect/>
          </a:stretch>
        </p:blipFill>
        <p:spPr>
          <a:xfrm>
            <a:off x="215516" y="2348880"/>
            <a:ext cx="8712968"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20</a:t>
            </a:fld>
            <a:endParaRPr lang="de-DE" dirty="0"/>
          </a:p>
        </p:txBody>
      </p:sp>
    </p:spTree>
    <p:extLst>
      <p:ext uri="{BB962C8B-B14F-4D97-AF65-F5344CB8AC3E}">
        <p14:creationId xmlns:p14="http://schemas.microsoft.com/office/powerpoint/2010/main" val="635099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Mitarbeiter wird als Sachbearbeiter angelegt. Nach Telefonat erfasst er seine Daten im Programm.</a:t>
            </a:r>
            <a:br>
              <a:rPr lang="de-DE" dirty="0"/>
            </a:br>
            <a:endParaRPr lang="de-DE"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11509"/>
            <a:ext cx="8229600" cy="4546491"/>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21</a:t>
            </a:fld>
            <a:endParaRPr lang="de-DE" dirty="0"/>
          </a:p>
        </p:txBody>
      </p:sp>
    </p:spTree>
    <p:extLst>
      <p:ext uri="{BB962C8B-B14F-4D97-AF65-F5344CB8AC3E}">
        <p14:creationId xmlns:p14="http://schemas.microsoft.com/office/powerpoint/2010/main" val="526157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1072316"/>
            <a:ext cx="8229600" cy="1069848"/>
          </a:xfrm>
        </p:spPr>
        <p:txBody>
          <a:bodyPr>
            <a:noAutofit/>
          </a:bodyPr>
          <a:lstStyle/>
          <a:p>
            <a:r>
              <a:rPr lang="de-DE" sz="2800" dirty="0"/>
              <a:t>Sachbearbeiter wird zum Gruppenleiter ernannt. Hat jetzt eine Arbeitsgruppe unter sich. Darf weiterhin Daten erfassen. Hat durch Stippler eine Übersicht aller Daten seiner Arbeitsgruppe.</a:t>
            </a:r>
            <a:br>
              <a:rPr lang="de-DE" sz="2800" dirty="0"/>
            </a:br>
            <a:endParaRPr lang="de-DE" sz="2800" dirty="0"/>
          </a:p>
        </p:txBody>
      </p:sp>
      <p:pic>
        <p:nvPicPr>
          <p:cNvPr id="3" name="Grafik 2"/>
          <p:cNvPicPr/>
          <p:nvPr/>
        </p:nvPicPr>
        <p:blipFill rotWithShape="1">
          <a:blip r:embed="rId2" cstate="print"/>
          <a:srcRect l="21287"/>
          <a:stretch/>
        </p:blipFill>
        <p:spPr>
          <a:xfrm>
            <a:off x="492034" y="2348880"/>
            <a:ext cx="8359234"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22</a:t>
            </a:fld>
            <a:endParaRPr lang="de-DE" dirty="0"/>
          </a:p>
        </p:txBody>
      </p:sp>
    </p:spTree>
    <p:extLst>
      <p:ext uri="{BB962C8B-B14F-4D97-AF65-F5344CB8AC3E}">
        <p14:creationId xmlns:p14="http://schemas.microsoft.com/office/powerpoint/2010/main" val="1260923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412776"/>
            <a:ext cx="8229600" cy="1069848"/>
          </a:xfrm>
        </p:spPr>
        <p:txBody>
          <a:bodyPr>
            <a:noAutofit/>
          </a:bodyPr>
          <a:lstStyle/>
          <a:p>
            <a:r>
              <a:rPr lang="de-DE" sz="3200" dirty="0"/>
              <a:t>Gruppenleiter wird zum Bereichsleiter ernannt. </a:t>
            </a:r>
            <a:r>
              <a:rPr lang="de-DE" sz="3200" dirty="0" smtClean="0"/>
              <a:t>Er Hat </a:t>
            </a:r>
            <a:r>
              <a:rPr lang="de-DE" sz="3200" dirty="0"/>
              <a:t>jetzt mehrere Arbeitsgruppen unter sich. Durch Stippler ist ein Export der Übersichten in ein PDF oder eine Excel-Tabelle möglich.</a:t>
            </a:r>
            <a:br>
              <a:rPr lang="de-DE" sz="3200" dirty="0"/>
            </a:br>
            <a:endParaRPr lang="de-DE" sz="32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996952"/>
            <a:ext cx="8363272" cy="3861048"/>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23</a:t>
            </a:fld>
            <a:endParaRPr lang="de-DE" dirty="0"/>
          </a:p>
        </p:txBody>
      </p:sp>
    </p:spTree>
    <p:extLst>
      <p:ext uri="{BB962C8B-B14F-4D97-AF65-F5344CB8AC3E}">
        <p14:creationId xmlns:p14="http://schemas.microsoft.com/office/powerpoint/2010/main" val="24809074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400" dirty="0"/>
              <a:t>Bereichsleiter wird zum Zentralbereichsleiter. Dadurch erhält er </a:t>
            </a:r>
            <a:r>
              <a:rPr lang="de-DE" sz="2400" dirty="0" smtClean="0"/>
              <a:t>Einblick </a:t>
            </a:r>
            <a:r>
              <a:rPr lang="de-DE" sz="2400" dirty="0"/>
              <a:t>auf alle Bereiche. Das Runterbrechen der Übersicht auf die einzelnen Arbeitsgruppen ist durch Stippler möglich. Die Ausgabe als PDF und Excel-Tabelle ist weiterhin möglich.</a:t>
            </a:r>
            <a:br>
              <a:rPr lang="de-DE" sz="2400" dirty="0"/>
            </a:br>
            <a:endParaRPr lang="de-DE" sz="24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492896"/>
            <a:ext cx="8229600" cy="4365104"/>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24</a:t>
            </a:fld>
            <a:endParaRPr lang="de-DE" dirty="0"/>
          </a:p>
        </p:txBody>
      </p:sp>
    </p:spTree>
    <p:extLst>
      <p:ext uri="{BB962C8B-B14F-4D97-AF65-F5344CB8AC3E}">
        <p14:creationId xmlns:p14="http://schemas.microsoft.com/office/powerpoint/2010/main" val="26598403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9542" y="692696"/>
            <a:ext cx="8229600" cy="1069848"/>
          </a:xfrm>
        </p:spPr>
        <p:txBody>
          <a:bodyPr>
            <a:noAutofit/>
          </a:bodyPr>
          <a:lstStyle/>
          <a:p>
            <a:r>
              <a:rPr lang="de-DE" sz="3200" dirty="0"/>
              <a:t>Hier endet die Karriere des angelegten Mitarbeiters. Es folgen weitere Aufgaben der Fachbereichsorganisation in Stippler</a:t>
            </a:r>
            <a:r>
              <a:rPr lang="de-DE" sz="3200" dirty="0" smtClean="0"/>
              <a:t>.</a:t>
            </a:r>
            <a:endParaRPr lang="de-DE" sz="3200" dirty="0"/>
          </a:p>
        </p:txBody>
      </p:sp>
      <p:pic>
        <p:nvPicPr>
          <p:cNvPr id="3" name="Grafik 2"/>
          <p:cNvPicPr/>
          <p:nvPr/>
        </p:nvPicPr>
        <p:blipFill>
          <a:blip r:embed="rId2" cstate="print"/>
          <a:stretch>
            <a:fillRect/>
          </a:stretch>
        </p:blipFill>
        <p:spPr>
          <a:xfrm>
            <a:off x="450054" y="1988840"/>
            <a:ext cx="8236745" cy="486916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25</a:t>
            </a:fld>
            <a:endParaRPr lang="de-DE" dirty="0"/>
          </a:p>
        </p:txBody>
      </p:sp>
    </p:spTree>
    <p:extLst>
      <p:ext uri="{BB962C8B-B14F-4D97-AF65-F5344CB8AC3E}">
        <p14:creationId xmlns:p14="http://schemas.microsoft.com/office/powerpoint/2010/main" val="25388599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972190"/>
            <a:ext cx="8229600" cy="1069848"/>
          </a:xfrm>
        </p:spPr>
        <p:txBody>
          <a:bodyPr>
            <a:noAutofit/>
          </a:bodyPr>
          <a:lstStyle/>
          <a:p>
            <a:r>
              <a:rPr lang="de-DE" sz="2800" u="sng" dirty="0"/>
              <a:t>Szenario Mitarbeiter löschen:</a:t>
            </a:r>
            <a:r>
              <a:rPr lang="de-DE" sz="2800" dirty="0"/>
              <a:t/>
            </a:r>
            <a:br>
              <a:rPr lang="de-DE" sz="2800" dirty="0"/>
            </a:br>
            <a:r>
              <a:rPr lang="de-DE" sz="2800" dirty="0"/>
              <a:t>Mitarbeiter wird entlassen und aus dem Stippler-System entfernt. Der Zugang </a:t>
            </a:r>
            <a:r>
              <a:rPr lang="de-DE" sz="2800" dirty="0" smtClean="0"/>
              <a:t>wird ihm in Stippler </a:t>
            </a:r>
            <a:r>
              <a:rPr lang="de-DE" sz="2800" dirty="0"/>
              <a:t>verweigert.</a:t>
            </a:r>
            <a:br>
              <a:rPr lang="de-DE" sz="2800" dirty="0"/>
            </a:br>
            <a:endParaRPr lang="de-DE" sz="2800" dirty="0"/>
          </a:p>
        </p:txBody>
      </p:sp>
      <p:pic>
        <p:nvPicPr>
          <p:cNvPr id="3" name="Grafik 2"/>
          <p:cNvPicPr/>
          <p:nvPr/>
        </p:nvPicPr>
        <p:blipFill rotWithShape="1">
          <a:blip r:embed="rId2" cstate="print"/>
          <a:srcRect t="3003"/>
          <a:stretch/>
        </p:blipFill>
        <p:spPr>
          <a:xfrm>
            <a:off x="457200" y="2204864"/>
            <a:ext cx="8229600" cy="465313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26</a:t>
            </a:fld>
            <a:endParaRPr lang="de-DE" dirty="0"/>
          </a:p>
        </p:txBody>
      </p:sp>
    </p:spTree>
    <p:extLst>
      <p:ext uri="{BB962C8B-B14F-4D97-AF65-F5344CB8AC3E}">
        <p14:creationId xmlns:p14="http://schemas.microsoft.com/office/powerpoint/2010/main" val="39569607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4099" y="764704"/>
            <a:ext cx="8229600" cy="1069848"/>
          </a:xfrm>
        </p:spPr>
        <p:txBody>
          <a:bodyPr>
            <a:noAutofit/>
          </a:bodyPr>
          <a:lstStyle/>
          <a:p>
            <a:r>
              <a:rPr lang="de-DE" sz="1800" u="sng" dirty="0"/>
              <a:t>Szenario Art anlegen:</a:t>
            </a:r>
            <a:r>
              <a:rPr lang="de-DE" sz="1800" dirty="0"/>
              <a:t/>
            </a:r>
            <a:br>
              <a:rPr lang="de-DE" sz="1800" dirty="0"/>
            </a:br>
            <a:r>
              <a:rPr lang="de-DE" sz="1800" dirty="0"/>
              <a:t>Mitarbeiter telefoniert mit Kunden, welcher ein Problem mit seinem Computer besitzt. Da die Art „Computerprobleme“ nicht im System implementiert ist, legt die Fachbereichsorganisation eine neue Art an um die Zahl </a:t>
            </a:r>
            <a:r>
              <a:rPr lang="de-DE" sz="1800" dirty="0" smtClean="0"/>
              <a:t>der gelösten Computerprobleme elektronisch </a:t>
            </a:r>
            <a:r>
              <a:rPr lang="de-DE" sz="1800" dirty="0"/>
              <a:t>zu erfassen.</a:t>
            </a:r>
            <a:br>
              <a:rPr lang="de-DE" sz="1800" dirty="0"/>
            </a:br>
            <a:endParaRPr lang="de-DE" sz="1800" dirty="0"/>
          </a:p>
        </p:txBody>
      </p:sp>
      <p:pic>
        <p:nvPicPr>
          <p:cNvPr id="3" name="Grafik 2"/>
          <p:cNvPicPr/>
          <p:nvPr/>
        </p:nvPicPr>
        <p:blipFill>
          <a:blip r:embed="rId2" cstate="print"/>
          <a:stretch>
            <a:fillRect/>
          </a:stretch>
        </p:blipFill>
        <p:spPr>
          <a:xfrm>
            <a:off x="449662" y="1916832"/>
            <a:ext cx="8237138" cy="4941167"/>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27</a:t>
            </a:fld>
            <a:endParaRPr lang="de-DE" dirty="0"/>
          </a:p>
        </p:txBody>
      </p:sp>
    </p:spTree>
    <p:extLst>
      <p:ext uri="{BB962C8B-B14F-4D97-AF65-F5344CB8AC3E}">
        <p14:creationId xmlns:p14="http://schemas.microsoft.com/office/powerpoint/2010/main" val="25660615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774976"/>
            <a:ext cx="8229600" cy="1069848"/>
          </a:xfrm>
        </p:spPr>
        <p:txBody>
          <a:bodyPr>
            <a:noAutofit/>
          </a:bodyPr>
          <a:lstStyle/>
          <a:p>
            <a:r>
              <a:rPr lang="de-DE" sz="2400" u="heavy" dirty="0"/>
              <a:t>Szenario Bereich bearbeiten:</a:t>
            </a:r>
            <a:r>
              <a:rPr lang="de-DE" sz="2400" dirty="0"/>
              <a:t/>
            </a:r>
            <a:br>
              <a:rPr lang="de-DE" sz="2400" dirty="0"/>
            </a:br>
            <a:r>
              <a:rPr lang="de-DE" sz="2400" dirty="0"/>
              <a:t>Da der Mitarbeiter aus dem System entfernt wurde, ist der Bereich ohne Leiter. Der Bereichsleiter wird durch die Fachbereichsorganisation </a:t>
            </a:r>
            <a:r>
              <a:rPr lang="de-DE" sz="2400" dirty="0" smtClean="0"/>
              <a:t>in Stippler gepflegt</a:t>
            </a:r>
            <a:r>
              <a:rPr lang="de-DE" sz="2400" dirty="0"/>
              <a:t>.</a:t>
            </a:r>
            <a:br>
              <a:rPr lang="de-DE" sz="2400" dirty="0"/>
            </a:br>
            <a:endParaRPr lang="de-DE" sz="2400" dirty="0"/>
          </a:p>
        </p:txBody>
      </p:sp>
      <p:pic>
        <p:nvPicPr>
          <p:cNvPr id="3" name="Grafik 2"/>
          <p:cNvPicPr/>
          <p:nvPr/>
        </p:nvPicPr>
        <p:blipFill>
          <a:blip r:embed="rId2" cstate="print"/>
          <a:stretch>
            <a:fillRect/>
          </a:stretch>
        </p:blipFill>
        <p:spPr>
          <a:xfrm>
            <a:off x="457200" y="1844824"/>
            <a:ext cx="8229600" cy="501317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28</a:t>
            </a:fld>
            <a:endParaRPr lang="de-DE" dirty="0"/>
          </a:p>
        </p:txBody>
      </p:sp>
    </p:spTree>
    <p:extLst>
      <p:ext uri="{BB962C8B-B14F-4D97-AF65-F5344CB8AC3E}">
        <p14:creationId xmlns:p14="http://schemas.microsoft.com/office/powerpoint/2010/main" val="26572659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279032"/>
            <a:ext cx="8229600" cy="1069848"/>
          </a:xfrm>
        </p:spPr>
        <p:txBody>
          <a:bodyPr>
            <a:noAutofit/>
          </a:bodyPr>
          <a:lstStyle/>
          <a:p>
            <a:r>
              <a:rPr lang="de-DE" sz="2800" u="heavy" dirty="0"/>
              <a:t>Szenario Arbeitsgruppe bearbeiten:</a:t>
            </a:r>
            <a:r>
              <a:rPr lang="de-DE" sz="2800" dirty="0"/>
              <a:t/>
            </a:r>
            <a:br>
              <a:rPr lang="de-DE" sz="2800" dirty="0"/>
            </a:br>
            <a:r>
              <a:rPr lang="de-DE" sz="2800" dirty="0"/>
              <a:t>Innerhalb einer Gruppe wird ein neuer Leiter gesetzt</a:t>
            </a:r>
            <a:r>
              <a:rPr lang="de-DE" sz="2800" dirty="0" smtClean="0"/>
              <a:t>. Die Pflege der Daten einer Arbeitsgruppe wird durch die Fachbereichsorganisation sichergestellt</a:t>
            </a:r>
            <a:r>
              <a:rPr lang="de-DE" sz="2800" dirty="0"/>
              <a:t/>
            </a:r>
            <a:br>
              <a:rPr lang="de-DE" sz="2800" dirty="0"/>
            </a:br>
            <a:endParaRPr lang="de-DE" sz="2800" dirty="0"/>
          </a:p>
        </p:txBody>
      </p:sp>
      <p:pic>
        <p:nvPicPr>
          <p:cNvPr id="3" name="Grafik 2"/>
          <p:cNvPicPr/>
          <p:nvPr/>
        </p:nvPicPr>
        <p:blipFill>
          <a:blip r:embed="rId2" cstate="print"/>
          <a:stretch>
            <a:fillRect/>
          </a:stretch>
        </p:blipFill>
        <p:spPr>
          <a:xfrm>
            <a:off x="457200" y="2780928"/>
            <a:ext cx="8229600" cy="407707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29</a:t>
            </a:fld>
            <a:endParaRPr lang="de-DE" dirty="0"/>
          </a:p>
        </p:txBody>
      </p:sp>
    </p:spTree>
    <p:extLst>
      <p:ext uri="{BB962C8B-B14F-4D97-AF65-F5344CB8AC3E}">
        <p14:creationId xmlns:p14="http://schemas.microsoft.com/office/powerpoint/2010/main" val="1762684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Aufgabenstellung</a:t>
            </a:r>
            <a:endParaRPr lang="de-DE" dirty="0"/>
          </a:p>
        </p:txBody>
      </p:sp>
      <p:sp>
        <p:nvSpPr>
          <p:cNvPr id="3" name="Inhaltsplatzhalter 2"/>
          <p:cNvSpPr>
            <a:spLocks noGrp="1"/>
          </p:cNvSpPr>
          <p:nvPr>
            <p:ph idx="1"/>
          </p:nvPr>
        </p:nvSpPr>
        <p:spPr/>
        <p:txBody>
          <a:bodyPr>
            <a:normAutofit/>
          </a:bodyPr>
          <a:lstStyle/>
          <a:p>
            <a:r>
              <a:rPr lang="de-DE" dirty="0" smtClean="0"/>
              <a:t>Programm zur anonymisierten Datenerfassung</a:t>
            </a:r>
          </a:p>
          <a:p>
            <a:endParaRPr lang="de-DE" dirty="0" smtClean="0"/>
          </a:p>
          <a:p>
            <a:r>
              <a:rPr lang="de-DE" dirty="0" smtClean="0"/>
              <a:t>Dokumentation der Anzahl der erledigten Arbeitsaufgaben je Kalenderwoche</a:t>
            </a:r>
          </a:p>
          <a:p>
            <a:endParaRPr lang="de-DE" dirty="0" smtClean="0"/>
          </a:p>
          <a:p>
            <a:r>
              <a:rPr lang="de-DE" dirty="0" smtClean="0"/>
              <a:t>Statistiken je nach Bereich bzw. Arbeitsgruppe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a:t>
            </a:fld>
            <a:endParaRPr lang="de-DE" dirty="0"/>
          </a:p>
        </p:txBody>
      </p:sp>
    </p:spTree>
    <p:extLst>
      <p:ext uri="{BB962C8B-B14F-4D97-AF65-F5344CB8AC3E}">
        <p14:creationId xmlns:p14="http://schemas.microsoft.com/office/powerpoint/2010/main" val="2231903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All das wird realisiert durch.. Stippler!</a:t>
            </a:r>
            <a:endParaRPr lang="de-DE" dirty="0"/>
          </a:p>
        </p:txBody>
      </p:sp>
      <p:pic>
        <p:nvPicPr>
          <p:cNvPr id="3" name="Grafik 2"/>
          <p:cNvPicPr>
            <a:picLocks noChangeAspect="1"/>
          </p:cNvPicPr>
          <p:nvPr/>
        </p:nvPicPr>
        <p:blipFill>
          <a:blip r:embed="rId2" cstate="print"/>
          <a:stretch>
            <a:fillRect/>
          </a:stretch>
        </p:blipFill>
        <p:spPr>
          <a:xfrm>
            <a:off x="128587" y="2181225"/>
            <a:ext cx="8886825" cy="4676775"/>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30</a:t>
            </a:fld>
            <a:endParaRPr lang="de-DE" dirty="0"/>
          </a:p>
        </p:txBody>
      </p:sp>
    </p:spTree>
    <p:extLst>
      <p:ext uri="{BB962C8B-B14F-4D97-AF65-F5344CB8AC3E}">
        <p14:creationId xmlns:p14="http://schemas.microsoft.com/office/powerpoint/2010/main" val="33723704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Papierprototypen </a:t>
            </a:r>
            <a:r>
              <a:rPr lang="de-DE" dirty="0" smtClean="0">
                <a:sym typeface="Wingdings" panose="05000000000000000000" pitchFamily="2" charset="2"/>
              </a:rPr>
              <a:t> GUI-Designer</a:t>
            </a:r>
            <a:endParaRPr lang="de-DE" dirty="0" smtClean="0"/>
          </a:p>
          <a:p>
            <a:r>
              <a:rPr lang="de-DE" dirty="0" smtClean="0"/>
              <a:t>Modelle vollständig fertigstellen, bevor aufbauendende Schritte begonnen werden</a:t>
            </a:r>
          </a:p>
          <a:p>
            <a:pPr lvl="1"/>
            <a:r>
              <a:rPr lang="de-DE" dirty="0" smtClean="0">
                <a:sym typeface="Wingdings" panose="05000000000000000000" pitchFamily="2" charset="2"/>
              </a:rPr>
              <a:t>Vermeidet Redundanz und somit Änderungsaufwand</a:t>
            </a:r>
            <a:endParaRPr lang="de-DE" dirty="0" smtClean="0"/>
          </a:p>
          <a:p>
            <a:r>
              <a:rPr lang="de-DE" dirty="0" smtClean="0"/>
              <a:t>Oberflächenelemente eindeutig festlegen</a:t>
            </a:r>
          </a:p>
          <a:p>
            <a:r>
              <a:rPr lang="de-DE" dirty="0" smtClean="0"/>
              <a:t>Schnittstellen definieren ist wichtig </a:t>
            </a:r>
          </a:p>
          <a:p>
            <a:pPr>
              <a:buNone/>
            </a:pPr>
            <a:r>
              <a:rPr lang="de-DE" smtClean="0"/>
              <a:t>   (View </a:t>
            </a:r>
            <a:r>
              <a:rPr lang="de-DE" dirty="0" smtClean="0"/>
              <a:t>– Controller – Model)</a:t>
            </a:r>
          </a:p>
        </p:txBody>
      </p:sp>
      <p:sp>
        <p:nvSpPr>
          <p:cNvPr id="3" name="Foliennummernplatzhalter 2"/>
          <p:cNvSpPr>
            <a:spLocks noGrp="1"/>
          </p:cNvSpPr>
          <p:nvPr>
            <p:ph type="sldNum" sz="quarter" idx="12"/>
          </p:nvPr>
        </p:nvSpPr>
        <p:spPr/>
        <p:txBody>
          <a:bodyPr/>
          <a:lstStyle/>
          <a:p>
            <a:fld id="{5F4D6440-1F17-4389-BEAA-8CB6F5977206}" type="slidenum">
              <a:rPr lang="de-DE" smtClean="0"/>
              <a:pPr/>
              <a:t>31</a:t>
            </a:fld>
            <a:endParaRPr lang="de-DE" dirty="0"/>
          </a:p>
        </p:txBody>
      </p:sp>
    </p:spTree>
    <p:extLst>
      <p:ext uri="{BB962C8B-B14F-4D97-AF65-F5344CB8AC3E}">
        <p14:creationId xmlns:p14="http://schemas.microsoft.com/office/powerpoint/2010/main" val="37710866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sym typeface="Wingdings" panose="05000000000000000000" pitchFamily="2" charset="2"/>
              </a:rPr>
              <a:t>Modelle</a:t>
            </a:r>
            <a:endParaRPr lang="de-DE" dirty="0">
              <a:sym typeface="Wingdings" panose="05000000000000000000" pitchFamily="2" charset="2"/>
            </a:endParaRPr>
          </a:p>
          <a:p>
            <a:pPr lvl="1"/>
            <a:r>
              <a:rPr lang="de-DE" dirty="0">
                <a:sym typeface="Wingdings" panose="05000000000000000000" pitchFamily="2" charset="2"/>
              </a:rPr>
              <a:t>Hilfreich</a:t>
            </a:r>
          </a:p>
          <a:p>
            <a:pPr lvl="1"/>
            <a:r>
              <a:rPr lang="de-DE" dirty="0">
                <a:sym typeface="Wingdings" panose="05000000000000000000" pitchFamily="2" charset="2"/>
              </a:rPr>
              <a:t>Nicht alles kann vollständig erfasst werden</a:t>
            </a:r>
          </a:p>
          <a:p>
            <a:pPr lvl="1"/>
            <a:r>
              <a:rPr lang="de-DE" dirty="0">
                <a:sym typeface="Wingdings" panose="05000000000000000000" pitchFamily="2" charset="2"/>
              </a:rPr>
              <a:t>Aufwand bei Modellierung spart später Programmieraufwand</a:t>
            </a:r>
          </a:p>
          <a:p>
            <a:r>
              <a:rPr lang="de-DE" dirty="0"/>
              <a:t>Falsche Annahmen aus Kundenanforderungen können Konzept komplett in Frage stellen</a:t>
            </a:r>
          </a:p>
          <a:p>
            <a:pPr lvl="1"/>
            <a:r>
              <a:rPr lang="de-DE" dirty="0"/>
              <a:t>z.B. verschiedene Arten anlegen</a:t>
            </a:r>
          </a:p>
          <a:p>
            <a:pPr lvl="1"/>
            <a:r>
              <a:rPr lang="de-DE" dirty="0"/>
              <a:t>Anforderungen hinterfragen</a:t>
            </a:r>
          </a:p>
        </p:txBody>
      </p:sp>
      <p:sp>
        <p:nvSpPr>
          <p:cNvPr id="3" name="Foliennummernplatzhalter 2"/>
          <p:cNvSpPr>
            <a:spLocks noGrp="1"/>
          </p:cNvSpPr>
          <p:nvPr>
            <p:ph type="sldNum" sz="quarter" idx="12"/>
          </p:nvPr>
        </p:nvSpPr>
        <p:spPr/>
        <p:txBody>
          <a:bodyPr/>
          <a:lstStyle/>
          <a:p>
            <a:fld id="{5F4D6440-1F17-4389-BEAA-8CB6F5977206}" type="slidenum">
              <a:rPr lang="de-DE" smtClean="0"/>
              <a:pPr/>
              <a:t>32</a:t>
            </a:fld>
            <a:endParaRPr lang="de-DE" dirty="0"/>
          </a:p>
        </p:txBody>
      </p:sp>
    </p:spTree>
    <p:extLst>
      <p:ext uri="{BB962C8B-B14F-4D97-AF65-F5344CB8AC3E}">
        <p14:creationId xmlns:p14="http://schemas.microsoft.com/office/powerpoint/2010/main" val="37099972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Projektleiterfunktion nicht in operativer Arbeit</a:t>
            </a:r>
          </a:p>
          <a:p>
            <a:r>
              <a:rPr lang="de-DE" dirty="0" smtClean="0"/>
              <a:t>Team</a:t>
            </a:r>
          </a:p>
          <a:p>
            <a:pPr lvl="1"/>
            <a:r>
              <a:rPr lang="de-DE" dirty="0" smtClean="0"/>
              <a:t>max. 6 Personen</a:t>
            </a:r>
          </a:p>
          <a:p>
            <a:pPr lvl="1"/>
            <a:r>
              <a:rPr lang="de-DE" dirty="0" smtClean="0"/>
              <a:t>Keine räumliche Trennung</a:t>
            </a:r>
          </a:p>
          <a:p>
            <a:r>
              <a:rPr lang="de-DE" dirty="0" err="1" smtClean="0"/>
              <a:t>Know-How</a:t>
            </a:r>
            <a:r>
              <a:rPr lang="de-DE" dirty="0" smtClean="0"/>
              <a:t> Übertragung </a:t>
            </a:r>
            <a:r>
              <a:rPr lang="de-DE" dirty="0" smtClean="0">
                <a:sym typeface="Wingdings" panose="05000000000000000000" pitchFamily="2" charset="2"/>
              </a:rPr>
              <a:t> </a:t>
            </a:r>
            <a:r>
              <a:rPr lang="de-DE" dirty="0" smtClean="0"/>
              <a:t>aufwändig</a:t>
            </a:r>
          </a:p>
          <a:p>
            <a:endParaRPr lang="de-DE" dirty="0" smtClean="0"/>
          </a:p>
          <a:p>
            <a:pPr lvl="1"/>
            <a:endParaRPr lang="de-DE" dirty="0" smtClean="0"/>
          </a:p>
          <a:p>
            <a:pPr marL="411480" lvl="1" indent="0">
              <a:buNone/>
            </a:pP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33</a:t>
            </a:fld>
            <a:endParaRPr lang="de-DE" dirty="0"/>
          </a:p>
        </p:txBody>
      </p:sp>
    </p:spTree>
    <p:extLst>
      <p:ext uri="{BB962C8B-B14F-4D97-AF65-F5344CB8AC3E}">
        <p14:creationId xmlns:p14="http://schemas.microsoft.com/office/powerpoint/2010/main" val="8130668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Abgabedokumente</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Style Guide</a:t>
            </a:r>
          </a:p>
          <a:p>
            <a:r>
              <a:rPr lang="de-DE" dirty="0" smtClean="0"/>
              <a:t>Installationsanleitung</a:t>
            </a:r>
          </a:p>
          <a:p>
            <a:r>
              <a:rPr lang="de-DE" dirty="0" smtClean="0"/>
              <a:t>Modelle</a:t>
            </a:r>
          </a:p>
          <a:p>
            <a:pPr lvl="1"/>
            <a:r>
              <a:rPr lang="de-DE" dirty="0" smtClean="0"/>
              <a:t>GUI / View</a:t>
            </a:r>
          </a:p>
          <a:p>
            <a:pPr lvl="1"/>
            <a:r>
              <a:rPr lang="de-DE" dirty="0" smtClean="0"/>
              <a:t>Controller</a:t>
            </a:r>
          </a:p>
          <a:p>
            <a:pPr lvl="1"/>
            <a:r>
              <a:rPr lang="de-DE" dirty="0" smtClean="0"/>
              <a:t>Model</a:t>
            </a:r>
          </a:p>
          <a:p>
            <a:pPr lvl="1"/>
            <a:r>
              <a:rPr lang="de-DE" dirty="0" smtClean="0"/>
              <a:t>Architektur</a:t>
            </a:r>
            <a:endParaRPr lang="de-DE" dirty="0"/>
          </a:p>
          <a:p>
            <a:r>
              <a:rPr lang="de-DE" dirty="0" smtClean="0"/>
              <a:t>Rollen und Rechte</a:t>
            </a:r>
          </a:p>
          <a:p>
            <a:r>
              <a:rPr lang="de-DE" dirty="0" smtClean="0"/>
              <a:t>Testdokumentation</a:t>
            </a:r>
          </a:p>
          <a:p>
            <a:r>
              <a:rPr lang="de-DE" dirty="0" err="1" smtClean="0"/>
              <a:t>JavaDoc</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34</a:t>
            </a:fld>
            <a:endParaRPr lang="de-DE" dirty="0"/>
          </a:p>
        </p:txBody>
      </p:sp>
    </p:spTree>
    <p:extLst>
      <p:ext uri="{BB962C8B-B14F-4D97-AF65-F5344CB8AC3E}">
        <p14:creationId xmlns:p14="http://schemas.microsoft.com/office/powerpoint/2010/main" val="2157321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3510136"/>
          </a:xfrm>
        </p:spPr>
        <p:txBody>
          <a:bodyPr>
            <a:normAutofit/>
          </a:bodyPr>
          <a:lstStyle/>
          <a:p>
            <a:pPr algn="ctr"/>
            <a:r>
              <a:rPr lang="de-DE" dirty="0" smtClean="0"/>
              <a:t>Vielen Dank für Ihre Aufmerksamkeit.</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35</a:t>
            </a:fld>
            <a:endParaRPr lang="de-DE" dirty="0"/>
          </a:p>
        </p:txBody>
      </p:sp>
    </p:spTree>
    <p:extLst>
      <p:ext uri="{BB962C8B-B14F-4D97-AF65-F5344CB8AC3E}">
        <p14:creationId xmlns:p14="http://schemas.microsoft.com/office/powerpoint/2010/main" val="30809535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Use</a:t>
            </a:r>
            <a:r>
              <a:rPr lang="de-DE" dirty="0" smtClean="0"/>
              <a:t> Case Beschreibungen</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36</a:t>
            </a:fld>
            <a:endParaRPr lang="de-DE" dirty="0"/>
          </a:p>
        </p:txBody>
      </p:sp>
    </p:spTree>
    <p:extLst>
      <p:ext uri="{BB962C8B-B14F-4D97-AF65-F5344CB8AC3E}">
        <p14:creationId xmlns:p14="http://schemas.microsoft.com/office/powerpoint/2010/main" val="15559262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„Login“</a:t>
            </a:r>
            <a:endParaRPr lang="de-DE" dirty="0"/>
          </a:p>
        </p:txBody>
      </p:sp>
      <p:sp>
        <p:nvSpPr>
          <p:cNvPr id="3" name="Inhaltsplatzhalter 2"/>
          <p:cNvSpPr>
            <a:spLocks noGrp="1"/>
          </p:cNvSpPr>
          <p:nvPr>
            <p:ph idx="1"/>
          </p:nvPr>
        </p:nvSpPr>
        <p:spPr/>
        <p:txBody>
          <a:bodyPr/>
          <a:lstStyle/>
          <a:p>
            <a:r>
              <a:rPr lang="de-DE" dirty="0" smtClean="0"/>
              <a:t>Benutzername und Passwort müssen zur Authentifizierung eingegeben werden</a:t>
            </a:r>
          </a:p>
          <a:p>
            <a:r>
              <a:rPr lang="de-DE" dirty="0" smtClean="0"/>
              <a:t>Passwort muss in der Datenbank verschlüsselt abgelegt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37</a:t>
            </a:fld>
            <a:endParaRPr lang="de-DE" dirty="0"/>
          </a:p>
        </p:txBody>
      </p:sp>
    </p:spTree>
    <p:extLst>
      <p:ext uri="{BB962C8B-B14F-4D97-AF65-F5344CB8AC3E}">
        <p14:creationId xmlns:p14="http://schemas.microsoft.com/office/powerpoint/2010/main" val="5113659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sp>
        <p:nvSpPr>
          <p:cNvPr id="3" name="Inhaltsplatzhalter 2"/>
          <p:cNvSpPr>
            <a:spLocks noGrp="1"/>
          </p:cNvSpPr>
          <p:nvPr>
            <p:ph idx="1"/>
          </p:nvPr>
        </p:nvSpPr>
        <p:spPr/>
        <p:txBody>
          <a:bodyPr/>
          <a:lstStyle/>
          <a:p>
            <a:r>
              <a:rPr lang="de-DE" dirty="0" smtClean="0"/>
              <a:t>Vergessen: bei vergessenem Passwort muss sich der User beim UHD melden (die Telefonnummer wird im Hilfe-Fenster der Login-Oberfläche angezeigt)</a:t>
            </a:r>
          </a:p>
          <a:p>
            <a:r>
              <a:rPr lang="de-DE" dirty="0" smtClean="0"/>
              <a:t>Ändern: beim ersten Login muss das Passwort vom User geändert werden</a:t>
            </a:r>
          </a:p>
          <a:p>
            <a:pPr lvl="1"/>
            <a:r>
              <a:rPr lang="de-DE" dirty="0" smtClean="0"/>
              <a:t>Danach kann es jederzeit wieder geändert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38</a:t>
            </a:fld>
            <a:endParaRPr lang="de-DE" dirty="0"/>
          </a:p>
        </p:txBody>
      </p:sp>
    </p:spTree>
    <p:extLst>
      <p:ext uri="{BB962C8B-B14F-4D97-AF65-F5344CB8AC3E}">
        <p14:creationId xmlns:p14="http://schemas.microsoft.com/office/powerpoint/2010/main" val="23675862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pic>
        <p:nvPicPr>
          <p:cNvPr id="5" name="Grafik 4"/>
          <p:cNvPicPr>
            <a:picLocks noChangeAspect="1"/>
          </p:cNvPicPr>
          <p:nvPr/>
        </p:nvPicPr>
        <p:blipFill>
          <a:blip r:embed="rId2" cstate="print"/>
          <a:stretch>
            <a:fillRect/>
          </a:stretch>
        </p:blipFill>
        <p:spPr>
          <a:xfrm>
            <a:off x="261937" y="2564904"/>
            <a:ext cx="8620125" cy="2590800"/>
          </a:xfrm>
          <a:prstGeom prst="rect">
            <a:avLst/>
          </a:prstGeom>
        </p:spPr>
      </p:pic>
      <p:sp>
        <p:nvSpPr>
          <p:cNvPr id="3" name="Foliennummernplatzhalter 2"/>
          <p:cNvSpPr>
            <a:spLocks noGrp="1"/>
          </p:cNvSpPr>
          <p:nvPr>
            <p:ph type="sldNum" sz="quarter" idx="12"/>
          </p:nvPr>
        </p:nvSpPr>
        <p:spPr/>
        <p:txBody>
          <a:bodyPr/>
          <a:lstStyle/>
          <a:p>
            <a:fld id="{5F4D6440-1F17-4389-BEAA-8CB6F5977206}" type="slidenum">
              <a:rPr lang="de-DE" smtClean="0"/>
              <a:pPr/>
              <a:t>39</a:t>
            </a:fld>
            <a:endParaRPr lang="de-DE" dirty="0"/>
          </a:p>
        </p:txBody>
      </p:sp>
    </p:spTree>
    <p:extLst>
      <p:ext uri="{BB962C8B-B14F-4D97-AF65-F5344CB8AC3E}">
        <p14:creationId xmlns:p14="http://schemas.microsoft.com/office/powerpoint/2010/main" val="167482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Projektorganisation</a:t>
            </a:r>
            <a:endParaRPr lang="de-DE" dirty="0"/>
          </a:p>
        </p:txBody>
      </p:sp>
      <p:sp>
        <p:nvSpPr>
          <p:cNvPr id="5" name="Abgerundetes Rechteck 4"/>
          <p:cNvSpPr/>
          <p:nvPr/>
        </p:nvSpPr>
        <p:spPr>
          <a:xfrm>
            <a:off x="3167744" y="2708840"/>
            <a:ext cx="2520280"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Projektleitung</a:t>
            </a:r>
            <a:endParaRPr lang="de-DE" dirty="0"/>
          </a:p>
        </p:txBody>
      </p:sp>
      <p:sp>
        <p:nvSpPr>
          <p:cNvPr id="6" name="Abgerundetes Rechteck 5"/>
          <p:cNvSpPr/>
          <p:nvPr/>
        </p:nvSpPr>
        <p:spPr>
          <a:xfrm>
            <a:off x="6984368"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Test</a:t>
            </a:r>
            <a:endParaRPr lang="de-DE" dirty="0"/>
          </a:p>
        </p:txBody>
      </p:sp>
      <p:sp>
        <p:nvSpPr>
          <p:cNvPr id="7" name="Abgerundetes Rechteck 6"/>
          <p:cNvSpPr/>
          <p:nvPr/>
        </p:nvSpPr>
        <p:spPr>
          <a:xfrm>
            <a:off x="4728050"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Logik</a:t>
            </a:r>
            <a:endParaRPr lang="de-DE" dirty="0"/>
          </a:p>
        </p:txBody>
      </p:sp>
      <p:sp>
        <p:nvSpPr>
          <p:cNvPr id="8" name="Abgerundetes Rechteck 7"/>
          <p:cNvSpPr/>
          <p:nvPr/>
        </p:nvSpPr>
        <p:spPr>
          <a:xfrm>
            <a:off x="2471733"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GUI</a:t>
            </a:r>
            <a:endParaRPr lang="de-DE" dirty="0"/>
          </a:p>
        </p:txBody>
      </p:sp>
      <p:sp>
        <p:nvSpPr>
          <p:cNvPr id="9" name="Abgerundetes Rechteck 8"/>
          <p:cNvSpPr/>
          <p:nvPr/>
        </p:nvSpPr>
        <p:spPr>
          <a:xfrm>
            <a:off x="215416"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Datenbank</a:t>
            </a:r>
            <a:endParaRPr lang="de-DE" dirty="0"/>
          </a:p>
        </p:txBody>
      </p:sp>
      <p:cxnSp>
        <p:nvCxnSpPr>
          <p:cNvPr id="11" name="Gewinkelte Verbindung 10"/>
          <p:cNvCxnSpPr>
            <a:stCxn id="5" idx="2"/>
            <a:endCxn id="9" idx="0"/>
          </p:cNvCxnSpPr>
          <p:nvPr/>
        </p:nvCxnSpPr>
        <p:spPr>
          <a:xfrm rot="5400000">
            <a:off x="2308538" y="2451822"/>
            <a:ext cx="926225" cy="33124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Gewinkelte Verbindung 12"/>
          <p:cNvCxnSpPr>
            <a:stCxn id="5" idx="2"/>
            <a:endCxn id="8" idx="0"/>
          </p:cNvCxnSpPr>
          <p:nvPr/>
        </p:nvCxnSpPr>
        <p:spPr>
          <a:xfrm rot="5400000">
            <a:off x="3436697" y="3579981"/>
            <a:ext cx="926225" cy="10561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Gewinkelte Verbindung 14"/>
          <p:cNvCxnSpPr>
            <a:stCxn id="5" idx="2"/>
            <a:endCxn id="7" idx="0"/>
          </p:cNvCxnSpPr>
          <p:nvPr/>
        </p:nvCxnSpPr>
        <p:spPr>
          <a:xfrm rot="16200000" flipH="1">
            <a:off x="4564855" y="3507973"/>
            <a:ext cx="926225" cy="12001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Gewinkelte Verbindung 16"/>
          <p:cNvCxnSpPr>
            <a:stCxn id="5" idx="2"/>
            <a:endCxn id="6" idx="0"/>
          </p:cNvCxnSpPr>
          <p:nvPr/>
        </p:nvCxnSpPr>
        <p:spPr>
          <a:xfrm rot="16200000" flipH="1">
            <a:off x="5693014" y="2379814"/>
            <a:ext cx="926225" cy="345648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Foliennummernplatzhalter 2"/>
          <p:cNvSpPr>
            <a:spLocks noGrp="1"/>
          </p:cNvSpPr>
          <p:nvPr>
            <p:ph type="sldNum" sz="quarter" idx="12"/>
          </p:nvPr>
        </p:nvSpPr>
        <p:spPr/>
        <p:txBody>
          <a:bodyPr/>
          <a:lstStyle/>
          <a:p>
            <a:fld id="{5F4D6440-1F17-4389-BEAA-8CB6F5977206}" type="slidenum">
              <a:rPr lang="de-DE" smtClean="0"/>
              <a:pPr/>
              <a:t>4</a:t>
            </a:fld>
            <a:endParaRPr lang="de-DE" dirty="0"/>
          </a:p>
        </p:txBody>
      </p:sp>
    </p:spTree>
    <p:extLst>
      <p:ext uri="{BB962C8B-B14F-4D97-AF65-F5344CB8AC3E}">
        <p14:creationId xmlns:p14="http://schemas.microsoft.com/office/powerpoint/2010/main" val="2473085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Use Case „Erfassen“</a:t>
            </a:r>
            <a:endParaRPr lang="de-DE" dirty="0"/>
          </a:p>
        </p:txBody>
      </p:sp>
      <p:sp>
        <p:nvSpPr>
          <p:cNvPr id="4" name="Inhaltsplatzhalter 3"/>
          <p:cNvSpPr>
            <a:spLocks noGrp="1"/>
          </p:cNvSpPr>
          <p:nvPr>
            <p:ph idx="1"/>
          </p:nvPr>
        </p:nvSpPr>
        <p:spPr/>
        <p:txBody>
          <a:bodyPr/>
          <a:lstStyle/>
          <a:p>
            <a:r>
              <a:rPr lang="de-DE" dirty="0" smtClean="0"/>
              <a:t>Mitarbeiter soll mehrmals täglich einen Eintrag erfassen können</a:t>
            </a:r>
          </a:p>
          <a:p>
            <a:r>
              <a:rPr lang="de-DE" dirty="0" smtClean="0"/>
              <a:t>Ein Eintrag darf nur für die aktuelle und die vorherige Kalenderwoche (aktuelles Jahr) erfasst werden</a:t>
            </a:r>
            <a:endParaRPr lang="de-DE" dirty="0"/>
          </a:p>
        </p:txBody>
      </p:sp>
      <p:sp>
        <p:nvSpPr>
          <p:cNvPr id="2" name="Foliennummernplatzhalter 1"/>
          <p:cNvSpPr>
            <a:spLocks noGrp="1"/>
          </p:cNvSpPr>
          <p:nvPr>
            <p:ph type="sldNum" sz="quarter" idx="12"/>
          </p:nvPr>
        </p:nvSpPr>
        <p:spPr/>
        <p:txBody>
          <a:bodyPr/>
          <a:lstStyle/>
          <a:p>
            <a:fld id="{5F4D6440-1F17-4389-BEAA-8CB6F5977206}" type="slidenum">
              <a:rPr lang="de-DE" smtClean="0"/>
              <a:pPr/>
              <a:t>40</a:t>
            </a:fld>
            <a:endParaRPr lang="de-DE" dirty="0"/>
          </a:p>
        </p:txBody>
      </p:sp>
    </p:spTree>
    <p:extLst>
      <p:ext uri="{BB962C8B-B14F-4D97-AF65-F5344CB8AC3E}">
        <p14:creationId xmlns:p14="http://schemas.microsoft.com/office/powerpoint/2010/main" val="4326452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 einsehen“ - 		 Gruppenleiter</a:t>
            </a:r>
            <a:endParaRPr lang="de-DE" dirty="0"/>
          </a:p>
        </p:txBody>
      </p:sp>
      <p:sp>
        <p:nvSpPr>
          <p:cNvPr id="3" name="Inhaltsplatzhalter 2"/>
          <p:cNvSpPr>
            <a:spLocks noGrp="1"/>
          </p:cNvSpPr>
          <p:nvPr>
            <p:ph idx="1"/>
          </p:nvPr>
        </p:nvSpPr>
        <p:spPr>
          <a:xfrm>
            <a:off x="457200" y="2416256"/>
            <a:ext cx="8229600" cy="4325112"/>
          </a:xfrm>
        </p:spPr>
        <p:txBody>
          <a:bodyPr/>
          <a:lstStyle/>
          <a:p>
            <a:r>
              <a:rPr lang="de-DE" dirty="0" smtClean="0"/>
              <a:t>Gruppenleiter: darf die Ergebnisse seiner eigenen Arbeitsgruppe einsehen</a:t>
            </a:r>
          </a:p>
          <a:p>
            <a:r>
              <a:rPr lang="de-DE" dirty="0" smtClean="0"/>
              <a:t>„Drucken“ gibt die aktuelle Tabelle als PDF-Datei aus</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41</a:t>
            </a:fld>
            <a:endParaRPr lang="de-DE" dirty="0"/>
          </a:p>
        </p:txBody>
      </p:sp>
    </p:spTree>
    <p:extLst>
      <p:ext uri="{BB962C8B-B14F-4D97-AF65-F5344CB8AC3E}">
        <p14:creationId xmlns:p14="http://schemas.microsoft.com/office/powerpoint/2010/main" val="20113692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„Arbeitsgruppen einsehen“ - 		 Bereichsleiter</a:t>
            </a:r>
            <a:endParaRPr lang="de-DE" dirty="0"/>
          </a:p>
        </p:txBody>
      </p:sp>
      <p:sp>
        <p:nvSpPr>
          <p:cNvPr id="3" name="Inhaltsplatzhalter 2"/>
          <p:cNvSpPr>
            <a:spLocks noGrp="1"/>
          </p:cNvSpPr>
          <p:nvPr>
            <p:ph idx="1"/>
          </p:nvPr>
        </p:nvSpPr>
        <p:spPr>
          <a:xfrm>
            <a:off x="457200" y="2416256"/>
            <a:ext cx="8229600" cy="4325112"/>
          </a:xfrm>
        </p:spPr>
        <p:txBody>
          <a:bodyPr>
            <a:normAutofit/>
          </a:bodyPr>
          <a:lstStyle/>
          <a:p>
            <a:r>
              <a:rPr lang="de-DE" dirty="0" smtClean="0"/>
              <a:t>Bereichsleiter: darf alle Arbeitsgruppen seines Bereichs einsehen</a:t>
            </a:r>
          </a:p>
          <a:p>
            <a:r>
              <a:rPr lang="de-DE" dirty="0" smtClean="0"/>
              <a:t>Einträge der Arbeitsgruppen werden zusätzlich aufsummiert</a:t>
            </a:r>
          </a:p>
          <a:p>
            <a:r>
              <a:rPr lang="de-DE" dirty="0" smtClean="0"/>
              <a:t>„</a:t>
            </a:r>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42</a:t>
            </a:fld>
            <a:endParaRPr lang="de-DE" dirty="0"/>
          </a:p>
        </p:txBody>
      </p:sp>
    </p:spTree>
    <p:extLst>
      <p:ext uri="{BB962C8B-B14F-4D97-AF65-F5344CB8AC3E}">
        <p14:creationId xmlns:p14="http://schemas.microsoft.com/office/powerpoint/2010/main" val="2411563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 einsehen“</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Zentralbereichsleiter und Fachbereichs-organisation: dürfen alle Bereiche einsehen</a:t>
            </a:r>
          </a:p>
          <a:p>
            <a:r>
              <a:rPr lang="de-DE" dirty="0" smtClean="0"/>
              <a:t>Von der Übersicht der Bereiche kann der User direkt auf die Arbeitsgruppen eines Bereichs gelangen</a:t>
            </a:r>
          </a:p>
          <a:p>
            <a:r>
              <a:rPr lang="de-DE" dirty="0" smtClean="0"/>
              <a:t>Einträge der Bereiche werden zusätzlich aufsummiert</a:t>
            </a:r>
          </a:p>
          <a:p>
            <a:r>
              <a:rPr lang="de-DE" dirty="0"/>
              <a:t>„Abrechen“ leitet den </a:t>
            </a:r>
            <a:r>
              <a:rPr lang="de-DE" dirty="0" smtClean="0"/>
              <a:t>User wieder </a:t>
            </a:r>
            <a:r>
              <a:rPr lang="de-DE" dirty="0"/>
              <a:t>auf die Seite zurück, auf der er Kalenderjahr und Kalenderwoche eingeben kann, um Daten anzuzeigen</a:t>
            </a:r>
          </a:p>
          <a:p>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43</a:t>
            </a:fld>
            <a:endParaRPr lang="de-DE" dirty="0"/>
          </a:p>
        </p:txBody>
      </p:sp>
    </p:spTree>
    <p:extLst>
      <p:ext uri="{BB962C8B-B14F-4D97-AF65-F5344CB8AC3E}">
        <p14:creationId xmlns:p14="http://schemas.microsoft.com/office/powerpoint/2010/main" val="17394184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smtClean="0"/>
              <a:t>Die Verwaltung erfolgt über die Fachbereichs-organisation</a:t>
            </a:r>
          </a:p>
          <a:p>
            <a:r>
              <a:rPr lang="de-DE" dirty="0" smtClean="0"/>
              <a:t>Anlegen: mit Angaben über Bezeichnung und Kurzbezeichnung soll ein Bereich angelegt werden können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44</a:t>
            </a:fld>
            <a:endParaRPr lang="de-DE" dirty="0"/>
          </a:p>
        </p:txBody>
      </p:sp>
    </p:spTree>
    <p:extLst>
      <p:ext uri="{BB962C8B-B14F-4D97-AF65-F5344CB8AC3E}">
        <p14:creationId xmlns:p14="http://schemas.microsoft.com/office/powerpoint/2010/main" val="26151684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a:t>
            </a:r>
            <a:r>
              <a:rPr lang="de-DE" dirty="0" smtClean="0"/>
              <a:t>Oberfläche mit Drop-Down-Feld</a:t>
            </a:r>
          </a:p>
          <a:p>
            <a:r>
              <a:rPr lang="de-DE" dirty="0" smtClean="0"/>
              <a:t>Bearbeiten: die Bezeichnung, die Kurz-bezeichnung und der Leiter sollen geändert werden können</a:t>
            </a:r>
          </a:p>
          <a:p>
            <a:r>
              <a:rPr lang="de-DE" dirty="0" smtClean="0"/>
              <a:t>Löschen: der Bereich wird inaktiv gesetzt, sobald alle Arbeitsgruppen und Mitarbeiter aus dem Bereich entfernt wurden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45</a:t>
            </a:fld>
            <a:endParaRPr lang="de-DE" dirty="0"/>
          </a:p>
        </p:txBody>
      </p:sp>
    </p:spTree>
    <p:extLst>
      <p:ext uri="{BB962C8B-B14F-4D97-AF65-F5344CB8AC3E}">
        <p14:creationId xmlns:p14="http://schemas.microsoft.com/office/powerpoint/2010/main" val="428134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Verwaltung erfolgt über die Fachbereichs-organisation</a:t>
            </a:r>
          </a:p>
          <a:p>
            <a:r>
              <a:rPr lang="de-DE" dirty="0"/>
              <a:t>Anlegen: mit Angaben über </a:t>
            </a:r>
            <a:r>
              <a:rPr lang="de-DE" dirty="0" smtClean="0"/>
              <a:t>Bezeichnung, Kurz-bezeichnung und Bereich soll eine Arbeitsgruppe angelegt </a:t>
            </a:r>
            <a:r>
              <a:rPr lang="de-DE" dirty="0"/>
              <a:t>werden </a:t>
            </a:r>
            <a:r>
              <a:rPr lang="de-DE" dirty="0" smtClean="0"/>
              <a:t>können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46</a:t>
            </a:fld>
            <a:endParaRPr lang="de-DE" dirty="0"/>
          </a:p>
        </p:txBody>
      </p:sp>
    </p:spTree>
    <p:extLst>
      <p:ext uri="{BB962C8B-B14F-4D97-AF65-F5344CB8AC3E}">
        <p14:creationId xmlns:p14="http://schemas.microsoft.com/office/powerpoint/2010/main" val="2438747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Suchen-Oberfläche</a:t>
            </a:r>
          </a:p>
          <a:p>
            <a:r>
              <a:rPr lang="de-DE" dirty="0" smtClean="0"/>
              <a:t>Bearbeiten</a:t>
            </a:r>
            <a:r>
              <a:rPr lang="de-DE" dirty="0"/>
              <a:t>: die Bezeichnung, die </a:t>
            </a:r>
            <a:r>
              <a:rPr lang="de-DE" dirty="0" smtClean="0"/>
              <a:t>Kurzbezeichnung, die Zuordnung zum Bereich </a:t>
            </a:r>
            <a:r>
              <a:rPr lang="de-DE" dirty="0"/>
              <a:t>und der Leiter sollen geändert werden können</a:t>
            </a:r>
          </a:p>
          <a:p>
            <a:r>
              <a:rPr lang="de-DE" dirty="0"/>
              <a:t>Löschen: </a:t>
            </a:r>
            <a:r>
              <a:rPr lang="de-DE" dirty="0" smtClean="0"/>
              <a:t>die Arbeitsgruppe wird </a:t>
            </a:r>
            <a:r>
              <a:rPr lang="de-DE" dirty="0"/>
              <a:t>inaktiv gesetzt, sobald alle </a:t>
            </a:r>
            <a:r>
              <a:rPr lang="de-DE" dirty="0" smtClean="0"/>
              <a:t>Mitarbeiter </a:t>
            </a:r>
            <a:r>
              <a:rPr lang="de-DE" dirty="0"/>
              <a:t>aus </a:t>
            </a:r>
            <a:r>
              <a:rPr lang="de-DE" dirty="0" smtClean="0"/>
              <a:t>der Arbeitsgruppe entfernt </a:t>
            </a:r>
            <a:r>
              <a:rPr lang="de-DE" dirty="0"/>
              <a:t>wurden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47</a:t>
            </a:fld>
            <a:endParaRPr lang="de-DE" dirty="0"/>
          </a:p>
        </p:txBody>
      </p:sp>
    </p:spTree>
    <p:extLst>
      <p:ext uri="{BB962C8B-B14F-4D97-AF65-F5344CB8AC3E}">
        <p14:creationId xmlns:p14="http://schemas.microsoft.com/office/powerpoint/2010/main" val="6009137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„Mitarbeiter“</a:t>
            </a:r>
            <a:endParaRPr lang="de-DE" dirty="0"/>
          </a:p>
        </p:txBody>
      </p:sp>
      <p:sp>
        <p:nvSpPr>
          <p:cNvPr id="3" name="Inhaltsplatzhalter 2"/>
          <p:cNvSpPr>
            <a:spLocks noGrp="1"/>
          </p:cNvSpPr>
          <p:nvPr>
            <p:ph idx="1"/>
          </p:nvPr>
        </p:nvSpPr>
        <p:spPr/>
        <p:txBody>
          <a:bodyPr>
            <a:normAutofit lnSpcReduction="10000"/>
          </a:bodyPr>
          <a:lstStyle/>
          <a:p>
            <a:r>
              <a:rPr lang="de-DE" dirty="0"/>
              <a:t>Die Verwaltung erfolgt über die Fachbereichs-organisation</a:t>
            </a:r>
          </a:p>
          <a:p>
            <a:r>
              <a:rPr lang="de-DE" dirty="0"/>
              <a:t>Anlegen: </a:t>
            </a:r>
            <a:r>
              <a:rPr lang="de-DE" dirty="0" smtClean="0"/>
              <a:t>die Oberfläche wird je nach Rolle des Mitarbeiters angepasst</a:t>
            </a:r>
          </a:p>
          <a:p>
            <a:pPr lvl="1"/>
            <a:r>
              <a:rPr lang="de-DE" dirty="0" smtClean="0"/>
              <a:t>Vorname, Nachname, Benutzername und Rolle müssen immer angegeben werden</a:t>
            </a:r>
          </a:p>
          <a:p>
            <a:pPr lvl="1"/>
            <a:r>
              <a:rPr lang="de-DE" dirty="0" smtClean="0"/>
              <a:t>Das Passwort kann entweder manuell eingegeben werden oder kann über einen Button automatisch generiert werden</a:t>
            </a:r>
          </a:p>
          <a:p>
            <a:pPr lvl="1"/>
            <a:r>
              <a:rPr lang="de-DE" dirty="0" smtClean="0"/>
              <a:t>Je nach Rolle muss entweder eine Arbeitsgruppe oder ein Bereich ausgewählt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48</a:t>
            </a:fld>
            <a:endParaRPr lang="de-DE" dirty="0"/>
          </a:p>
        </p:txBody>
      </p:sp>
    </p:spTree>
    <p:extLst>
      <p:ext uri="{BB962C8B-B14F-4D97-AF65-F5344CB8AC3E}">
        <p14:creationId xmlns:p14="http://schemas.microsoft.com/office/powerpoint/2010/main" val="33958187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Use Case „Mitarbeiter“</a:t>
            </a:r>
          </a:p>
        </p:txBody>
      </p:sp>
      <p:sp>
        <p:nvSpPr>
          <p:cNvPr id="3" name="Inhaltsplatzhalter 2"/>
          <p:cNvSpPr>
            <a:spLocks noGrp="1"/>
          </p:cNvSpPr>
          <p:nvPr>
            <p:ph idx="1"/>
          </p:nvPr>
        </p:nvSpPr>
        <p:spPr/>
        <p:txBody>
          <a:bodyPr>
            <a:normAutofit lnSpcReduction="10000"/>
          </a:bodyPr>
          <a:lstStyle/>
          <a:p>
            <a:r>
              <a:rPr lang="de-DE" dirty="0" smtClean="0"/>
              <a:t>Die Auswahl zur Bearbeitung bzw. zur Löschung erfolgt über eine Suchen-Oberfläche</a:t>
            </a:r>
          </a:p>
          <a:p>
            <a:r>
              <a:rPr lang="de-DE" dirty="0" smtClean="0"/>
              <a:t>Bearbeiten: Vorname, Nachname, Rolle und Bereich bzw. Arbeitsgruppe können geändert werden</a:t>
            </a:r>
          </a:p>
          <a:p>
            <a:pPr lvl="1"/>
            <a:r>
              <a:rPr lang="de-DE" dirty="0" smtClean="0"/>
              <a:t>Je nach Rolle wird entweder Bereich oder Arbeitsgruppe angezeigt</a:t>
            </a:r>
          </a:p>
          <a:p>
            <a:r>
              <a:rPr lang="de-DE" dirty="0" smtClean="0"/>
              <a:t>Löschen: nach der Suche erscheint eine Auswahl-Tabelle über die der Mitarbeiter gelöscht werden kann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49</a:t>
            </a:fld>
            <a:endParaRPr lang="de-DE" dirty="0"/>
          </a:p>
        </p:txBody>
      </p:sp>
    </p:spTree>
    <p:extLst>
      <p:ext uri="{BB962C8B-B14F-4D97-AF65-F5344CB8AC3E}">
        <p14:creationId xmlns:p14="http://schemas.microsoft.com/office/powerpoint/2010/main" val="1313710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3" name="Diagramm 2"/>
          <p:cNvGraphicFramePr/>
          <p:nvPr>
            <p:extLst>
              <p:ext uri="{D42A27DB-BD31-4B8C-83A1-F6EECF244321}">
                <p14:modId xmlns:p14="http://schemas.microsoft.com/office/powerpoint/2010/main" val="1881831684"/>
              </p:ext>
            </p:extLst>
          </p:nvPr>
        </p:nvGraphicFramePr>
        <p:xfrm>
          <a:off x="83840" y="1397000"/>
          <a:ext cx="8880648"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liennummernplatzhalter 3"/>
          <p:cNvSpPr>
            <a:spLocks noGrp="1"/>
          </p:cNvSpPr>
          <p:nvPr>
            <p:ph type="sldNum" sz="quarter" idx="12"/>
          </p:nvPr>
        </p:nvSpPr>
        <p:spPr/>
        <p:txBody>
          <a:bodyPr/>
          <a:lstStyle/>
          <a:p>
            <a:fld id="{5F4D6440-1F17-4389-BEAA-8CB6F5977206}" type="slidenum">
              <a:rPr lang="de-DE" smtClean="0"/>
              <a:pPr/>
              <a:t>5</a:t>
            </a:fld>
            <a:endParaRPr lang="de-DE" dirty="0"/>
          </a:p>
        </p:txBody>
      </p:sp>
    </p:spTree>
    <p:extLst>
      <p:ext uri="{BB962C8B-B14F-4D97-AF65-F5344CB8AC3E}">
        <p14:creationId xmlns:p14="http://schemas.microsoft.com/office/powerpoint/2010/main" val="41749468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„Art“</a:t>
            </a:r>
            <a:endParaRPr lang="de-DE" dirty="0"/>
          </a:p>
        </p:txBody>
      </p:sp>
      <p:sp>
        <p:nvSpPr>
          <p:cNvPr id="3" name="Inhaltsplatzhalter 2"/>
          <p:cNvSpPr>
            <a:spLocks noGrp="1"/>
          </p:cNvSpPr>
          <p:nvPr>
            <p:ph idx="1"/>
          </p:nvPr>
        </p:nvSpPr>
        <p:spPr/>
        <p:txBody>
          <a:bodyPr/>
          <a:lstStyle/>
          <a:p>
            <a:r>
              <a:rPr lang="de-DE" dirty="0"/>
              <a:t>Die Verwaltung erfolgt über die Fachbereichs-organisation</a:t>
            </a:r>
          </a:p>
          <a:p>
            <a:r>
              <a:rPr lang="de-DE" dirty="0" smtClean="0"/>
              <a:t>Anlegen: über Angabe einer Bezeichnung kann eine neue Eintragsart angelegt werden</a:t>
            </a:r>
          </a:p>
          <a:p>
            <a:r>
              <a:rPr lang="de-DE" dirty="0" smtClean="0"/>
              <a:t>Löschen: über ein Drop-Down-Feld kann die zu löschende Art ausgewählt werden</a:t>
            </a:r>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50</a:t>
            </a:fld>
            <a:endParaRPr lang="de-DE" dirty="0"/>
          </a:p>
        </p:txBody>
      </p:sp>
    </p:spTree>
    <p:extLst>
      <p:ext uri="{BB962C8B-B14F-4D97-AF65-F5344CB8AC3E}">
        <p14:creationId xmlns:p14="http://schemas.microsoft.com/office/powerpoint/2010/main" val="22043757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„Job“</a:t>
            </a:r>
            <a:endParaRPr lang="de-DE" dirty="0"/>
          </a:p>
        </p:txBody>
      </p:sp>
      <p:sp>
        <p:nvSpPr>
          <p:cNvPr id="3" name="Inhaltsplatzhalter 2"/>
          <p:cNvSpPr>
            <a:spLocks noGrp="1"/>
          </p:cNvSpPr>
          <p:nvPr>
            <p:ph idx="1"/>
          </p:nvPr>
        </p:nvSpPr>
        <p:spPr/>
        <p:txBody>
          <a:bodyPr>
            <a:normAutofit lnSpcReduction="10000"/>
          </a:bodyPr>
          <a:lstStyle/>
          <a:p>
            <a:r>
              <a:rPr lang="de-DE" dirty="0" smtClean="0"/>
              <a:t>Einstellungen: es kann festgelegt werden in welchem Intervall die Einträge der Sachbearbeiter bzw. der Gruppenleiter gelöscht werden</a:t>
            </a:r>
          </a:p>
          <a:p>
            <a:pPr lvl="1"/>
            <a:r>
              <a:rPr lang="de-DE" dirty="0" smtClean="0"/>
              <a:t>Das Intervall kann nur monatsweise festgelegt werden</a:t>
            </a:r>
          </a:p>
          <a:p>
            <a:r>
              <a:rPr lang="de-DE" dirty="0" smtClean="0"/>
              <a:t>Aufsummierung: die Einträge werden in der Wochenübersicht bzw. in der Jahresübersicht aufsummiert</a:t>
            </a:r>
          </a:p>
          <a:p>
            <a:pPr lvl="1"/>
            <a:r>
              <a:rPr lang="de-DE" dirty="0" smtClean="0"/>
              <a:t>Der Job </a:t>
            </a:r>
            <a:r>
              <a:rPr lang="de-DE" smtClean="0"/>
              <a:t>läuft jede Nacht</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51</a:t>
            </a:fld>
            <a:endParaRPr lang="de-DE" dirty="0"/>
          </a:p>
        </p:txBody>
      </p:sp>
    </p:spTree>
    <p:extLst>
      <p:ext uri="{BB962C8B-B14F-4D97-AF65-F5344CB8AC3E}">
        <p14:creationId xmlns:p14="http://schemas.microsoft.com/office/powerpoint/2010/main" val="2726382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1628800"/>
            <a:ext cx="6782338"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6</a:t>
            </a:fld>
            <a:endParaRPr lang="de-DE" dirty="0"/>
          </a:p>
        </p:txBody>
      </p:sp>
    </p:spTree>
    <p:extLst>
      <p:ext uri="{BB962C8B-B14F-4D97-AF65-F5344CB8AC3E}">
        <p14:creationId xmlns:p14="http://schemas.microsoft.com/office/powerpoint/2010/main" val="1176199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7</a:t>
            </a:fld>
            <a:endParaRPr lang="de-DE" dirty="0"/>
          </a:p>
        </p:txBody>
      </p:sp>
      <p:pic>
        <p:nvPicPr>
          <p:cNvPr id="6" name="Grafik 5"/>
          <p:cNvPicPr>
            <a:picLocks noChangeAspect="1"/>
          </p:cNvPicPr>
          <p:nvPr/>
        </p:nvPicPr>
        <p:blipFill>
          <a:blip r:embed="rId3"/>
          <a:stretch>
            <a:fillRect/>
          </a:stretch>
        </p:blipFill>
        <p:spPr>
          <a:xfrm>
            <a:off x="755576" y="1628800"/>
            <a:ext cx="7776864" cy="4896544"/>
          </a:xfrm>
          <a:prstGeom prst="rect">
            <a:avLst/>
          </a:prstGeom>
        </p:spPr>
      </p:pic>
    </p:spTree>
    <p:extLst>
      <p:ext uri="{BB962C8B-B14F-4D97-AF65-F5344CB8AC3E}">
        <p14:creationId xmlns:p14="http://schemas.microsoft.com/office/powerpoint/2010/main" val="3034458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8</a:t>
            </a:fld>
            <a:endParaRPr lang="de-DE" dirty="0"/>
          </a:p>
        </p:txBody>
      </p:sp>
      <p:pic>
        <p:nvPicPr>
          <p:cNvPr id="4" name="Grafik 3"/>
          <p:cNvPicPr>
            <a:picLocks noChangeAspect="1"/>
          </p:cNvPicPr>
          <p:nvPr/>
        </p:nvPicPr>
        <p:blipFill>
          <a:blip r:embed="rId3"/>
          <a:stretch>
            <a:fillRect/>
          </a:stretch>
        </p:blipFill>
        <p:spPr>
          <a:xfrm>
            <a:off x="683568" y="1762544"/>
            <a:ext cx="7200800" cy="4341504"/>
          </a:xfrm>
          <a:prstGeom prst="rect">
            <a:avLst/>
          </a:prstGeom>
        </p:spPr>
      </p:pic>
      <p:pic>
        <p:nvPicPr>
          <p:cNvPr id="6" name="Grafik 5"/>
          <p:cNvPicPr>
            <a:picLocks noChangeAspect="1"/>
          </p:cNvPicPr>
          <p:nvPr/>
        </p:nvPicPr>
        <p:blipFill>
          <a:blip r:embed="rId4"/>
          <a:stretch>
            <a:fillRect/>
          </a:stretch>
        </p:blipFill>
        <p:spPr>
          <a:xfrm>
            <a:off x="755576" y="1756471"/>
            <a:ext cx="7533631" cy="4472785"/>
          </a:xfrm>
          <a:prstGeom prst="rect">
            <a:avLst/>
          </a:prstGeom>
        </p:spPr>
      </p:pic>
    </p:spTree>
    <p:extLst>
      <p:ext uri="{BB962C8B-B14F-4D97-AF65-F5344CB8AC3E}">
        <p14:creationId xmlns:p14="http://schemas.microsoft.com/office/powerpoint/2010/main" val="2060000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9</a:t>
            </a:fld>
            <a:endParaRPr lang="de-DE" dirty="0"/>
          </a:p>
        </p:txBody>
      </p:sp>
      <p:pic>
        <p:nvPicPr>
          <p:cNvPr id="6" name="Grafik 5"/>
          <p:cNvPicPr>
            <a:picLocks noChangeAspect="1"/>
          </p:cNvPicPr>
          <p:nvPr/>
        </p:nvPicPr>
        <p:blipFill>
          <a:blip r:embed="rId3"/>
          <a:stretch>
            <a:fillRect/>
          </a:stretch>
        </p:blipFill>
        <p:spPr>
          <a:xfrm>
            <a:off x="430911" y="1484784"/>
            <a:ext cx="8124825" cy="5248275"/>
          </a:xfrm>
          <a:prstGeom prst="rect">
            <a:avLst/>
          </a:prstGeom>
        </p:spPr>
      </p:pic>
    </p:spTree>
    <p:extLst>
      <p:ext uri="{BB962C8B-B14F-4D97-AF65-F5344CB8AC3E}">
        <p14:creationId xmlns:p14="http://schemas.microsoft.com/office/powerpoint/2010/main" val="6561150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1231</Words>
  <Application>Microsoft Office PowerPoint</Application>
  <PresentationFormat>Bildschirmpräsentation (4:3)</PresentationFormat>
  <Paragraphs>304</Paragraphs>
  <Slides>51</Slides>
  <Notes>21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51</vt:i4>
      </vt:variant>
    </vt:vector>
  </HeadingPairs>
  <TitlesOfParts>
    <vt:vector size="57" baseType="lpstr">
      <vt:lpstr>Calibri</vt:lpstr>
      <vt:lpstr>Georgia</vt:lpstr>
      <vt:lpstr>Trebuchet MS</vt:lpstr>
      <vt:lpstr>Wingdings</vt:lpstr>
      <vt:lpstr>Wingdings 2</vt:lpstr>
      <vt:lpstr>Rhea</vt:lpstr>
      <vt:lpstr>Abschlusspräsentation</vt:lpstr>
      <vt:lpstr>Agenda</vt:lpstr>
      <vt:lpstr>Aufgabenstellung</vt:lpstr>
      <vt:lpstr>Projektorganisation</vt:lpstr>
      <vt:lpstr>Zeitplan</vt:lpstr>
      <vt:lpstr>Use Cases / Rollen und Rechte</vt:lpstr>
      <vt:lpstr>Use Cases / Rollen und Rechte</vt:lpstr>
      <vt:lpstr>Use Cases / Rollen und Rechte</vt:lpstr>
      <vt:lpstr>Use Cases / Rollen und Rechte</vt:lpstr>
      <vt:lpstr>Systemumgebung</vt:lpstr>
      <vt:lpstr>Systemarchitektur</vt:lpstr>
      <vt:lpstr>PowerPoint-Präsentation</vt:lpstr>
      <vt:lpstr>View</vt:lpstr>
      <vt:lpstr>Model</vt:lpstr>
      <vt:lpstr>Architektur</vt:lpstr>
      <vt:lpstr>Architektur</vt:lpstr>
      <vt:lpstr>Testphase</vt:lpstr>
      <vt:lpstr>Live Demo</vt:lpstr>
      <vt:lpstr>Fachbereichsorganisation legt Bereich, Arbeitsgruppe und Mitarbeiter an. </vt:lpstr>
      <vt:lpstr>Unternehmensstruktur nach Anlegen eines Bereichs: Mitarbeiter in der Gruppe fehlen. </vt:lpstr>
      <vt:lpstr>Mitarbeiter wird als Sachbearbeiter angelegt. Nach Telefonat erfasst er seine Daten im Programm. </vt:lpstr>
      <vt:lpstr>Sachbearbeiter wird zum Gruppenleiter ernannt. Hat jetzt eine Arbeitsgruppe unter sich. Darf weiterhin Daten erfassen. Hat durch Stippler eine Übersicht aller Daten seiner Arbeitsgruppe. </vt:lpstr>
      <vt:lpstr>Gruppenleiter wird zum Bereichsleiter ernannt. Er Hat jetzt mehrere Arbeitsgruppen unter sich. Durch Stippler ist ein Export der Übersichten in ein PDF oder eine Excel-Tabelle möglich. </vt:lpstr>
      <vt:lpstr>Bereichsleiter wird zum Zentralbereichsleiter. Dadurch erhält er Einblick auf alle Bereiche. Das Runterbrechen der Übersicht auf die einzelnen Arbeitsgruppen ist durch Stippler möglich. Die Ausgabe als PDF und Excel-Tabelle ist weiterhin möglich. </vt:lpstr>
      <vt:lpstr>Hier endet die Karriere des angelegten Mitarbeiters. Es folgen weitere Aufgaben der Fachbereichsorganisation in Stippler.</vt:lpstr>
      <vt:lpstr>Szenario Mitarbeiter löschen: Mitarbeiter wird entlassen und aus dem Stippler-System entfernt. Der Zugang wird ihm in Stippler verweigert. </vt:lpstr>
      <vt:lpstr>Szenario Art anlegen: Mitarbeiter telefoniert mit Kunden, welcher ein Problem mit seinem Computer besitzt. Da die Art „Computerprobleme“ nicht im System implementiert ist, legt die Fachbereichsorganisation eine neue Art an um die Zahl der gelösten Computerprobleme elektronisch zu erfassen. </vt:lpstr>
      <vt:lpstr>Szenario Bereich bearbeiten: Da der Mitarbeiter aus dem System entfernt wurde, ist der Bereich ohne Leiter. Der Bereichsleiter wird durch die Fachbereichsorganisation in Stippler gepflegt. </vt:lpstr>
      <vt:lpstr>Szenario Arbeitsgruppe bearbeiten: Innerhalb einer Gruppe wird ein neuer Leiter gesetzt. Die Pflege der Daten einer Arbeitsgruppe wird durch die Fachbereichsorganisation sichergestellt </vt:lpstr>
      <vt:lpstr>All das wird realisiert durch.. Stippler!</vt:lpstr>
      <vt:lpstr>Lessons learned</vt:lpstr>
      <vt:lpstr>Lessons learned</vt:lpstr>
      <vt:lpstr>Lessons learned</vt:lpstr>
      <vt:lpstr>Abgabedokumente</vt:lpstr>
      <vt:lpstr>Vielen Dank für Ihre Aufmerksamkeit.</vt:lpstr>
      <vt:lpstr>Use Case Beschreibungen</vt:lpstr>
      <vt:lpstr>Use Case „Login“</vt:lpstr>
      <vt:lpstr>Use Case „Passwort“</vt:lpstr>
      <vt:lpstr>Use Case „Passwort“</vt:lpstr>
      <vt:lpstr>Use Case „Erfassen“</vt:lpstr>
      <vt:lpstr>Use Case „Arbeitsgruppe einsehen“ -    Gruppenleiter</vt:lpstr>
      <vt:lpstr>Use Case „Arbeitsgruppen einsehen“ -    Bereichsleiter</vt:lpstr>
      <vt:lpstr>Use Case „Bereich einsehen“</vt:lpstr>
      <vt:lpstr>Use Case „Bereich“</vt:lpstr>
      <vt:lpstr>Use Case „Bereich“</vt:lpstr>
      <vt:lpstr>Use Case „Arbeitsgruppe“</vt:lpstr>
      <vt:lpstr>Use Case „Arbeitsgruppe“</vt:lpstr>
      <vt:lpstr>Use Case „Mitarbeiter“</vt:lpstr>
      <vt:lpstr>Use Case „Mitarbeiter“</vt:lpstr>
      <vt:lpstr>Use Case „Art“</vt:lpstr>
      <vt:lpstr>Use Case „Job“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Abschluss-präsentation</dc:title>
  <dc:creator>Katrin</dc:creator>
  <cp:lastModifiedBy>Jenny</cp:lastModifiedBy>
  <cp:revision>109</cp:revision>
  <cp:lastPrinted>2013-10-29T16:14:49Z</cp:lastPrinted>
  <dcterms:created xsi:type="dcterms:W3CDTF">2013-10-17T14:37:24Z</dcterms:created>
  <dcterms:modified xsi:type="dcterms:W3CDTF">2013-10-30T12:57:49Z</dcterms:modified>
</cp:coreProperties>
</file>