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0"/>
  </p:notesMasterIdLst>
  <p:handoutMasterIdLst>
    <p:handoutMasterId r:id="rId51"/>
  </p:handoutMasterIdLst>
  <p:sldIdLst>
    <p:sldId id="256" r:id="rId2"/>
    <p:sldId id="291" r:id="rId3"/>
    <p:sldId id="257" r:id="rId4"/>
    <p:sldId id="274" r:id="rId5"/>
    <p:sldId id="294" r:id="rId6"/>
    <p:sldId id="259" r:id="rId7"/>
    <p:sldId id="280" r:id="rId8"/>
    <p:sldId id="279" r:id="rId9"/>
    <p:sldId id="311" r:id="rId10"/>
    <p:sldId id="283" r:id="rId11"/>
    <p:sldId id="285" r:id="rId12"/>
    <p:sldId id="286" r:id="rId13"/>
    <p:sldId id="310" r:id="rId14"/>
    <p:sldId id="290" r:id="rId15"/>
    <p:sldId id="295" r:id="rId16"/>
    <p:sldId id="298" r:id="rId17"/>
    <p:sldId id="301" r:id="rId18"/>
    <p:sldId id="300" r:id="rId19"/>
    <p:sldId id="299" r:id="rId20"/>
    <p:sldId id="304" r:id="rId21"/>
    <p:sldId id="305" r:id="rId22"/>
    <p:sldId id="303" r:id="rId23"/>
    <p:sldId id="302" r:id="rId24"/>
    <p:sldId id="306" r:id="rId25"/>
    <p:sldId id="307" r:id="rId26"/>
    <p:sldId id="308" r:id="rId27"/>
    <p:sldId id="309" r:id="rId28"/>
    <p:sldId id="282" r:id="rId29"/>
    <p:sldId id="296" r:id="rId30"/>
    <p:sldId id="297" r:id="rId31"/>
    <p:sldId id="288" r:id="rId32"/>
    <p:sldId id="287" r:id="rId33"/>
    <p:sldId id="281" r:id="rId34"/>
    <p:sldId id="263" r:id="rId35"/>
    <p:sldId id="272" r:id="rId36"/>
    <p:sldId id="278" r:id="rId37"/>
    <p:sldId id="260" r:id="rId38"/>
    <p:sldId id="261" r:id="rId39"/>
    <p:sldId id="275" r:id="rId40"/>
    <p:sldId id="276" r:id="rId41"/>
    <p:sldId id="265" r:id="rId42"/>
    <p:sldId id="269" r:id="rId43"/>
    <p:sldId id="266" r:id="rId44"/>
    <p:sldId id="270" r:id="rId45"/>
    <p:sldId id="267" r:id="rId46"/>
    <p:sldId id="268" r:id="rId47"/>
    <p:sldId id="271" r:id="rId48"/>
    <p:sldId id="273" r:id="rId49"/>
  </p:sldIdLst>
  <p:sldSz cx="9144000" cy="6858000" type="screen4x3"/>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3156">
          <p15:clr>
            <a:srgbClr val="A4A3A4"/>
          </p15:clr>
        </p15:guide>
        <p15:guide id="4"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71" autoAdjust="0"/>
  </p:normalViewPr>
  <p:slideViewPr>
    <p:cSldViewPr>
      <p:cViewPr varScale="1">
        <p:scale>
          <a:sx n="110" d="100"/>
          <a:sy n="110" d="100"/>
        </p:scale>
        <p:origin x="-1062" y="-90"/>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orient="horz" pos="3156"/>
        <p:guide pos="2160"/>
        <p:guide pos="217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smtClean="0"/>
            <a:t>Design 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60C1C020-F1A3-4D32-B6BC-9893F6A3628C}" type="presOf" srcId="{360394FA-829F-403E-9AF0-5F6CF96DFD1E}" destId="{8C0195AE-96DF-44DB-8CA5-EA3E73389D9C}" srcOrd="0" destOrd="4" presId="urn:microsoft.com/office/officeart/2005/8/layout/hProcess9"/>
    <dgm:cxn modelId="{F1608424-95E6-4187-9F50-C1AB10DFF465}" srcId="{42A7AF39-9F16-4BE0-9691-F2A4EAA889D5}" destId="{6043B0A8-44FC-4706-B37A-7F342ABD7CAE}" srcOrd="2" destOrd="0" parTransId="{D8109DA1-2E16-4DF6-A989-9DA006F96235}" sibTransId="{3B27F8F0-46DD-48CE-89ED-BD65A552898B}"/>
    <dgm:cxn modelId="{6595E131-DCFC-4660-A166-B06A9C58E5A3}" srcId="{182E85C3-C0C1-4055-B42E-08657C1D36EB}" destId="{124AB731-44F7-42FC-A2C7-6A103755875A}" srcOrd="3" destOrd="0" parTransId="{903CC23E-A10B-484A-8A4F-24054DDF4137}" sibTransId="{C0BE0EF1-E06D-43E6-AF12-3CA2033E2AE2}"/>
    <dgm:cxn modelId="{63AA4ECF-F510-4F05-A169-468A7E8A96E5}" type="presOf" srcId="{6043B0A8-44FC-4706-B37A-7F342ABD7CAE}" destId="{F3C847B4-E9D1-403C-BF56-3BADCB1909DC}" srcOrd="0" destOrd="0" presId="urn:microsoft.com/office/officeart/2005/8/layout/hProcess9"/>
    <dgm:cxn modelId="{5647984F-2F20-4C53-AFA6-A50F0B2D982A}" srcId="{42A7AF39-9F16-4BE0-9691-F2A4EAA889D5}" destId="{5245D8E1-9FDE-4633-85B7-BE42CD6AA787}" srcOrd="4" destOrd="0" parTransId="{55F15053-25F4-4161-BCA1-92DDB4FB32E9}" sibTransId="{B0D58DB8-A061-4E28-A244-8F898564CBF4}"/>
    <dgm:cxn modelId="{21C40A1C-D218-4855-8389-19E2BFED7B78}" type="presOf" srcId="{ABD30D39-23EC-4FCC-9B13-57D32A82A546}" destId="{F3C847B4-E9D1-403C-BF56-3BADCB1909DC}" srcOrd="0" destOrd="1" presId="urn:microsoft.com/office/officeart/2005/8/layout/hProcess9"/>
    <dgm:cxn modelId="{EFB2B553-798E-499E-868E-5A323D49D87B}" type="presOf" srcId="{8852547F-3DE1-4303-BABC-35751A1FFAA4}" destId="{62F66354-603A-41C3-B161-16A4A9E45F44}" srcOrd="0" destOrd="2" presId="urn:microsoft.com/office/officeart/2005/8/layout/hProcess9"/>
    <dgm:cxn modelId="{5DFF5E92-6524-4E83-9A7E-3FD2AE1E0B19}" srcId="{42A7AF39-9F16-4BE0-9691-F2A4EAA889D5}" destId="{B4BBFA07-05DD-4CDD-AC39-6342607DC2A1}" srcOrd="0" destOrd="0" parTransId="{4C9357AE-0A8A-4E31-8803-F14E79C0DCAE}" sibTransId="{B652451A-AD6D-4DFA-B925-9D21BB71A0C7}"/>
    <dgm:cxn modelId="{4AA9AB66-BA44-475B-A8A8-30AD54C4CD1A}" srcId="{6043B0A8-44FC-4706-B37A-7F342ABD7CAE}" destId="{1D2BD1DA-3657-4A8C-9785-D7282AB16A84}" srcOrd="3" destOrd="0" parTransId="{13AD18B7-6C9D-4DA5-8CF7-426D68467982}" sibTransId="{5FB73046-B1E2-46DC-A2CC-49B3DBF79A17}"/>
    <dgm:cxn modelId="{7B8B71DC-DC57-43EA-BE14-CDBA81ACEF98}" type="presOf" srcId="{42A7AF39-9F16-4BE0-9691-F2A4EAA889D5}" destId="{734A29E2-3521-46BA-B5C0-E8A3637FA4B0}" srcOrd="0" destOrd="0"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DECDAAFB-95F9-4E08-902E-357CAE6BE867}" srcId="{42A7AF39-9F16-4BE0-9691-F2A4EAA889D5}" destId="{182E85C3-C0C1-4055-B42E-08657C1D36EB}" srcOrd="1" destOrd="0" parTransId="{0A1F7A6C-A332-4BAC-A0D1-C846CF97F4EC}" sibTransId="{53EC14C8-D3F0-4F81-A9BC-0E03B0043A69}"/>
    <dgm:cxn modelId="{238D6892-0E24-4060-A415-A69BB6AA037E}" type="presOf" srcId="{27323C3F-7D4E-44F5-9FA3-413CFCD7B174}" destId="{8C0195AE-96DF-44DB-8CA5-EA3E73389D9C}" srcOrd="0" destOrd="3" presId="urn:microsoft.com/office/officeart/2005/8/layout/hProcess9"/>
    <dgm:cxn modelId="{503287BE-2194-4F0B-9AA9-12C9B00499EE}" type="presOf" srcId="{5245D8E1-9FDE-4633-85B7-BE42CD6AA787}" destId="{20382240-D5AC-4B89-8E53-73A8B41769F1}" srcOrd="0" destOrd="0"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CA27D4C9-7305-47C1-B558-E71A93D8B295}" type="presOf" srcId="{AD34B4C5-1A81-4AC6-A5F9-35CC4DC5D843}" destId="{20382240-D5AC-4B89-8E53-73A8B41769F1}" srcOrd="0" destOrd="1" presId="urn:microsoft.com/office/officeart/2005/8/layout/hProcess9"/>
    <dgm:cxn modelId="{B317833C-6656-437C-8CFB-9E1078BA4F7B}" srcId="{B4BBFA07-05DD-4CDD-AC39-6342607DC2A1}" destId="{BFAD5C6C-3CCC-47DA-B82A-97A0E60E41A5}" srcOrd="1" destOrd="0" parTransId="{2AC788DB-883E-4B3F-8E32-FB8F2C3C80B9}" sibTransId="{0A4F5D0E-4864-4480-8E69-940E5490226B}"/>
    <dgm:cxn modelId="{DB1CAB31-0E81-4807-9A4F-8B2AC71839A2}" type="presOf" srcId="{1D2BD1DA-3657-4A8C-9785-D7282AB16A84}" destId="{F3C847B4-E9D1-403C-BF56-3BADCB1909DC}" srcOrd="0" destOrd="4" presId="urn:microsoft.com/office/officeart/2005/8/layout/hProcess9"/>
    <dgm:cxn modelId="{3DE7FD94-D5E7-407C-989B-2C1F91B4CE03}" srcId="{B4BBFA07-05DD-4CDD-AC39-6342607DC2A1}" destId="{27323C3F-7D4E-44F5-9FA3-413CFCD7B174}" srcOrd="2" destOrd="0" parTransId="{18FA00AE-387D-4A8D-981A-94EDEBCA8EC2}" sibTransId="{D4734B30-AB73-4712-B278-2895E8608C4E}"/>
    <dgm:cxn modelId="{3A080199-5708-4D95-BDC6-677CE1E53018}" srcId="{B4BBFA07-05DD-4CDD-AC39-6342607DC2A1}" destId="{360394FA-829F-403E-9AF0-5F6CF96DFD1E}" srcOrd="3" destOrd="0" parTransId="{A75ACD84-8BFD-4E17-B22A-BCE08E0C1060}" sibTransId="{47CD002A-17EB-41C8-A521-C511E59926EB}"/>
    <dgm:cxn modelId="{03C82376-6DFF-4B7E-B036-A886B0520F93}" type="presOf" srcId="{DBD17336-B141-494E-A31C-6EA653EE637A}" destId="{62F66354-603A-41C3-B161-16A4A9E45F44}" srcOrd="0" destOrd="0"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E2E8D555-E2A1-4B5C-B90D-F16299503649}" srcId="{182E85C3-C0C1-4055-B42E-08657C1D36EB}" destId="{DDBD9E0E-2857-478B-9BFD-EB049F36A6F4}" srcOrd="1" destOrd="0" parTransId="{64FDB413-C3BC-4DF0-942B-0162F878BA5B}" sibTransId="{79BD68F6-F4B8-49E3-96CA-A2D68A915F02}"/>
    <dgm:cxn modelId="{607F61A3-2D5A-4D02-89FC-B7345F88B402}" type="presOf" srcId="{1E975C45-1647-472C-8812-EFF81A215801}" destId="{BA4718A9-DFD2-471C-969C-97F876ADC320}" srcOrd="0" destOrd="5" presId="urn:microsoft.com/office/officeart/2005/8/layout/hProcess9"/>
    <dgm:cxn modelId="{929DDD9F-A144-4496-902C-7A0CEA79C4C8}" srcId="{5245D8E1-9FDE-4633-85B7-BE42CD6AA787}" destId="{8693C395-BAA7-449A-ACDD-FFFEEE0DC862}" srcOrd="1" destOrd="0" parTransId="{0DB5F330-DE96-4670-8EFA-8B7B45CEA34D}" sibTransId="{87BE7E65-1B97-4314-AB36-B212E2476EE6}"/>
    <dgm:cxn modelId="{C36FF4DC-CCD6-47E2-9C05-747BCCD4C37E}" type="presOf" srcId="{2739C324-A41E-4970-8A01-796A2C795ACC}" destId="{BA4718A9-DFD2-471C-969C-97F876ADC320}" srcOrd="0" destOrd="1" presId="urn:microsoft.com/office/officeart/2005/8/layout/hProcess9"/>
    <dgm:cxn modelId="{9423DADA-472C-41D9-88AD-46BB03D27D4E}" srcId="{6043B0A8-44FC-4706-B37A-7F342ABD7CAE}" destId="{ABD30D39-23EC-4FCC-9B13-57D32A82A546}" srcOrd="0" destOrd="0" parTransId="{C5A94903-DF8D-4907-A3E8-951CE956DA5D}" sibTransId="{3EF7BC8F-673B-4ADA-9436-138C06DF52D8}"/>
    <dgm:cxn modelId="{8130EFA1-7C19-4707-918B-EBD61B992DC1}" srcId="{182E85C3-C0C1-4055-B42E-08657C1D36EB}" destId="{2739C324-A41E-4970-8A01-796A2C795ACC}" srcOrd="0" destOrd="0" parTransId="{34EABE2C-343C-4A99-94EF-992C7B2864FB}" sibTransId="{E3CAAA70-690B-43D6-AD4A-610350C2031C}"/>
    <dgm:cxn modelId="{08E746BB-D95F-4886-82E3-5ED9A83CD38E}" type="presOf" srcId="{FCE05639-9A34-421D-9FD3-79EEF57498D8}" destId="{62F66354-603A-41C3-B161-16A4A9E45F44}" srcOrd="0" destOrd="1"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6704B5C-1B3A-4DE5-B794-CC8167E42596}" type="presOf" srcId="{182E85C3-C0C1-4055-B42E-08657C1D36EB}" destId="{BA4718A9-DFD2-471C-969C-97F876ADC320}" srcOrd="0" destOrd="0"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2198E06B-EBEE-42F2-BF31-52AD13E73BC6}" srcId="{42A7AF39-9F16-4BE0-9691-F2A4EAA889D5}" destId="{DBD17336-B141-494E-A31C-6EA653EE637A}" srcOrd="3" destOrd="0" parTransId="{09A6F55D-0974-44D2-B12D-48E16F3D0029}" sibTransId="{A6141C16-1C65-42F9-8DF0-A27738FE79EE}"/>
    <dgm:cxn modelId="{58ECD606-DF49-456C-92CC-3FC995338DA5}" srcId="{182E85C3-C0C1-4055-B42E-08657C1D36EB}" destId="{1E975C45-1647-472C-8812-EFF81A215801}" srcOrd="4" destOrd="0" parTransId="{11DCAC3E-4C2C-4945-B245-E7C69099CB34}" sibTransId="{50A0534A-8921-429F-AEBF-0E0D60438255}"/>
    <dgm:cxn modelId="{9E16A8B2-B87E-4EC6-8F80-A092713ABD93}" type="presOf" srcId="{64A53441-CA35-4183-98A4-98146221F8AE}" destId="{F3C847B4-E9D1-403C-BF56-3BADCB1909DC}" srcOrd="0" destOrd="3" presId="urn:microsoft.com/office/officeart/2005/8/layout/hProcess9"/>
    <dgm:cxn modelId="{F99FE896-AED4-426E-B77C-0AB5248E0CCE}" srcId="{6043B0A8-44FC-4706-B37A-7F342ABD7CAE}" destId="{64A53441-CA35-4183-98A4-98146221F8AE}" srcOrd="2" destOrd="0" parTransId="{34A59247-41BB-4387-901C-F4B4BA0ABC20}" sibTransId="{0C284384-0EF7-4A62-BF30-04B34F7CD0AC}"/>
    <dgm:cxn modelId="{D4AF4160-DDE6-4565-8479-2BC7137E4EDA}" type="presOf" srcId="{8693C395-BAA7-449A-ACDD-FFFEEE0DC862}" destId="{20382240-D5AC-4B89-8E53-73A8B41769F1}" srcOrd="0" destOrd="2"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C75F7C68-8484-4A91-B6A3-583D73E6BC93}" type="presOf" srcId="{124AB731-44F7-42FC-A2C7-6A103755875A}" destId="{BA4718A9-DFD2-471C-969C-97F876ADC320}" srcOrd="0" destOrd="4" presId="urn:microsoft.com/office/officeart/2005/8/layout/hProcess9"/>
    <dgm:cxn modelId="{B848308C-6711-4ECC-A275-3BD95A47C3D1}" type="presOf" srcId="{3F8391EC-2E89-41BC-979F-48D4E21A811C}" destId="{BA4718A9-DFD2-471C-969C-97F876ADC320}" srcOrd="0" destOrd="3" presId="urn:microsoft.com/office/officeart/2005/8/layout/hProcess9"/>
    <dgm:cxn modelId="{165AFAEA-5E3C-4D2F-B24C-8AB5DB51E1D8}" srcId="{DBD17336-B141-494E-A31C-6EA653EE637A}" destId="{8852547F-3DE1-4303-BABC-35751A1FFAA4}" srcOrd="1" destOrd="0" parTransId="{E3280EF4-38C9-4B21-B7E2-305ED52D9188}" sibTransId="{7EF36CEC-CFA4-4D2A-9ADF-9A92FE46FB8F}"/>
    <dgm:cxn modelId="{3F65C4C7-8DE4-4F28-82C5-0662EBCF8C0E}" srcId="{DBD17336-B141-494E-A31C-6EA653EE637A}" destId="{FCE05639-9A34-421D-9FD3-79EEF57498D8}" srcOrd="0" destOrd="0" parTransId="{F3903BDF-F0ED-4A06-8C1B-A96D8DDD8DDC}" sibTransId="{4F6AA9F8-0B5F-499B-AE30-3D935C570E4E}"/>
    <dgm:cxn modelId="{1ADAA526-6B24-45CB-89D0-518E04A3D93F}" srcId="{182E85C3-C0C1-4055-B42E-08657C1D36EB}" destId="{3F8391EC-2E89-41BC-979F-48D4E21A811C}" srcOrd="2" destOrd="0" parTransId="{E9716149-5B95-4904-8590-6A93EE8C5197}" sibTransId="{BFA852D6-66A0-4365-B195-CB67CFDCDE73}"/>
    <dgm:cxn modelId="{4296771F-3E76-4B6E-BCA1-FFBE218B6B73}" type="presOf" srcId="{10E407B9-5FCC-4D3A-94D2-6AB25397AEC7}" destId="{8C0195AE-96DF-44DB-8CA5-EA3E73389D9C}" srcOrd="0" destOrd="1" presId="urn:microsoft.com/office/officeart/2005/8/layout/hProcess9"/>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58364-C437-4B0E-B373-8D6523686A02}">
      <dsp:nvSpPr>
        <dsp:cNvPr id="0" name=""/>
        <dsp:cNvSpPr/>
      </dsp:nvSpPr>
      <dsp:spPr>
        <a:xfrm>
          <a:off x="666048" y="0"/>
          <a:ext cx="7548550" cy="5128344"/>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C0195AE-96DF-44DB-8CA5-EA3E73389D9C}">
      <dsp:nvSpPr>
        <dsp:cNvPr id="0" name=""/>
        <dsp:cNvSpPr/>
      </dsp:nvSpPr>
      <dsp:spPr>
        <a:xfrm>
          <a:off x="260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Analyse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Use</a:t>
          </a:r>
          <a:r>
            <a:rPr lang="de-DE" sz="1400" kern="1200" dirty="0" smtClean="0"/>
            <a:t> Cases</a:t>
          </a:r>
          <a:endParaRPr lang="de-DE" sz="1400" kern="1200" dirty="0"/>
        </a:p>
        <a:p>
          <a:pPr marL="114300" lvl="1" indent="-114300" algn="l" defTabSz="622300">
            <a:lnSpc>
              <a:spcPct val="90000"/>
            </a:lnSpc>
            <a:spcBef>
              <a:spcPct val="0"/>
            </a:spcBef>
            <a:spcAft>
              <a:spcPct val="15000"/>
            </a:spcAft>
            <a:buChar char="••"/>
          </a:pPr>
          <a:r>
            <a:rPr lang="de-DE" sz="1400" kern="1200" dirty="0" smtClean="0"/>
            <a:t>Anforderungs-katalog</a:t>
          </a:r>
          <a:endParaRPr lang="de-DE" sz="1400" kern="1200" dirty="0"/>
        </a:p>
        <a:p>
          <a:pPr marL="114300" lvl="1" indent="-114300" algn="l" defTabSz="622300">
            <a:lnSpc>
              <a:spcPct val="90000"/>
            </a:lnSpc>
            <a:spcBef>
              <a:spcPct val="0"/>
            </a:spcBef>
            <a:spcAft>
              <a:spcPct val="15000"/>
            </a:spcAft>
            <a:buChar char="••"/>
          </a:pPr>
          <a:r>
            <a:rPr lang="de-DE" sz="1400" kern="1200" dirty="0" smtClean="0"/>
            <a:t>Fachliches Klassenmodell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Papierproto-typen</a:t>
          </a:r>
          <a:endParaRPr lang="de-DE" sz="1400" kern="1200" dirty="0"/>
        </a:p>
      </dsp:txBody>
      <dsp:txXfrm>
        <a:off x="79059" y="1614961"/>
        <a:ext cx="1413338" cy="1898421"/>
      </dsp:txXfrm>
    </dsp:sp>
    <dsp:sp modelId="{BA4718A9-DFD2-471C-969C-97F876ADC320}">
      <dsp:nvSpPr>
        <dsp:cNvPr id="0" name=""/>
        <dsp:cNvSpPr/>
      </dsp:nvSpPr>
      <dsp:spPr>
        <a:xfrm>
          <a:off x="1829899"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Entwurf</a:t>
          </a:r>
          <a:endParaRPr lang="de-DE" sz="1800" kern="1200" dirty="0"/>
        </a:p>
        <a:p>
          <a:pPr marL="114300" lvl="1" indent="-114300" algn="l" defTabSz="622300">
            <a:lnSpc>
              <a:spcPct val="90000"/>
            </a:lnSpc>
            <a:spcBef>
              <a:spcPct val="0"/>
            </a:spcBef>
            <a:spcAft>
              <a:spcPct val="15000"/>
            </a:spcAft>
            <a:buChar char="••"/>
          </a:pPr>
          <a:r>
            <a:rPr lang="de-DE" sz="1400" kern="1200" dirty="0" smtClean="0"/>
            <a:t>Logisches DB-Modell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Tech. Klassen-modelle</a:t>
          </a:r>
          <a:endParaRPr lang="de-DE" sz="1400" kern="1200" dirty="0"/>
        </a:p>
        <a:p>
          <a:pPr marL="114300" lvl="1" indent="-114300" algn="l" defTabSz="622300">
            <a:lnSpc>
              <a:spcPct val="90000"/>
            </a:lnSpc>
            <a:spcBef>
              <a:spcPct val="0"/>
            </a:spcBef>
            <a:spcAft>
              <a:spcPct val="15000"/>
            </a:spcAft>
            <a:buChar char="••"/>
          </a:pPr>
          <a:r>
            <a:rPr lang="de-DE" sz="1400" kern="1200" dirty="0" smtClean="0"/>
            <a:t>Design Guide</a:t>
          </a:r>
          <a:endParaRPr lang="de-DE" sz="1400" kern="1200" dirty="0"/>
        </a:p>
        <a:p>
          <a:pPr marL="114300" lvl="1" indent="-114300" algn="l" defTabSz="622300">
            <a:lnSpc>
              <a:spcPct val="90000"/>
            </a:lnSpc>
            <a:spcBef>
              <a:spcPct val="0"/>
            </a:spcBef>
            <a:spcAft>
              <a:spcPct val="15000"/>
            </a:spcAft>
            <a:buChar char="••"/>
          </a:pPr>
          <a:r>
            <a:rPr lang="de-DE" sz="1400" kern="1200" dirty="0" smtClean="0"/>
            <a:t>System-architektur</a:t>
          </a:r>
          <a:endParaRPr lang="de-DE" sz="1400" kern="1200" dirty="0"/>
        </a:p>
        <a:p>
          <a:pPr marL="114300" lvl="1" indent="-114300" algn="l" defTabSz="622300">
            <a:lnSpc>
              <a:spcPct val="90000"/>
            </a:lnSpc>
            <a:spcBef>
              <a:spcPct val="0"/>
            </a:spcBef>
            <a:spcAft>
              <a:spcPct val="15000"/>
            </a:spcAft>
            <a:buChar char="••"/>
          </a:pPr>
          <a:r>
            <a:rPr lang="de-DE" sz="1400" kern="1200" dirty="0" smtClean="0"/>
            <a:t>Pflichtenheft</a:t>
          </a:r>
          <a:endParaRPr lang="de-DE" sz="1400" kern="1200" dirty="0"/>
        </a:p>
      </dsp:txBody>
      <dsp:txXfrm>
        <a:off x="1906357" y="1614961"/>
        <a:ext cx="1413338" cy="1898421"/>
      </dsp:txXfrm>
    </dsp:sp>
    <dsp:sp modelId="{F3C847B4-E9D1-403C-BF56-3BADCB1909DC}">
      <dsp:nvSpPr>
        <dsp:cNvPr id="0" name=""/>
        <dsp:cNvSpPr/>
      </dsp:nvSpPr>
      <dsp:spPr>
        <a:xfrm>
          <a:off x="3657196"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Realisierung</a:t>
          </a:r>
          <a:endParaRPr lang="de-DE" sz="1800" kern="1200" dirty="0"/>
        </a:p>
        <a:p>
          <a:pPr marL="114300" lvl="1" indent="-114300" algn="l" defTabSz="622300">
            <a:lnSpc>
              <a:spcPct val="90000"/>
            </a:lnSpc>
            <a:spcBef>
              <a:spcPct val="0"/>
            </a:spcBef>
            <a:spcAft>
              <a:spcPct val="15000"/>
            </a:spcAft>
            <a:buChar char="••"/>
          </a:pPr>
          <a:r>
            <a:rPr lang="de-DE" sz="1400" kern="1200" dirty="0" smtClean="0"/>
            <a:t>Datenbank</a:t>
          </a:r>
          <a:endParaRPr lang="de-DE" sz="1400" kern="1200" dirty="0"/>
        </a:p>
        <a:p>
          <a:pPr marL="114300" lvl="1" indent="-114300" algn="l" defTabSz="622300">
            <a:lnSpc>
              <a:spcPct val="90000"/>
            </a:lnSpc>
            <a:spcBef>
              <a:spcPct val="0"/>
            </a:spcBef>
            <a:spcAft>
              <a:spcPct val="15000"/>
            </a:spcAft>
            <a:buChar char="••"/>
          </a:pPr>
          <a:r>
            <a:rPr lang="de-DE" sz="1400" kern="1200" dirty="0" smtClean="0"/>
            <a:t>Programmier-</a:t>
          </a:r>
          <a:r>
            <a:rPr lang="de-DE" sz="1400" kern="1200" dirty="0" err="1" smtClean="0"/>
            <a:t>ung</a:t>
          </a:r>
          <a:endParaRPr lang="de-DE" sz="1400" kern="1200" dirty="0"/>
        </a:p>
        <a:p>
          <a:pPr marL="114300" lvl="1" indent="-114300" algn="l" defTabSz="622300">
            <a:lnSpc>
              <a:spcPct val="90000"/>
            </a:lnSpc>
            <a:spcBef>
              <a:spcPct val="0"/>
            </a:spcBef>
            <a:spcAft>
              <a:spcPct val="15000"/>
            </a:spcAft>
            <a:buChar char="••"/>
          </a:pPr>
          <a:r>
            <a:rPr lang="de-DE" sz="1400" kern="1200" dirty="0" err="1" smtClean="0"/>
            <a:t>Cronjob</a:t>
          </a:r>
          <a:endParaRPr lang="de-DE" sz="1400" kern="1200" dirty="0"/>
        </a:p>
        <a:p>
          <a:pPr marL="114300" lvl="1" indent="-114300" algn="l" defTabSz="622300">
            <a:lnSpc>
              <a:spcPct val="90000"/>
            </a:lnSpc>
            <a:spcBef>
              <a:spcPct val="0"/>
            </a:spcBef>
            <a:spcAft>
              <a:spcPct val="15000"/>
            </a:spcAft>
            <a:buChar char="••"/>
          </a:pPr>
          <a:r>
            <a:rPr lang="de-DE" sz="1400" kern="1200" dirty="0" smtClean="0"/>
            <a:t>Installer </a:t>
          </a:r>
          <a:endParaRPr lang="de-DE" sz="1400" kern="1200" dirty="0"/>
        </a:p>
      </dsp:txBody>
      <dsp:txXfrm>
        <a:off x="3733654" y="1614961"/>
        <a:ext cx="1413338" cy="1898421"/>
      </dsp:txXfrm>
    </dsp:sp>
    <dsp:sp modelId="{62F66354-603A-41C3-B161-16A4A9E45F44}">
      <dsp:nvSpPr>
        <dsp:cNvPr id="0" name=""/>
        <dsp:cNvSpPr/>
      </dsp:nvSpPr>
      <dsp:spPr>
        <a:xfrm>
          <a:off x="5484493"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Test</a:t>
          </a:r>
          <a:endParaRPr lang="de-DE" sz="1800" kern="1200" dirty="0"/>
        </a:p>
        <a:p>
          <a:pPr marL="114300" lvl="1" indent="-114300" algn="l" defTabSz="622300">
            <a:lnSpc>
              <a:spcPct val="90000"/>
            </a:lnSpc>
            <a:spcBef>
              <a:spcPct val="0"/>
            </a:spcBef>
            <a:spcAft>
              <a:spcPct val="15000"/>
            </a:spcAft>
            <a:buChar char="••"/>
          </a:pPr>
          <a:r>
            <a:rPr lang="de-DE" sz="1400" kern="1200" dirty="0" smtClean="0"/>
            <a:t>Auftrag-nehmer</a:t>
          </a:r>
          <a:endParaRPr lang="de-DE" sz="1400" kern="1200" dirty="0"/>
        </a:p>
        <a:p>
          <a:pPr marL="114300" lvl="1" indent="-114300" algn="l" defTabSz="622300">
            <a:lnSpc>
              <a:spcPct val="90000"/>
            </a:lnSpc>
            <a:spcBef>
              <a:spcPct val="0"/>
            </a:spcBef>
            <a:spcAft>
              <a:spcPct val="15000"/>
            </a:spcAft>
            <a:buChar char="••"/>
          </a:pPr>
          <a:r>
            <a:rPr lang="de-DE" sz="1400" kern="1200" dirty="0" smtClean="0"/>
            <a:t>Auftragsgeber</a:t>
          </a:r>
          <a:endParaRPr lang="de-DE" sz="1400" kern="1200" dirty="0"/>
        </a:p>
      </dsp:txBody>
      <dsp:txXfrm>
        <a:off x="5560951" y="1614961"/>
        <a:ext cx="1413338" cy="1898421"/>
      </dsp:txXfrm>
    </dsp:sp>
    <dsp:sp modelId="{20382240-D5AC-4B89-8E53-73A8B41769F1}">
      <dsp:nvSpPr>
        <dsp:cNvPr id="0" name=""/>
        <dsp:cNvSpPr/>
      </dsp:nvSpPr>
      <dsp:spPr>
        <a:xfrm>
          <a:off x="731179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Abgabe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Dokumen-tation</a:t>
          </a:r>
          <a:endParaRPr lang="de-DE" sz="1400" kern="1200" dirty="0"/>
        </a:p>
        <a:p>
          <a:pPr marL="114300" lvl="1" indent="-114300" algn="l" defTabSz="622300">
            <a:lnSpc>
              <a:spcPct val="90000"/>
            </a:lnSpc>
            <a:spcBef>
              <a:spcPct val="0"/>
            </a:spcBef>
            <a:spcAft>
              <a:spcPct val="15000"/>
            </a:spcAft>
            <a:buChar char="••"/>
          </a:pPr>
          <a:r>
            <a:rPr lang="de-DE" sz="1400" kern="1200" dirty="0" smtClean="0"/>
            <a:t>Präsentation</a:t>
          </a:r>
          <a:endParaRPr lang="de-DE" sz="1400" kern="1200" dirty="0"/>
        </a:p>
      </dsp:txBody>
      <dsp:txXfrm>
        <a:off x="7388249" y="1614961"/>
        <a:ext cx="1413338" cy="18984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6DE7D471-23B3-46CB-9C19-FE802EC31550}" type="datetimeFigureOut">
              <a:rPr lang="de-DE" smtClean="0"/>
              <a:pPr/>
              <a:t>30.10.2013</a:t>
            </a:fld>
            <a:endParaRPr lang="de-DE"/>
          </a:p>
        </p:txBody>
      </p:sp>
      <p:sp>
        <p:nvSpPr>
          <p:cNvPr id="4" name="Fußzeilenplatzhalter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5" name="Foliennummernplatzhalter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xmlns=""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F8ADFA6A-A181-4216-B4EE-F250058645E3}" type="datetimeFigureOut">
              <a:rPr lang="de-DE" smtClean="0"/>
              <a:pPr/>
              <a:t>30.10.2013</a:t>
            </a:fld>
            <a:endParaRPr lang="de-DE"/>
          </a:p>
        </p:txBody>
      </p:sp>
      <p:sp>
        <p:nvSpPr>
          <p:cNvPr id="4" name="Folienbildplatzhalt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de-DE"/>
          </a:p>
        </p:txBody>
      </p:sp>
      <p:sp>
        <p:nvSpPr>
          <p:cNvPr id="5" name="Notizenplatzhalt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xmlns=""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xmlns=""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11</a:t>
            </a:fld>
            <a:endParaRPr lang="de-DE"/>
          </a:p>
        </p:txBody>
      </p:sp>
    </p:spTree>
    <p:extLst>
      <p:ext uri="{BB962C8B-B14F-4D97-AF65-F5344CB8AC3E}">
        <p14:creationId xmlns:p14="http://schemas.microsoft.com/office/powerpoint/2010/main" xmlns="" val="471274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xmlns="" val="3859340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13</a:t>
            </a:fld>
            <a:endParaRPr lang="de-DE"/>
          </a:p>
        </p:txBody>
      </p:sp>
    </p:spTree>
    <p:extLst>
      <p:ext uri="{BB962C8B-B14F-4D97-AF65-F5344CB8AC3E}">
        <p14:creationId xmlns:p14="http://schemas.microsoft.com/office/powerpoint/2010/main" xmlns="" val="385934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14</a:t>
            </a:fld>
            <a:endParaRPr lang="de-DE"/>
          </a:p>
        </p:txBody>
      </p:sp>
    </p:spTree>
    <p:extLst>
      <p:ext uri="{BB962C8B-B14F-4D97-AF65-F5344CB8AC3E}">
        <p14:creationId xmlns:p14="http://schemas.microsoft.com/office/powerpoint/2010/main" xmlns="" val="2310265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15</a:t>
            </a:fld>
            <a:endParaRPr lang="de-DE"/>
          </a:p>
        </p:txBody>
      </p:sp>
    </p:spTree>
    <p:extLst>
      <p:ext uri="{BB962C8B-B14F-4D97-AF65-F5344CB8AC3E}">
        <p14:creationId xmlns:p14="http://schemas.microsoft.com/office/powerpoint/2010/main" xmlns="" val="19963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28</a:t>
            </a:fld>
            <a:endParaRPr lang="de-DE"/>
          </a:p>
        </p:txBody>
      </p:sp>
    </p:spTree>
    <p:extLst>
      <p:ext uri="{BB962C8B-B14F-4D97-AF65-F5344CB8AC3E}">
        <p14:creationId xmlns:p14="http://schemas.microsoft.com/office/powerpoint/2010/main" xmlns="" val="1602375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31</a:t>
            </a:fld>
            <a:endParaRPr lang="de-DE"/>
          </a:p>
        </p:txBody>
      </p:sp>
    </p:spTree>
    <p:extLst>
      <p:ext uri="{BB962C8B-B14F-4D97-AF65-F5344CB8AC3E}">
        <p14:creationId xmlns:p14="http://schemas.microsoft.com/office/powerpoint/2010/main" xmlns="" val="1794501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32</a:t>
            </a:fld>
            <a:endParaRPr lang="de-DE"/>
          </a:p>
        </p:txBody>
      </p:sp>
    </p:spTree>
    <p:extLst>
      <p:ext uri="{BB962C8B-B14F-4D97-AF65-F5344CB8AC3E}">
        <p14:creationId xmlns:p14="http://schemas.microsoft.com/office/powerpoint/2010/main" xmlns="" val="337020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48</a:t>
            </a:fld>
            <a:endParaRPr lang="de-DE"/>
          </a:p>
        </p:txBody>
      </p:sp>
    </p:spTree>
    <p:extLst>
      <p:ext uri="{BB962C8B-B14F-4D97-AF65-F5344CB8AC3E}">
        <p14:creationId xmlns:p14="http://schemas.microsoft.com/office/powerpoint/2010/main" xmlns="" val="278113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xmlns="" val="299771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xmlns="" val="35804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xmlns=""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xmlns=""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xmlns=""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xmlns="" val="56765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xmlns="" val="265747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10</a:t>
            </a:fld>
            <a:endParaRPr lang="de-DE"/>
          </a:p>
        </p:txBody>
      </p:sp>
    </p:spTree>
    <p:extLst>
      <p:ext uri="{BB962C8B-B14F-4D97-AF65-F5344CB8AC3E}">
        <p14:creationId xmlns:p14="http://schemas.microsoft.com/office/powerpoint/2010/main" xmlns="" val="177097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1E56328B-ED09-4676-B786-CF53801099A1}" type="datetime1">
              <a:rPr lang="de-DE" smtClean="0"/>
              <a:pPr/>
              <a:t>30.10.2013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8E0C9791-43FD-4BFB-8DD5-A7ADC4663670}"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9140D59-A15F-46C3-B91A-759061DBCFDC}"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00792C1-6CE2-4121-AA39-F623E26ABF84}"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CA0928A8-61C4-4048-8746-E91EC13E0C8A}"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978CFA25-F4CF-40DF-92A3-E9568B1EF53D}"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808EAF96-91D5-4DDB-AE91-F35C5F3E4B8B}" type="datetime1">
              <a:rPr lang="de-DE" smtClean="0"/>
              <a:pPr/>
              <a:t>30.10.2013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DC9DE7D3-3BB2-4519-B05E-95AAEE28A7BA}" type="datetime1">
              <a:rPr lang="de-DE" smtClean="0"/>
              <a:pPr/>
              <a:t>30.10.2013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CD1B192-B802-490C-A92D-37CB1628E835}" type="datetime1">
              <a:rPr lang="de-DE" smtClean="0"/>
              <a:pPr/>
              <a:t>30.10.2013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5B8F4F46-62F6-498A-9857-6CF8E80166B9}"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C1CD9BCD-9363-467C-BDE2-666EEFFDF066}"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0564968-885B-4558-9753-8E7E1348B15B}" type="datetime1">
              <a:rPr lang="de-DE" smtClean="0"/>
              <a:pPr/>
              <a:t>30.10.2013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10.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35688" y="11737"/>
            <a:ext cx="2808312" cy="280831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a:t>
            </a:fld>
            <a:endParaRPr lang="de-DE" dirty="0"/>
          </a:p>
        </p:txBody>
      </p:sp>
    </p:spTree>
    <p:extLst>
      <p:ext uri="{BB962C8B-B14F-4D97-AF65-F5344CB8AC3E}">
        <p14:creationId xmlns:p14="http://schemas.microsoft.com/office/powerpoint/2010/main" xmlns=""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pPr marL="411480" lvl="1" indent="0">
              <a:buNone/>
            </a:pPr>
            <a:endParaRPr lang="de-DE" dirty="0"/>
          </a:p>
          <a:p>
            <a:r>
              <a:rPr lang="de-DE" dirty="0" smtClean="0"/>
              <a:t>Vermeidung von Redundanzen</a:t>
            </a:r>
          </a:p>
        </p:txBody>
      </p:sp>
      <p:sp>
        <p:nvSpPr>
          <p:cNvPr id="5" name="Foliennummernplatzhalter 4"/>
          <p:cNvSpPr>
            <a:spLocks noGrp="1"/>
          </p:cNvSpPr>
          <p:nvPr>
            <p:ph type="sldNum" sz="quarter" idx="12"/>
          </p:nvPr>
        </p:nvSpPr>
        <p:spPr/>
        <p:txBody>
          <a:bodyPr/>
          <a:lstStyle/>
          <a:p>
            <a:fld id="{5F4D6440-1F17-4389-BEAA-8CB6F5977206}" type="slidenum">
              <a:rPr lang="de-DE" smtClean="0"/>
              <a:pPr/>
              <a:t>10</a:t>
            </a:fld>
            <a:endParaRPr lang="de-DE" dirty="0"/>
          </a:p>
        </p:txBody>
      </p:sp>
    </p:spTree>
    <p:extLst>
      <p:ext uri="{BB962C8B-B14F-4D97-AF65-F5344CB8AC3E}">
        <p14:creationId xmlns:p14="http://schemas.microsoft.com/office/powerpoint/2010/main" xmlns="" val="3149715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Realisierung durch SQL Queries</a:t>
            </a:r>
          </a:p>
        </p:txBody>
      </p:sp>
      <p:sp>
        <p:nvSpPr>
          <p:cNvPr id="5" name="Foliennummernplatzhalter 4"/>
          <p:cNvSpPr>
            <a:spLocks noGrp="1"/>
          </p:cNvSpPr>
          <p:nvPr>
            <p:ph type="sldNum" sz="quarter" idx="12"/>
          </p:nvPr>
        </p:nvSpPr>
        <p:spPr/>
        <p:txBody>
          <a:bodyPr/>
          <a:lstStyle/>
          <a:p>
            <a:fld id="{5F4D6440-1F17-4389-BEAA-8CB6F5977206}" type="slidenum">
              <a:rPr lang="de-DE" smtClean="0"/>
              <a:pPr/>
              <a:t>11</a:t>
            </a:fld>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73754" y="525960"/>
            <a:ext cx="4796784" cy="6344813"/>
          </a:xfrm>
          <a:prstGeom prst="rect">
            <a:avLst/>
          </a:prstGeom>
        </p:spPr>
      </p:pic>
      <p:pic>
        <p:nvPicPr>
          <p:cNvPr id="8" name="Grafik 7"/>
          <p:cNvPicPr>
            <a:picLocks noChangeAspect="1"/>
          </p:cNvPicPr>
          <p:nvPr/>
        </p:nvPicPr>
        <p:blipFill>
          <a:blip r:embed="rId4"/>
          <a:stretch>
            <a:fillRect/>
          </a:stretch>
        </p:blipFill>
        <p:spPr>
          <a:xfrm>
            <a:off x="0" y="3441877"/>
            <a:ext cx="9144000" cy="1125416"/>
          </a:xfrm>
          <a:prstGeom prst="rect">
            <a:avLst/>
          </a:prstGeom>
        </p:spPr>
      </p:pic>
      <p:sp>
        <p:nvSpPr>
          <p:cNvPr id="9" name="Textfeld 8"/>
          <p:cNvSpPr txBox="1"/>
          <p:nvPr/>
        </p:nvSpPr>
        <p:spPr>
          <a:xfrm>
            <a:off x="21738" y="2824369"/>
            <a:ext cx="2814362" cy="523220"/>
          </a:xfrm>
          <a:prstGeom prst="rect">
            <a:avLst/>
          </a:prstGeom>
          <a:noFill/>
        </p:spPr>
        <p:txBody>
          <a:bodyPr wrap="square" rtlCol="0">
            <a:spAutoFit/>
          </a:bodyPr>
          <a:lstStyle/>
          <a:p>
            <a:r>
              <a:rPr lang="de-DE" sz="2800" dirty="0" smtClean="0"/>
              <a:t>Mitarbeiter</a:t>
            </a:r>
            <a:endParaRPr lang="de-DE" sz="2800" dirty="0"/>
          </a:p>
        </p:txBody>
      </p:sp>
      <p:pic>
        <p:nvPicPr>
          <p:cNvPr id="10" name="Grafik 9"/>
          <p:cNvPicPr>
            <a:picLocks noChangeAspect="1"/>
          </p:cNvPicPr>
          <p:nvPr/>
        </p:nvPicPr>
        <p:blipFill>
          <a:blip r:embed="rId5"/>
          <a:stretch>
            <a:fillRect/>
          </a:stretch>
        </p:blipFill>
        <p:spPr>
          <a:xfrm>
            <a:off x="-1" y="3599805"/>
            <a:ext cx="9144001" cy="1643263"/>
          </a:xfrm>
          <a:prstGeom prst="rect">
            <a:avLst/>
          </a:prstGeom>
        </p:spPr>
      </p:pic>
      <p:sp>
        <p:nvSpPr>
          <p:cNvPr id="11" name="Textfeld 10"/>
          <p:cNvSpPr txBox="1"/>
          <p:nvPr/>
        </p:nvSpPr>
        <p:spPr>
          <a:xfrm>
            <a:off x="25466" y="2843434"/>
            <a:ext cx="2454322" cy="523220"/>
          </a:xfrm>
          <a:prstGeom prst="rect">
            <a:avLst/>
          </a:prstGeom>
          <a:noFill/>
        </p:spPr>
        <p:txBody>
          <a:bodyPr wrap="square" rtlCol="0">
            <a:spAutoFit/>
          </a:bodyPr>
          <a:lstStyle/>
          <a:p>
            <a:r>
              <a:rPr lang="de-DE" sz="2800" dirty="0" smtClean="0"/>
              <a:t>Arbeitsgruppe</a:t>
            </a:r>
            <a:endParaRPr lang="de-DE" sz="2800" dirty="0"/>
          </a:p>
        </p:txBody>
      </p:sp>
      <p:pic>
        <p:nvPicPr>
          <p:cNvPr id="12" name="Grafik 11"/>
          <p:cNvPicPr>
            <a:picLocks noChangeAspect="1"/>
          </p:cNvPicPr>
          <p:nvPr/>
        </p:nvPicPr>
        <p:blipFill>
          <a:blip r:embed="rId6"/>
          <a:stretch>
            <a:fillRect/>
          </a:stretch>
        </p:blipFill>
        <p:spPr>
          <a:xfrm>
            <a:off x="6849063" y="563573"/>
            <a:ext cx="2104068" cy="2814030"/>
          </a:xfrm>
          <a:prstGeom prst="rect">
            <a:avLst/>
          </a:prstGeom>
        </p:spPr>
      </p:pic>
      <p:pic>
        <p:nvPicPr>
          <p:cNvPr id="13" name="Grafik 12"/>
          <p:cNvPicPr>
            <a:picLocks noChangeAspect="1"/>
          </p:cNvPicPr>
          <p:nvPr/>
        </p:nvPicPr>
        <p:blipFill>
          <a:blip r:embed="rId7"/>
          <a:stretch>
            <a:fillRect/>
          </a:stretch>
        </p:blipFill>
        <p:spPr>
          <a:xfrm>
            <a:off x="6196342" y="544147"/>
            <a:ext cx="2771432" cy="2787179"/>
          </a:xfrm>
          <a:prstGeom prst="rect">
            <a:avLst/>
          </a:prstGeom>
        </p:spPr>
      </p:pic>
      <p:pic>
        <p:nvPicPr>
          <p:cNvPr id="14" name="Grafik 13"/>
          <p:cNvPicPr>
            <a:picLocks noChangeAspect="1"/>
          </p:cNvPicPr>
          <p:nvPr/>
        </p:nvPicPr>
        <p:blipFill>
          <a:blip r:embed="rId8"/>
          <a:stretch>
            <a:fillRect/>
          </a:stretch>
        </p:blipFill>
        <p:spPr>
          <a:xfrm>
            <a:off x="6162523" y="544147"/>
            <a:ext cx="2805251" cy="2580831"/>
          </a:xfrm>
          <a:prstGeom prst="rect">
            <a:avLst/>
          </a:prstGeom>
        </p:spPr>
      </p:pic>
      <p:pic>
        <p:nvPicPr>
          <p:cNvPr id="15" name="Grafik 14"/>
          <p:cNvPicPr>
            <a:picLocks noChangeAspect="1"/>
          </p:cNvPicPr>
          <p:nvPr/>
        </p:nvPicPr>
        <p:blipFill>
          <a:blip r:embed="rId9"/>
          <a:stretch>
            <a:fillRect/>
          </a:stretch>
        </p:blipFill>
        <p:spPr>
          <a:xfrm>
            <a:off x="5042" y="3450537"/>
            <a:ext cx="9138957" cy="1782490"/>
          </a:xfrm>
          <a:prstGeom prst="rect">
            <a:avLst/>
          </a:prstGeom>
        </p:spPr>
      </p:pic>
      <p:sp>
        <p:nvSpPr>
          <p:cNvPr id="17" name="Textfeld 16"/>
          <p:cNvSpPr txBox="1"/>
          <p:nvPr/>
        </p:nvSpPr>
        <p:spPr>
          <a:xfrm>
            <a:off x="25466" y="2871513"/>
            <a:ext cx="2454322" cy="523220"/>
          </a:xfrm>
          <a:prstGeom prst="rect">
            <a:avLst/>
          </a:prstGeom>
          <a:noFill/>
        </p:spPr>
        <p:txBody>
          <a:bodyPr wrap="square" rtlCol="0">
            <a:spAutoFit/>
          </a:bodyPr>
          <a:lstStyle/>
          <a:p>
            <a:r>
              <a:rPr lang="de-DE" sz="2800" dirty="0" smtClean="0"/>
              <a:t>Bereich</a:t>
            </a:r>
            <a:endParaRPr lang="de-DE" sz="2800" dirty="0"/>
          </a:p>
        </p:txBody>
      </p:sp>
      <p:pic>
        <p:nvPicPr>
          <p:cNvPr id="18" name="Grafik 17"/>
          <p:cNvPicPr>
            <a:picLocks noChangeAspect="1"/>
          </p:cNvPicPr>
          <p:nvPr/>
        </p:nvPicPr>
        <p:blipFill>
          <a:blip r:embed="rId10"/>
          <a:stretch>
            <a:fillRect/>
          </a:stretch>
        </p:blipFill>
        <p:spPr>
          <a:xfrm>
            <a:off x="1827296" y="474300"/>
            <a:ext cx="7163094" cy="2255781"/>
          </a:xfrm>
          <a:prstGeom prst="rect">
            <a:avLst/>
          </a:prstGeom>
        </p:spPr>
      </p:pic>
      <p:pic>
        <p:nvPicPr>
          <p:cNvPr id="19" name="Grafik 18"/>
          <p:cNvPicPr>
            <a:picLocks noChangeAspect="1"/>
          </p:cNvPicPr>
          <p:nvPr/>
        </p:nvPicPr>
        <p:blipFill>
          <a:blip r:embed="rId11"/>
          <a:stretch>
            <a:fillRect/>
          </a:stretch>
        </p:blipFill>
        <p:spPr>
          <a:xfrm>
            <a:off x="-2" y="3402252"/>
            <a:ext cx="3320403" cy="2213602"/>
          </a:xfrm>
          <a:prstGeom prst="rect">
            <a:avLst/>
          </a:prstGeom>
        </p:spPr>
      </p:pic>
      <p:sp>
        <p:nvSpPr>
          <p:cNvPr id="20" name="Textfeld 19"/>
          <p:cNvSpPr txBox="1"/>
          <p:nvPr/>
        </p:nvSpPr>
        <p:spPr>
          <a:xfrm>
            <a:off x="21738" y="2888009"/>
            <a:ext cx="3712150" cy="523220"/>
          </a:xfrm>
          <a:prstGeom prst="rect">
            <a:avLst/>
          </a:prstGeom>
          <a:noFill/>
        </p:spPr>
        <p:txBody>
          <a:bodyPr wrap="square" rtlCol="0">
            <a:spAutoFit/>
          </a:bodyPr>
          <a:lstStyle/>
          <a:p>
            <a:r>
              <a:rPr lang="de-DE" sz="2800" dirty="0" smtClean="0"/>
              <a:t>Rollenverknüpfungen</a:t>
            </a:r>
            <a:endParaRPr lang="de-DE" sz="2800" dirty="0"/>
          </a:p>
        </p:txBody>
      </p:sp>
      <p:pic>
        <p:nvPicPr>
          <p:cNvPr id="21" name="Grafik 20"/>
          <p:cNvPicPr>
            <a:picLocks noChangeAspect="1"/>
          </p:cNvPicPr>
          <p:nvPr/>
        </p:nvPicPr>
        <p:blipFill>
          <a:blip r:embed="rId12"/>
          <a:stretch>
            <a:fillRect/>
          </a:stretch>
        </p:blipFill>
        <p:spPr>
          <a:xfrm>
            <a:off x="32925" y="5542211"/>
            <a:ext cx="8590406" cy="1356380"/>
          </a:xfrm>
          <a:prstGeom prst="rect">
            <a:avLst/>
          </a:prstGeom>
        </p:spPr>
      </p:pic>
      <p:pic>
        <p:nvPicPr>
          <p:cNvPr id="22" name="Grafik 21"/>
          <p:cNvPicPr>
            <a:picLocks noChangeAspect="1"/>
          </p:cNvPicPr>
          <p:nvPr/>
        </p:nvPicPr>
        <p:blipFill>
          <a:blip r:embed="rId13"/>
          <a:stretch>
            <a:fillRect/>
          </a:stretch>
        </p:blipFill>
        <p:spPr>
          <a:xfrm>
            <a:off x="3969740" y="3530021"/>
            <a:ext cx="5141335" cy="1250050"/>
          </a:xfrm>
          <a:prstGeom prst="rect">
            <a:avLst/>
          </a:prstGeom>
        </p:spPr>
      </p:pic>
      <p:cxnSp>
        <p:nvCxnSpPr>
          <p:cNvPr id="24" name="Gerade Verbindung mit Pfeil 23"/>
          <p:cNvCxnSpPr/>
          <p:nvPr/>
        </p:nvCxnSpPr>
        <p:spPr>
          <a:xfrm>
            <a:off x="3320401" y="4223404"/>
            <a:ext cx="649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winkelte Verbindung 25"/>
          <p:cNvCxnSpPr>
            <a:endCxn id="22" idx="1"/>
          </p:cNvCxnSpPr>
          <p:nvPr/>
        </p:nvCxnSpPr>
        <p:spPr>
          <a:xfrm rot="5400000" flipH="1" flipV="1">
            <a:off x="3121725" y="4525201"/>
            <a:ext cx="1218170" cy="4778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fik 26"/>
          <p:cNvPicPr>
            <a:picLocks noChangeAspect="1"/>
          </p:cNvPicPr>
          <p:nvPr/>
        </p:nvPicPr>
        <p:blipFill>
          <a:blip r:embed="rId14"/>
          <a:stretch>
            <a:fillRect/>
          </a:stretch>
        </p:blipFill>
        <p:spPr>
          <a:xfrm>
            <a:off x="6383468" y="517300"/>
            <a:ext cx="2484897" cy="3690803"/>
          </a:xfrm>
          <a:prstGeom prst="rect">
            <a:avLst/>
          </a:prstGeom>
        </p:spPr>
      </p:pic>
      <p:pic>
        <p:nvPicPr>
          <p:cNvPr id="28" name="Grafik 27"/>
          <p:cNvPicPr>
            <a:picLocks noChangeAspect="1"/>
          </p:cNvPicPr>
          <p:nvPr/>
        </p:nvPicPr>
        <p:blipFill>
          <a:blip r:embed="rId15"/>
          <a:stretch>
            <a:fillRect/>
          </a:stretch>
        </p:blipFill>
        <p:spPr>
          <a:xfrm>
            <a:off x="32925" y="3986051"/>
            <a:ext cx="9122736" cy="786054"/>
          </a:xfrm>
          <a:prstGeom prst="rect">
            <a:avLst/>
          </a:prstGeom>
        </p:spPr>
      </p:pic>
      <p:sp>
        <p:nvSpPr>
          <p:cNvPr id="30" name="Textfeld 29"/>
          <p:cNvSpPr txBox="1"/>
          <p:nvPr/>
        </p:nvSpPr>
        <p:spPr>
          <a:xfrm>
            <a:off x="174138" y="3040409"/>
            <a:ext cx="3712150" cy="523220"/>
          </a:xfrm>
          <a:prstGeom prst="rect">
            <a:avLst/>
          </a:prstGeom>
          <a:noFill/>
        </p:spPr>
        <p:txBody>
          <a:bodyPr wrap="square" rtlCol="0">
            <a:spAutoFit/>
          </a:bodyPr>
          <a:lstStyle/>
          <a:p>
            <a:r>
              <a:rPr lang="de-DE" sz="2800" dirty="0" smtClean="0"/>
              <a:t>Eintrag</a:t>
            </a:r>
            <a:endParaRPr lang="de-DE" sz="2800" dirty="0"/>
          </a:p>
        </p:txBody>
      </p:sp>
      <p:pic>
        <p:nvPicPr>
          <p:cNvPr id="31" name="Grafik 30"/>
          <p:cNvPicPr>
            <a:picLocks noChangeAspect="1"/>
          </p:cNvPicPr>
          <p:nvPr/>
        </p:nvPicPr>
        <p:blipFill>
          <a:blip r:embed="rId16"/>
          <a:stretch>
            <a:fillRect/>
          </a:stretch>
        </p:blipFill>
        <p:spPr>
          <a:xfrm>
            <a:off x="6469515" y="671218"/>
            <a:ext cx="2304015" cy="1781255"/>
          </a:xfrm>
          <a:prstGeom prst="rect">
            <a:avLst/>
          </a:prstGeom>
        </p:spPr>
      </p:pic>
      <p:pic>
        <p:nvPicPr>
          <p:cNvPr id="32" name="Grafik 31"/>
          <p:cNvPicPr>
            <a:picLocks noChangeAspect="1"/>
          </p:cNvPicPr>
          <p:nvPr/>
        </p:nvPicPr>
        <p:blipFill>
          <a:blip r:embed="rId17"/>
          <a:stretch>
            <a:fillRect/>
          </a:stretch>
        </p:blipFill>
        <p:spPr>
          <a:xfrm>
            <a:off x="153610" y="3508092"/>
            <a:ext cx="3777031" cy="2339504"/>
          </a:xfrm>
          <a:prstGeom prst="rect">
            <a:avLst/>
          </a:prstGeom>
        </p:spPr>
      </p:pic>
      <p:sp>
        <p:nvSpPr>
          <p:cNvPr id="33" name="Textfeld 32"/>
          <p:cNvSpPr txBox="1"/>
          <p:nvPr/>
        </p:nvSpPr>
        <p:spPr>
          <a:xfrm>
            <a:off x="95304" y="2975426"/>
            <a:ext cx="3712150" cy="523220"/>
          </a:xfrm>
          <a:prstGeom prst="rect">
            <a:avLst/>
          </a:prstGeom>
          <a:noFill/>
        </p:spPr>
        <p:txBody>
          <a:bodyPr wrap="square" rtlCol="0">
            <a:spAutoFit/>
          </a:bodyPr>
          <a:lstStyle/>
          <a:p>
            <a:r>
              <a:rPr lang="de-DE" sz="2800" dirty="0" smtClean="0"/>
              <a:t>Art</a:t>
            </a:r>
            <a:endParaRPr lang="de-DE" sz="2800" dirty="0"/>
          </a:p>
        </p:txBody>
      </p:sp>
      <p:pic>
        <p:nvPicPr>
          <p:cNvPr id="34" name="Grafik 33"/>
          <p:cNvPicPr>
            <a:picLocks noChangeAspect="1"/>
          </p:cNvPicPr>
          <p:nvPr/>
        </p:nvPicPr>
        <p:blipFill rotWithShape="1">
          <a:blip r:embed="rId18"/>
          <a:srcRect l="543" t="14945" b="1848"/>
          <a:stretch/>
        </p:blipFill>
        <p:spPr>
          <a:xfrm>
            <a:off x="2869919" y="729875"/>
            <a:ext cx="6005241" cy="2880320"/>
          </a:xfrm>
          <a:prstGeom prst="rect">
            <a:avLst/>
          </a:prstGeom>
        </p:spPr>
      </p:pic>
      <p:pic>
        <p:nvPicPr>
          <p:cNvPr id="35" name="Grafik 34"/>
          <p:cNvPicPr>
            <a:picLocks noChangeAspect="1"/>
          </p:cNvPicPr>
          <p:nvPr/>
        </p:nvPicPr>
        <p:blipFill>
          <a:blip r:embed="rId19"/>
          <a:stretch>
            <a:fillRect/>
          </a:stretch>
        </p:blipFill>
        <p:spPr>
          <a:xfrm>
            <a:off x="89623" y="5266729"/>
            <a:ext cx="7435661" cy="953672"/>
          </a:xfrm>
          <a:prstGeom prst="rect">
            <a:avLst/>
          </a:prstGeom>
        </p:spPr>
      </p:pic>
      <p:sp>
        <p:nvSpPr>
          <p:cNvPr id="36" name="Textfeld 35"/>
          <p:cNvSpPr txBox="1"/>
          <p:nvPr/>
        </p:nvSpPr>
        <p:spPr>
          <a:xfrm>
            <a:off x="99340" y="4725221"/>
            <a:ext cx="3712150" cy="523220"/>
          </a:xfrm>
          <a:prstGeom prst="rect">
            <a:avLst/>
          </a:prstGeom>
          <a:noFill/>
        </p:spPr>
        <p:txBody>
          <a:bodyPr wrap="square" rtlCol="0">
            <a:spAutoFit/>
          </a:bodyPr>
          <a:lstStyle/>
          <a:p>
            <a:r>
              <a:rPr lang="de-DE" sz="2800" dirty="0" smtClean="0"/>
              <a:t>Wochenübersicht</a:t>
            </a:r>
            <a:endParaRPr lang="de-DE" sz="2800" dirty="0"/>
          </a:p>
        </p:txBody>
      </p:sp>
      <p:sp>
        <p:nvSpPr>
          <p:cNvPr id="37" name="Textfeld 36"/>
          <p:cNvSpPr txBox="1"/>
          <p:nvPr/>
        </p:nvSpPr>
        <p:spPr>
          <a:xfrm>
            <a:off x="32925" y="2846324"/>
            <a:ext cx="3712150" cy="523220"/>
          </a:xfrm>
          <a:prstGeom prst="rect">
            <a:avLst/>
          </a:prstGeom>
          <a:noFill/>
        </p:spPr>
        <p:txBody>
          <a:bodyPr wrap="square" rtlCol="0">
            <a:spAutoFit/>
          </a:bodyPr>
          <a:lstStyle/>
          <a:p>
            <a:r>
              <a:rPr lang="de-DE" sz="2800" dirty="0" smtClean="0"/>
              <a:t>Jahresübersicht</a:t>
            </a:r>
            <a:endParaRPr lang="de-DE" sz="2800" dirty="0"/>
          </a:p>
        </p:txBody>
      </p:sp>
      <p:pic>
        <p:nvPicPr>
          <p:cNvPr id="38" name="Grafik 37"/>
          <p:cNvPicPr>
            <a:picLocks noChangeAspect="1"/>
          </p:cNvPicPr>
          <p:nvPr/>
        </p:nvPicPr>
        <p:blipFill>
          <a:blip r:embed="rId20"/>
          <a:stretch>
            <a:fillRect/>
          </a:stretch>
        </p:blipFill>
        <p:spPr>
          <a:xfrm>
            <a:off x="-11663" y="3424121"/>
            <a:ext cx="6892199" cy="1385501"/>
          </a:xfrm>
          <a:prstGeom prst="rect">
            <a:avLst/>
          </a:prstGeom>
        </p:spPr>
      </p:pic>
    </p:spTree>
    <p:extLst>
      <p:ext uri="{BB962C8B-B14F-4D97-AF65-F5344CB8AC3E}">
        <p14:creationId xmlns:p14="http://schemas.microsoft.com/office/powerpoint/2010/main" xmlns="" val="24477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xit" presetSubtype="0" fill="hold" nodeType="with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par>
                                <p:cTn id="81" presetID="10" presetClass="entr" presetSubtype="0"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par>
                                <p:cTn id="87" presetID="10" presetClass="exit" presetSubtype="0" fill="hold" nodeType="withEffect">
                                  <p:stCondLst>
                                    <p:cond delay="0"/>
                                  </p:stCondLst>
                                  <p:childTnLst>
                                    <p:animEffect transition="out" filter="fade">
                                      <p:cBhvr>
                                        <p:cTn id="88" dur="500"/>
                                        <p:tgtEl>
                                          <p:spTgt spid="14"/>
                                        </p:tgtEl>
                                      </p:cBhvr>
                                    </p:animEffect>
                                    <p:set>
                                      <p:cBhvr>
                                        <p:cTn id="89" dur="1" fill="hold">
                                          <p:stCondLst>
                                            <p:cond delay="499"/>
                                          </p:stCondLst>
                                        </p:cTn>
                                        <p:tgtEl>
                                          <p:spTgt spid="14"/>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5"/>
                                        </p:tgtEl>
                                      </p:cBhvr>
                                    </p:animEffect>
                                    <p:set>
                                      <p:cBhvr>
                                        <p:cTn id="95" dur="1" fill="hold">
                                          <p:stCondLst>
                                            <p:cond delay="499"/>
                                          </p:stCondLst>
                                        </p:cTn>
                                        <p:tgtEl>
                                          <p:spTgt spid="1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500"/>
                                        <p:tgtEl>
                                          <p:spTgt spid="2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par>
                                <p:cTn id="104" presetID="10" presetClass="entr" presetSubtype="0" fill="hold"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par>
                                <p:cTn id="107" presetID="10" presetClass="exit" presetSubtype="0" fill="hold" nodeType="withEffect">
                                  <p:stCondLst>
                                    <p:cond delay="0"/>
                                  </p:stCondLst>
                                  <p:childTnLst>
                                    <p:animEffect transition="out" filter="fade">
                                      <p:cBhvr>
                                        <p:cTn id="108" dur="500"/>
                                        <p:tgtEl>
                                          <p:spTgt spid="18"/>
                                        </p:tgtEl>
                                      </p:cBhvr>
                                    </p:animEffect>
                                    <p:set>
                                      <p:cBhvr>
                                        <p:cTn id="109" dur="1" fill="hold">
                                          <p:stCondLst>
                                            <p:cond delay="499"/>
                                          </p:stCondLst>
                                        </p:cTn>
                                        <p:tgtEl>
                                          <p:spTgt spid="18"/>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20"/>
                                        </p:tgtEl>
                                      </p:cBhvr>
                                    </p:animEffect>
                                    <p:set>
                                      <p:cBhvr>
                                        <p:cTn id="112" dur="1" fill="hold">
                                          <p:stCondLst>
                                            <p:cond delay="499"/>
                                          </p:stCondLst>
                                        </p:cTn>
                                        <p:tgtEl>
                                          <p:spTgt spid="20"/>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19"/>
                                        </p:tgtEl>
                                      </p:cBhvr>
                                    </p:animEffect>
                                    <p:set>
                                      <p:cBhvr>
                                        <p:cTn id="115" dur="1" fill="hold">
                                          <p:stCondLst>
                                            <p:cond delay="499"/>
                                          </p:stCondLst>
                                        </p:cTn>
                                        <p:tgtEl>
                                          <p:spTgt spid="19"/>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21"/>
                                        </p:tgtEl>
                                      </p:cBhvr>
                                    </p:animEffect>
                                    <p:set>
                                      <p:cBhvr>
                                        <p:cTn id="118" dur="1" fill="hold">
                                          <p:stCondLst>
                                            <p:cond delay="499"/>
                                          </p:stCondLst>
                                        </p:cTn>
                                        <p:tgtEl>
                                          <p:spTgt spid="21"/>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2"/>
                                        </p:tgtEl>
                                      </p:cBhvr>
                                    </p:animEffect>
                                    <p:set>
                                      <p:cBhvr>
                                        <p:cTn id="121" dur="1" fill="hold">
                                          <p:stCondLst>
                                            <p:cond delay="499"/>
                                          </p:stCondLst>
                                        </p:cTn>
                                        <p:tgtEl>
                                          <p:spTgt spid="22"/>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24"/>
                                        </p:tgtEl>
                                      </p:cBhvr>
                                    </p:animEffect>
                                    <p:set>
                                      <p:cBhvr>
                                        <p:cTn id="124" dur="1" fill="hold">
                                          <p:stCondLst>
                                            <p:cond delay="499"/>
                                          </p:stCondLst>
                                        </p:cTn>
                                        <p:tgtEl>
                                          <p:spTgt spid="24"/>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26"/>
                                        </p:tgtEl>
                                      </p:cBhvr>
                                    </p:animEffect>
                                    <p:set>
                                      <p:cBhvr>
                                        <p:cTn id="127" dur="1" fill="hold">
                                          <p:stCondLst>
                                            <p:cond delay="499"/>
                                          </p:stCondLst>
                                        </p:cTn>
                                        <p:tgtEl>
                                          <p:spTgt spid="26"/>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500"/>
                                        <p:tgtEl>
                                          <p:spTgt spid="3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fade">
                                      <p:cBhvr>
                                        <p:cTn id="135" dur="500"/>
                                        <p:tgtEl>
                                          <p:spTgt spid="33"/>
                                        </p:tgtEl>
                                      </p:cBhvr>
                                    </p:animEffect>
                                  </p:childTnLst>
                                </p:cTn>
                              </p:par>
                              <p:par>
                                <p:cTn id="136" presetID="10" presetClass="entr" presetSubtype="0" fill="hold" nodeType="with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fade">
                                      <p:cBhvr>
                                        <p:cTn id="138" dur="500"/>
                                        <p:tgtEl>
                                          <p:spTgt spid="32"/>
                                        </p:tgtEl>
                                      </p:cBhvr>
                                    </p:animEffect>
                                  </p:childTnLst>
                                </p:cTn>
                              </p:par>
                              <p:par>
                                <p:cTn id="139" presetID="10" presetClass="exit" presetSubtype="0" fill="hold" nodeType="withEffect">
                                  <p:stCondLst>
                                    <p:cond delay="0"/>
                                  </p:stCondLst>
                                  <p:childTnLst>
                                    <p:animEffect transition="out" filter="fade">
                                      <p:cBhvr>
                                        <p:cTn id="140" dur="500"/>
                                        <p:tgtEl>
                                          <p:spTgt spid="27"/>
                                        </p:tgtEl>
                                      </p:cBhvr>
                                    </p:animEffect>
                                    <p:set>
                                      <p:cBhvr>
                                        <p:cTn id="141" dur="1" fill="hold">
                                          <p:stCondLst>
                                            <p:cond delay="499"/>
                                          </p:stCondLst>
                                        </p:cTn>
                                        <p:tgtEl>
                                          <p:spTgt spid="27"/>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0"/>
                                        </p:tgtEl>
                                      </p:cBhvr>
                                    </p:animEffect>
                                    <p:set>
                                      <p:cBhvr>
                                        <p:cTn id="144" dur="1" fill="hold">
                                          <p:stCondLst>
                                            <p:cond delay="499"/>
                                          </p:stCondLst>
                                        </p:cTn>
                                        <p:tgtEl>
                                          <p:spTgt spid="30"/>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28"/>
                                        </p:tgtEl>
                                      </p:cBhvr>
                                    </p:animEffect>
                                    <p:set>
                                      <p:cBhvr>
                                        <p:cTn id="147" dur="1" fill="hold">
                                          <p:stCondLst>
                                            <p:cond delay="499"/>
                                          </p:stCondLst>
                                        </p:cTn>
                                        <p:tgtEl>
                                          <p:spTgt spid="28"/>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fade">
                                      <p:cBhvr>
                                        <p:cTn id="152" dur="500"/>
                                        <p:tgtEl>
                                          <p:spTgt spid="34"/>
                                        </p:tgtEl>
                                      </p:cBhvr>
                                    </p:animEffect>
                                  </p:childTnLst>
                                </p:cTn>
                              </p:par>
                              <p:par>
                                <p:cTn id="153" presetID="10" presetClass="entr" presetSubtype="0" fill="hold" nodeType="withEffect">
                                  <p:stCondLst>
                                    <p:cond delay="0"/>
                                  </p:stCondLst>
                                  <p:childTnLst>
                                    <p:set>
                                      <p:cBhvr>
                                        <p:cTn id="154" dur="1" fill="hold">
                                          <p:stCondLst>
                                            <p:cond delay="0"/>
                                          </p:stCondLst>
                                        </p:cTn>
                                        <p:tgtEl>
                                          <p:spTgt spid="35"/>
                                        </p:tgtEl>
                                        <p:attrNameLst>
                                          <p:attrName>style.visibility</p:attrName>
                                        </p:attrNameLst>
                                      </p:cBhvr>
                                      <p:to>
                                        <p:strVal val="visible"/>
                                      </p:to>
                                    </p:set>
                                    <p:animEffect transition="in" filter="fade">
                                      <p:cBhvr>
                                        <p:cTn id="155" dur="500"/>
                                        <p:tgtEl>
                                          <p:spTgt spid="35"/>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fade">
                                      <p:cBhvr>
                                        <p:cTn id="158" dur="500"/>
                                        <p:tgtEl>
                                          <p:spTgt spid="3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37"/>
                                        </p:tgtEl>
                                        <p:attrNameLst>
                                          <p:attrName>style.visibility</p:attrName>
                                        </p:attrNameLst>
                                      </p:cBhvr>
                                      <p:to>
                                        <p:strVal val="visible"/>
                                      </p:to>
                                    </p:set>
                                    <p:animEffect transition="in" filter="fade">
                                      <p:cBhvr>
                                        <p:cTn id="161" dur="500"/>
                                        <p:tgtEl>
                                          <p:spTgt spid="37"/>
                                        </p:tgtEl>
                                      </p:cBhvr>
                                    </p:animEffect>
                                  </p:childTnLst>
                                </p:cTn>
                              </p:par>
                              <p:par>
                                <p:cTn id="162" presetID="10" presetClass="entr" presetSubtype="0" fill="hold" nodeType="withEffect">
                                  <p:stCondLst>
                                    <p:cond delay="0"/>
                                  </p:stCondLst>
                                  <p:childTnLst>
                                    <p:set>
                                      <p:cBhvr>
                                        <p:cTn id="163" dur="1" fill="hold">
                                          <p:stCondLst>
                                            <p:cond delay="0"/>
                                          </p:stCondLst>
                                        </p:cTn>
                                        <p:tgtEl>
                                          <p:spTgt spid="38"/>
                                        </p:tgtEl>
                                        <p:attrNameLst>
                                          <p:attrName>style.visibility</p:attrName>
                                        </p:attrNameLst>
                                      </p:cBhvr>
                                      <p:to>
                                        <p:strVal val="visible"/>
                                      </p:to>
                                    </p:set>
                                    <p:animEffect transition="in" filter="fade">
                                      <p:cBhvr>
                                        <p:cTn id="164" dur="500"/>
                                        <p:tgtEl>
                                          <p:spTgt spid="38"/>
                                        </p:tgtEl>
                                      </p:cBhvr>
                                    </p:animEffect>
                                  </p:childTnLst>
                                </p:cTn>
                              </p:par>
                              <p:par>
                                <p:cTn id="165" presetID="10" presetClass="exit" presetSubtype="0" fill="hold" nodeType="withEffect">
                                  <p:stCondLst>
                                    <p:cond delay="0"/>
                                  </p:stCondLst>
                                  <p:childTnLst>
                                    <p:animEffect transition="out" filter="fade">
                                      <p:cBhvr>
                                        <p:cTn id="166" dur="500"/>
                                        <p:tgtEl>
                                          <p:spTgt spid="31"/>
                                        </p:tgtEl>
                                      </p:cBhvr>
                                    </p:animEffect>
                                    <p:set>
                                      <p:cBhvr>
                                        <p:cTn id="167" dur="1" fill="hold">
                                          <p:stCondLst>
                                            <p:cond delay="499"/>
                                          </p:stCondLst>
                                        </p:cTn>
                                        <p:tgtEl>
                                          <p:spTgt spid="31"/>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33"/>
                                        </p:tgtEl>
                                      </p:cBhvr>
                                    </p:animEffect>
                                    <p:set>
                                      <p:cBhvr>
                                        <p:cTn id="170" dur="1" fill="hold">
                                          <p:stCondLst>
                                            <p:cond delay="499"/>
                                          </p:stCondLst>
                                        </p:cTn>
                                        <p:tgtEl>
                                          <p:spTgt spid="33"/>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500"/>
                                        <p:tgtEl>
                                          <p:spTgt spid="32"/>
                                        </p:tgtEl>
                                      </p:cBhvr>
                                    </p:animEffect>
                                    <p:set>
                                      <p:cBhvr>
                                        <p:cTn id="1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P spid="9" grpId="1"/>
      <p:bldP spid="11" grpId="0"/>
      <p:bldP spid="11" grpId="1"/>
      <p:bldP spid="17" grpId="0"/>
      <p:bldP spid="17" grpId="1"/>
      <p:bldP spid="20" grpId="0"/>
      <p:bldP spid="20" grpId="1"/>
      <p:bldP spid="30" grpId="0"/>
      <p:bldP spid="30" grpId="1"/>
      <p:bldP spid="33" grpId="0"/>
      <p:bldP spid="33" grpId="1"/>
      <p:bldP spid="36"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sp>
        <p:nvSpPr>
          <p:cNvPr id="3" name="Inhaltsplatzhalter 2"/>
          <p:cNvSpPr txBox="1">
            <a:spLocks/>
          </p:cNvSpPr>
          <p:nvPr/>
        </p:nvSpPr>
        <p:spPr>
          <a:xfrm>
            <a:off x="474228" y="140814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Verbindung von View und Modell</a:t>
            </a:r>
          </a:p>
          <a:p>
            <a:r>
              <a:rPr lang="de-DE" dirty="0" smtClean="0"/>
              <a:t>Interaktion zwischen Schichten sowie zwischen Controllern (Verarbeitungslogik)</a:t>
            </a:r>
          </a:p>
          <a:p>
            <a:r>
              <a:rPr lang="de-DE" dirty="0"/>
              <a:t>Aufwand bei Programmierung </a:t>
            </a:r>
            <a:r>
              <a:rPr lang="de-DE" dirty="0" smtClean="0"/>
              <a:t>reduziert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504" y="3861048"/>
            <a:ext cx="8928992" cy="2849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fld id="{5F4D6440-1F17-4389-BEAA-8CB6F5977206}" type="slidenum">
              <a:rPr lang="de-DE" smtClean="0"/>
              <a:pPr/>
              <a:t>12</a:t>
            </a:fld>
            <a:endParaRPr lang="de-DE" dirty="0"/>
          </a:p>
        </p:txBody>
      </p:sp>
    </p:spTree>
    <p:extLst>
      <p:ext uri="{BB962C8B-B14F-4D97-AF65-F5344CB8AC3E}">
        <p14:creationId xmlns:p14="http://schemas.microsoft.com/office/powerpoint/2010/main" xmlns="" val="3159283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7544" y="1412776"/>
            <a:ext cx="8474271" cy="48245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13</a:t>
            </a:fld>
            <a:endParaRPr lang="de-DE" dirty="0"/>
          </a:p>
        </p:txBody>
      </p:sp>
    </p:spTree>
    <p:extLst>
      <p:ext uri="{BB962C8B-B14F-4D97-AF65-F5344CB8AC3E}">
        <p14:creationId xmlns:p14="http://schemas.microsoft.com/office/powerpoint/2010/main" xmlns="" val="795031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14</a:t>
            </a:fld>
            <a:endParaRPr lang="de-DE" dirty="0"/>
          </a:p>
        </p:txBody>
      </p:sp>
      <p:pic>
        <p:nvPicPr>
          <p:cNvPr id="5" name="Grafik 4"/>
          <p:cNvPicPr/>
          <p:nvPr/>
        </p:nvPicPr>
        <p:blipFill>
          <a:blip r:embed="rId3" cstate="print"/>
          <a:srcRect t="19706" r="1818" b="7353"/>
          <a:stretch>
            <a:fillRect/>
          </a:stretch>
        </p:blipFill>
        <p:spPr bwMode="auto">
          <a:xfrm>
            <a:off x="395536" y="2060848"/>
            <a:ext cx="8208912" cy="4464496"/>
          </a:xfrm>
          <a:prstGeom prst="rect">
            <a:avLst/>
          </a:prstGeom>
          <a:noFill/>
          <a:ln w="9525">
            <a:noFill/>
            <a:miter lim="800000"/>
            <a:headEnd/>
            <a:tailEnd/>
          </a:ln>
        </p:spPr>
      </p:pic>
    </p:spTree>
    <p:extLst>
      <p:ext uri="{BB962C8B-B14F-4D97-AF65-F5344CB8AC3E}">
        <p14:creationId xmlns:p14="http://schemas.microsoft.com/office/powerpoint/2010/main" xmlns="" val="3420678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15</a:t>
            </a:fld>
            <a:endParaRPr lang="de-DE" dirty="0"/>
          </a:p>
        </p:txBody>
      </p:sp>
    </p:spTree>
    <p:extLst>
      <p:ext uri="{BB962C8B-B14F-4D97-AF65-F5344CB8AC3E}">
        <p14:creationId xmlns:p14="http://schemas.microsoft.com/office/powerpoint/2010/main" xmlns="" val="3414407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cstate="print"/>
          <a:stretch>
            <a:fillRect/>
          </a:stretch>
        </p:blipFill>
        <p:spPr>
          <a:xfrm>
            <a:off x="503548" y="2420888"/>
            <a:ext cx="8136904" cy="410579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16</a:t>
            </a:fld>
            <a:endParaRPr lang="de-DE" dirty="0"/>
          </a:p>
        </p:txBody>
      </p:sp>
    </p:spTree>
    <p:extLst>
      <p:ext uri="{BB962C8B-B14F-4D97-AF65-F5344CB8AC3E}">
        <p14:creationId xmlns:p14="http://schemas.microsoft.com/office/powerpoint/2010/main" xmlns="" val="1709195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t>
            </a:r>
            <a:r>
              <a:rPr lang="de-DE" dirty="0" smtClean="0"/>
              <a:t>Anlegen </a:t>
            </a:r>
            <a:r>
              <a:rPr lang="de-DE" dirty="0"/>
              <a:t>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17</a:t>
            </a:fld>
            <a:endParaRPr lang="de-DE" dirty="0"/>
          </a:p>
        </p:txBody>
      </p:sp>
    </p:spTree>
    <p:extLst>
      <p:ext uri="{BB962C8B-B14F-4D97-AF65-F5344CB8AC3E}">
        <p14:creationId xmlns:p14="http://schemas.microsoft.com/office/powerpoint/2010/main" xmlns="" val="63509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311509"/>
            <a:ext cx="8229600" cy="4546491"/>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18</a:t>
            </a:fld>
            <a:endParaRPr lang="de-DE" dirty="0"/>
          </a:p>
        </p:txBody>
      </p:sp>
    </p:spTree>
    <p:extLst>
      <p:ext uri="{BB962C8B-B14F-4D97-AF65-F5344CB8AC3E}">
        <p14:creationId xmlns:p14="http://schemas.microsoft.com/office/powerpoint/2010/main" xmlns="" val="526157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19</a:t>
            </a:fld>
            <a:endParaRPr lang="de-DE" dirty="0"/>
          </a:p>
        </p:txBody>
      </p:sp>
    </p:spTree>
    <p:extLst>
      <p:ext uri="{BB962C8B-B14F-4D97-AF65-F5344CB8AC3E}">
        <p14:creationId xmlns:p14="http://schemas.microsoft.com/office/powerpoint/2010/main" xmlns="" val="1260923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Systemumgebung</a:t>
            </a:r>
          </a:p>
          <a:p>
            <a:r>
              <a:rPr lang="de-DE" dirty="0" smtClean="0"/>
              <a:t>Systemarchitektur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a:t>
            </a:fld>
            <a:endParaRPr lang="de-DE" dirty="0"/>
          </a:p>
        </p:txBody>
      </p:sp>
    </p:spTree>
    <p:extLst>
      <p:ext uri="{BB962C8B-B14F-4D97-AF65-F5344CB8AC3E}">
        <p14:creationId xmlns:p14="http://schemas.microsoft.com/office/powerpoint/2010/main" xmlns=""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996952"/>
            <a:ext cx="8363272" cy="3861048"/>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20</a:t>
            </a:fld>
            <a:endParaRPr lang="de-DE" dirty="0"/>
          </a:p>
        </p:txBody>
      </p:sp>
    </p:spTree>
    <p:extLst>
      <p:ext uri="{BB962C8B-B14F-4D97-AF65-F5344CB8AC3E}">
        <p14:creationId xmlns:p14="http://schemas.microsoft.com/office/powerpoint/2010/main" xmlns="" val="24809074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492896"/>
            <a:ext cx="8229600" cy="4365104"/>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21</a:t>
            </a:fld>
            <a:endParaRPr lang="de-DE" dirty="0"/>
          </a:p>
        </p:txBody>
      </p:sp>
    </p:spTree>
    <p:extLst>
      <p:ext uri="{BB962C8B-B14F-4D97-AF65-F5344CB8AC3E}">
        <p14:creationId xmlns:p14="http://schemas.microsoft.com/office/powerpoint/2010/main" xmlns="" val="2659840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22</a:t>
            </a:fld>
            <a:endParaRPr lang="de-DE" dirty="0"/>
          </a:p>
        </p:txBody>
      </p:sp>
    </p:spTree>
    <p:extLst>
      <p:ext uri="{BB962C8B-B14F-4D97-AF65-F5344CB8AC3E}">
        <p14:creationId xmlns:p14="http://schemas.microsoft.com/office/powerpoint/2010/main" xmlns="" val="2538859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23</a:t>
            </a:fld>
            <a:endParaRPr lang="de-DE" dirty="0"/>
          </a:p>
        </p:txBody>
      </p:sp>
    </p:spTree>
    <p:extLst>
      <p:ext uri="{BB962C8B-B14F-4D97-AF65-F5344CB8AC3E}">
        <p14:creationId xmlns:p14="http://schemas.microsoft.com/office/powerpoint/2010/main" xmlns="" val="3956960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24</a:t>
            </a:fld>
            <a:endParaRPr lang="de-DE" dirty="0"/>
          </a:p>
        </p:txBody>
      </p:sp>
    </p:spTree>
    <p:extLst>
      <p:ext uri="{BB962C8B-B14F-4D97-AF65-F5344CB8AC3E}">
        <p14:creationId xmlns:p14="http://schemas.microsoft.com/office/powerpoint/2010/main" xmlns="" val="25660615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25</a:t>
            </a:fld>
            <a:endParaRPr lang="de-DE" dirty="0"/>
          </a:p>
        </p:txBody>
      </p:sp>
    </p:spTree>
    <p:extLst>
      <p:ext uri="{BB962C8B-B14F-4D97-AF65-F5344CB8AC3E}">
        <p14:creationId xmlns:p14="http://schemas.microsoft.com/office/powerpoint/2010/main" xmlns="" val="26572659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26</a:t>
            </a:fld>
            <a:endParaRPr lang="de-DE" dirty="0"/>
          </a:p>
        </p:txBody>
      </p:sp>
    </p:spTree>
    <p:extLst>
      <p:ext uri="{BB962C8B-B14F-4D97-AF65-F5344CB8AC3E}">
        <p14:creationId xmlns:p14="http://schemas.microsoft.com/office/powerpoint/2010/main" xmlns="" val="17626840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27</a:t>
            </a:fld>
            <a:endParaRPr lang="de-DE" dirty="0"/>
          </a:p>
        </p:txBody>
      </p:sp>
    </p:spTree>
    <p:extLst>
      <p:ext uri="{BB962C8B-B14F-4D97-AF65-F5344CB8AC3E}">
        <p14:creationId xmlns:p14="http://schemas.microsoft.com/office/powerpoint/2010/main" xmlns="" val="33723704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a:t>
            </a:r>
            <a:r>
              <a:rPr lang="de-DE" dirty="0" smtClean="0"/>
              <a:t>ist wichtig </a:t>
            </a:r>
          </a:p>
          <a:p>
            <a:pPr>
              <a:buNone/>
            </a:pPr>
            <a:r>
              <a:rPr lang="de-DE" smtClean="0"/>
              <a:t> </a:t>
            </a:r>
            <a:r>
              <a:rPr lang="de-DE" smtClean="0"/>
              <a:t>  </a:t>
            </a:r>
            <a:r>
              <a:rPr lang="de-DE" smtClean="0"/>
              <a:t>(View </a:t>
            </a:r>
            <a:r>
              <a:rPr lang="de-DE" dirty="0" smtClean="0"/>
              <a:t>– Controller – Model)</a:t>
            </a:r>
          </a:p>
        </p:txBody>
      </p:sp>
      <p:sp>
        <p:nvSpPr>
          <p:cNvPr id="3" name="Foliennummernplatzhalter 2"/>
          <p:cNvSpPr>
            <a:spLocks noGrp="1"/>
          </p:cNvSpPr>
          <p:nvPr>
            <p:ph type="sldNum" sz="quarter" idx="12"/>
          </p:nvPr>
        </p:nvSpPr>
        <p:spPr/>
        <p:txBody>
          <a:bodyPr/>
          <a:lstStyle/>
          <a:p>
            <a:fld id="{5F4D6440-1F17-4389-BEAA-8CB6F5977206}" type="slidenum">
              <a:rPr lang="de-DE" smtClean="0"/>
              <a:pPr/>
              <a:t>28</a:t>
            </a:fld>
            <a:endParaRPr lang="de-DE" dirty="0"/>
          </a:p>
        </p:txBody>
      </p:sp>
    </p:spTree>
    <p:extLst>
      <p:ext uri="{BB962C8B-B14F-4D97-AF65-F5344CB8AC3E}">
        <p14:creationId xmlns:p14="http://schemas.microsoft.com/office/powerpoint/2010/main" xmlns="" val="37710866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a:t>Klare Strukturen </a:t>
            </a:r>
            <a:r>
              <a:rPr lang="de-DE" dirty="0">
                <a:sym typeface="Wingdings" panose="05000000000000000000" pitchFamily="2" charset="2"/>
              </a:rPr>
              <a:t> Architektur-Modell</a:t>
            </a:r>
          </a:p>
          <a:p>
            <a:r>
              <a:rPr lang="de-DE" dirty="0">
                <a:sym typeface="Wingdings" panose="05000000000000000000" pitchFamily="2" charset="2"/>
              </a:rPr>
              <a:t>Modelle</a:t>
            </a: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
        <p:nvSpPr>
          <p:cNvPr id="3" name="Foliennummernplatzhalter 2"/>
          <p:cNvSpPr>
            <a:spLocks noGrp="1"/>
          </p:cNvSpPr>
          <p:nvPr>
            <p:ph type="sldNum" sz="quarter" idx="12"/>
          </p:nvPr>
        </p:nvSpPr>
        <p:spPr/>
        <p:txBody>
          <a:bodyPr/>
          <a:lstStyle/>
          <a:p>
            <a:fld id="{5F4D6440-1F17-4389-BEAA-8CB6F5977206}" type="slidenum">
              <a:rPr lang="de-DE" smtClean="0"/>
              <a:pPr/>
              <a:t>29</a:t>
            </a:fld>
            <a:endParaRPr lang="de-DE" dirty="0"/>
          </a:p>
        </p:txBody>
      </p:sp>
    </p:spTree>
    <p:extLst>
      <p:ext uri="{BB962C8B-B14F-4D97-AF65-F5344CB8AC3E}">
        <p14:creationId xmlns:p14="http://schemas.microsoft.com/office/powerpoint/2010/main" xmlns="" val="3709997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Arbeitsaufgaben je Kalenderwoche</a:t>
            </a:r>
          </a:p>
          <a:p>
            <a:endParaRPr lang="de-DE" dirty="0" smtClean="0"/>
          </a:p>
          <a:p>
            <a:r>
              <a:rPr lang="de-DE" dirty="0" smtClean="0"/>
              <a:t>Statistiken je nach Bereich bzw. Arbeitsgruppe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a:t>
            </a:fld>
            <a:endParaRPr lang="de-DE" dirty="0"/>
          </a:p>
        </p:txBody>
      </p:sp>
    </p:spTree>
    <p:extLst>
      <p:ext uri="{BB962C8B-B14F-4D97-AF65-F5344CB8AC3E}">
        <p14:creationId xmlns:p14="http://schemas.microsoft.com/office/powerpoint/2010/main" xmlns=""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30</a:t>
            </a:fld>
            <a:endParaRPr lang="de-DE" dirty="0"/>
          </a:p>
        </p:txBody>
      </p:sp>
    </p:spTree>
    <p:extLst>
      <p:ext uri="{BB962C8B-B14F-4D97-AF65-F5344CB8AC3E}">
        <p14:creationId xmlns:p14="http://schemas.microsoft.com/office/powerpoint/2010/main" xmlns="" val="8130668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Style Guide</a:t>
            </a:r>
          </a:p>
          <a:p>
            <a:r>
              <a:rPr lang="de-DE" dirty="0" smtClean="0"/>
              <a:t>Installationsanleitung</a:t>
            </a:r>
          </a:p>
          <a:p>
            <a:r>
              <a:rPr lang="de-DE" dirty="0" smtClean="0"/>
              <a:t>Modelle</a:t>
            </a:r>
          </a:p>
          <a:p>
            <a:pPr lvl="1"/>
            <a:r>
              <a:rPr lang="de-DE" dirty="0" smtClean="0"/>
              <a:t>GUI / View</a:t>
            </a:r>
          </a:p>
          <a:p>
            <a:pPr lvl="1"/>
            <a:r>
              <a:rPr lang="de-DE" dirty="0" smtClean="0"/>
              <a:t>Controller</a:t>
            </a:r>
          </a:p>
          <a:p>
            <a:pPr lvl="1"/>
            <a:r>
              <a:rPr lang="de-DE" dirty="0" smtClean="0"/>
              <a:t>Model</a:t>
            </a:r>
          </a:p>
          <a:p>
            <a:pPr lvl="1"/>
            <a:r>
              <a:rPr lang="de-DE" dirty="0" smtClean="0"/>
              <a:t>Architektur</a:t>
            </a:r>
            <a:endParaRPr lang="de-DE" dirty="0"/>
          </a:p>
          <a:p>
            <a:r>
              <a:rPr lang="de-DE" dirty="0" smtClean="0"/>
              <a:t>Rollen und Rechte</a:t>
            </a:r>
          </a:p>
          <a:p>
            <a:r>
              <a:rPr lang="de-DE" dirty="0" smtClean="0"/>
              <a:t>Testdokumentation</a:t>
            </a:r>
          </a:p>
          <a:p>
            <a:r>
              <a:rPr lang="de-DE" dirty="0" err="1" smtClean="0"/>
              <a:t>JavaDoc</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31</a:t>
            </a:fld>
            <a:endParaRPr lang="de-DE" dirty="0"/>
          </a:p>
        </p:txBody>
      </p:sp>
    </p:spTree>
    <p:extLst>
      <p:ext uri="{BB962C8B-B14F-4D97-AF65-F5344CB8AC3E}">
        <p14:creationId xmlns:p14="http://schemas.microsoft.com/office/powerpoint/2010/main" xmlns="" val="2157321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32</a:t>
            </a:fld>
            <a:endParaRPr lang="de-DE" dirty="0"/>
          </a:p>
        </p:txBody>
      </p:sp>
    </p:spTree>
    <p:extLst>
      <p:ext uri="{BB962C8B-B14F-4D97-AF65-F5344CB8AC3E}">
        <p14:creationId xmlns:p14="http://schemas.microsoft.com/office/powerpoint/2010/main" xmlns="" val="30809535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 Case Beschreibungen</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33</a:t>
            </a:fld>
            <a:endParaRPr lang="de-DE" dirty="0"/>
          </a:p>
        </p:txBody>
      </p:sp>
    </p:spTree>
    <p:extLst>
      <p:ext uri="{BB962C8B-B14F-4D97-AF65-F5344CB8AC3E}">
        <p14:creationId xmlns:p14="http://schemas.microsoft.com/office/powerpoint/2010/main" xmlns="" val="15559262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34</a:t>
            </a:fld>
            <a:endParaRPr lang="de-DE" dirty="0"/>
          </a:p>
        </p:txBody>
      </p:sp>
    </p:spTree>
    <p:extLst>
      <p:ext uri="{BB962C8B-B14F-4D97-AF65-F5344CB8AC3E}">
        <p14:creationId xmlns:p14="http://schemas.microsoft.com/office/powerpoint/2010/main" xmlns="" val="5113659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35</a:t>
            </a:fld>
            <a:endParaRPr lang="de-DE" dirty="0"/>
          </a:p>
        </p:txBody>
      </p:sp>
    </p:spTree>
    <p:extLst>
      <p:ext uri="{BB962C8B-B14F-4D97-AF65-F5344CB8AC3E}">
        <p14:creationId xmlns:p14="http://schemas.microsoft.com/office/powerpoint/2010/main" xmlns="" val="23675862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36</a:t>
            </a:fld>
            <a:endParaRPr lang="de-DE" dirty="0"/>
          </a:p>
        </p:txBody>
      </p:sp>
    </p:spTree>
    <p:extLst>
      <p:ext uri="{BB962C8B-B14F-4D97-AF65-F5344CB8AC3E}">
        <p14:creationId xmlns:p14="http://schemas.microsoft.com/office/powerpoint/2010/main" xmlns="" val="1674828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
        <p:nvSpPr>
          <p:cNvPr id="2" name="Foliennummernplatzhalter 1"/>
          <p:cNvSpPr>
            <a:spLocks noGrp="1"/>
          </p:cNvSpPr>
          <p:nvPr>
            <p:ph type="sldNum" sz="quarter" idx="12"/>
          </p:nvPr>
        </p:nvSpPr>
        <p:spPr/>
        <p:txBody>
          <a:bodyPr/>
          <a:lstStyle/>
          <a:p>
            <a:fld id="{5F4D6440-1F17-4389-BEAA-8CB6F5977206}" type="slidenum">
              <a:rPr lang="de-DE" smtClean="0"/>
              <a:pPr/>
              <a:t>37</a:t>
            </a:fld>
            <a:endParaRPr lang="de-DE" dirty="0"/>
          </a:p>
        </p:txBody>
      </p:sp>
    </p:spTree>
    <p:extLst>
      <p:ext uri="{BB962C8B-B14F-4D97-AF65-F5344CB8AC3E}">
        <p14:creationId xmlns:p14="http://schemas.microsoft.com/office/powerpoint/2010/main" xmlns="" val="4326452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
        <p:nvSpPr>
          <p:cNvPr id="4" name="Foliennummernplatzhalter 3"/>
          <p:cNvSpPr>
            <a:spLocks noGrp="1"/>
          </p:cNvSpPr>
          <p:nvPr>
            <p:ph type="sldNum" sz="quarter" idx="12"/>
          </p:nvPr>
        </p:nvSpPr>
        <p:spPr/>
        <p:txBody>
          <a:bodyPr/>
          <a:lstStyle/>
          <a:p>
            <a:fld id="{5F4D6440-1F17-4389-BEAA-8CB6F5977206}" type="slidenum">
              <a:rPr lang="de-DE" smtClean="0"/>
              <a:pPr/>
              <a:t>38</a:t>
            </a:fld>
            <a:endParaRPr lang="de-DE" dirty="0"/>
          </a:p>
        </p:txBody>
      </p:sp>
    </p:spTree>
    <p:extLst>
      <p:ext uri="{BB962C8B-B14F-4D97-AF65-F5344CB8AC3E}">
        <p14:creationId xmlns:p14="http://schemas.microsoft.com/office/powerpoint/2010/main" xmlns="" val="20113692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39</a:t>
            </a:fld>
            <a:endParaRPr lang="de-DE" dirty="0"/>
          </a:p>
        </p:txBody>
      </p:sp>
    </p:spTree>
    <p:extLst>
      <p:ext uri="{BB962C8B-B14F-4D97-AF65-F5344CB8AC3E}">
        <p14:creationId xmlns:p14="http://schemas.microsoft.com/office/powerpoint/2010/main" xmlns="" val="241156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Foliennummernplatzhalter 2"/>
          <p:cNvSpPr>
            <a:spLocks noGrp="1"/>
          </p:cNvSpPr>
          <p:nvPr>
            <p:ph type="sldNum" sz="quarter" idx="12"/>
          </p:nvPr>
        </p:nvSpPr>
        <p:spPr/>
        <p:txBody>
          <a:bodyPr/>
          <a:lstStyle/>
          <a:p>
            <a:fld id="{5F4D6440-1F17-4389-BEAA-8CB6F5977206}" type="slidenum">
              <a:rPr lang="de-DE" smtClean="0"/>
              <a:pPr/>
              <a:t>4</a:t>
            </a:fld>
            <a:endParaRPr lang="de-DE" dirty="0"/>
          </a:p>
        </p:txBody>
      </p:sp>
    </p:spTree>
    <p:extLst>
      <p:ext uri="{BB962C8B-B14F-4D97-AF65-F5344CB8AC3E}">
        <p14:creationId xmlns:p14="http://schemas.microsoft.com/office/powerpoint/2010/main" xmlns=""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40</a:t>
            </a:fld>
            <a:endParaRPr lang="de-DE" dirty="0"/>
          </a:p>
        </p:txBody>
      </p:sp>
    </p:spTree>
    <p:extLst>
      <p:ext uri="{BB962C8B-B14F-4D97-AF65-F5344CB8AC3E}">
        <p14:creationId xmlns:p14="http://schemas.microsoft.com/office/powerpoint/2010/main" xmlns="" val="17394184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41</a:t>
            </a:fld>
            <a:endParaRPr lang="de-DE" dirty="0"/>
          </a:p>
        </p:txBody>
      </p:sp>
    </p:spTree>
    <p:extLst>
      <p:ext uri="{BB962C8B-B14F-4D97-AF65-F5344CB8AC3E}">
        <p14:creationId xmlns:p14="http://schemas.microsoft.com/office/powerpoint/2010/main" xmlns="" val="26151684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42</a:t>
            </a:fld>
            <a:endParaRPr lang="de-DE" dirty="0"/>
          </a:p>
        </p:txBody>
      </p:sp>
    </p:spTree>
    <p:extLst>
      <p:ext uri="{BB962C8B-B14F-4D97-AF65-F5344CB8AC3E}">
        <p14:creationId xmlns:p14="http://schemas.microsoft.com/office/powerpoint/2010/main" xmlns="" val="428134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43</a:t>
            </a:fld>
            <a:endParaRPr lang="de-DE" dirty="0"/>
          </a:p>
        </p:txBody>
      </p:sp>
    </p:spTree>
    <p:extLst>
      <p:ext uri="{BB962C8B-B14F-4D97-AF65-F5344CB8AC3E}">
        <p14:creationId xmlns:p14="http://schemas.microsoft.com/office/powerpoint/2010/main" xmlns="" val="2438747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44</a:t>
            </a:fld>
            <a:endParaRPr lang="de-DE" dirty="0"/>
          </a:p>
        </p:txBody>
      </p:sp>
    </p:spTree>
    <p:extLst>
      <p:ext uri="{BB962C8B-B14F-4D97-AF65-F5344CB8AC3E}">
        <p14:creationId xmlns:p14="http://schemas.microsoft.com/office/powerpoint/2010/main" xmlns="" val="6009137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45</a:t>
            </a:fld>
            <a:endParaRPr lang="de-DE" dirty="0"/>
          </a:p>
        </p:txBody>
      </p:sp>
    </p:spTree>
    <p:extLst>
      <p:ext uri="{BB962C8B-B14F-4D97-AF65-F5344CB8AC3E}">
        <p14:creationId xmlns:p14="http://schemas.microsoft.com/office/powerpoint/2010/main" xmlns="" val="33958187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46</a:t>
            </a:fld>
            <a:endParaRPr lang="de-DE" dirty="0"/>
          </a:p>
        </p:txBody>
      </p:sp>
    </p:spTree>
    <p:extLst>
      <p:ext uri="{BB962C8B-B14F-4D97-AF65-F5344CB8AC3E}">
        <p14:creationId xmlns:p14="http://schemas.microsoft.com/office/powerpoint/2010/main" xmlns="" val="13137107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47</a:t>
            </a:fld>
            <a:endParaRPr lang="de-DE" dirty="0"/>
          </a:p>
        </p:txBody>
      </p:sp>
    </p:spTree>
    <p:extLst>
      <p:ext uri="{BB962C8B-B14F-4D97-AF65-F5344CB8AC3E}">
        <p14:creationId xmlns:p14="http://schemas.microsoft.com/office/powerpoint/2010/main" xmlns="" val="22043757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48</a:t>
            </a:fld>
            <a:endParaRPr lang="de-DE" dirty="0"/>
          </a:p>
        </p:txBody>
      </p:sp>
    </p:spTree>
    <p:extLst>
      <p:ext uri="{BB962C8B-B14F-4D97-AF65-F5344CB8AC3E}">
        <p14:creationId xmlns:p14="http://schemas.microsoft.com/office/powerpoint/2010/main" xmlns="" val="2726382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xmlns="" val="1881831684"/>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p:cNvSpPr>
            <a:spLocks noGrp="1"/>
          </p:cNvSpPr>
          <p:nvPr>
            <p:ph type="sldNum" sz="quarter" idx="12"/>
          </p:nvPr>
        </p:nvSpPr>
        <p:spPr/>
        <p:txBody>
          <a:bodyPr/>
          <a:lstStyle/>
          <a:p>
            <a:fld id="{5F4D6440-1F17-4389-BEAA-8CB6F5977206}" type="slidenum">
              <a:rPr lang="de-DE" smtClean="0"/>
              <a:pPr/>
              <a:t>5</a:t>
            </a:fld>
            <a:endParaRPr lang="de-DE" dirty="0"/>
          </a:p>
        </p:txBody>
      </p:sp>
    </p:spTree>
    <p:extLst>
      <p:ext uri="{BB962C8B-B14F-4D97-AF65-F5344CB8AC3E}">
        <p14:creationId xmlns:p14="http://schemas.microsoft.com/office/powerpoint/2010/main" xmlns="" val="4174946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6</a:t>
            </a:fld>
            <a:endParaRPr lang="de-DE" dirty="0"/>
          </a:p>
        </p:txBody>
      </p:sp>
    </p:spTree>
    <p:extLst>
      <p:ext uri="{BB962C8B-B14F-4D97-AF65-F5344CB8AC3E}">
        <p14:creationId xmlns:p14="http://schemas.microsoft.com/office/powerpoint/2010/main" xmlns="" val="117619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580112" y="4221088"/>
            <a:ext cx="577262" cy="558982"/>
          </a:xfrm>
          <a:prstGeom prst="rect">
            <a:avLst/>
          </a:prstGeom>
        </p:spPr>
      </p:pic>
      <p:sp>
        <p:nvSpPr>
          <p:cNvPr id="15" name="Textfeld 14"/>
          <p:cNvSpPr txBox="1"/>
          <p:nvPr/>
        </p:nvSpPr>
        <p:spPr>
          <a:xfrm>
            <a:off x="6193746" y="4780070"/>
            <a:ext cx="2698734" cy="2031325"/>
          </a:xfrm>
          <a:prstGeom prst="rect">
            <a:avLst/>
          </a:prstGeom>
          <a:noFill/>
        </p:spPr>
        <p:txBody>
          <a:bodyPr wrap="square" rtlCol="0">
            <a:spAutoFit/>
          </a:bodyPr>
          <a:lstStyle/>
          <a:p>
            <a:r>
              <a:rPr lang="de-DE" dirty="0" smtClean="0">
                <a:latin typeface="+mj-lt"/>
              </a:rPr>
              <a:t>Jede Nacht:</a:t>
            </a:r>
          </a:p>
          <a:p>
            <a:pPr marL="285750" indent="-285750">
              <a:buFontTx/>
              <a:buChar char="-"/>
            </a:pPr>
            <a:r>
              <a:rPr lang="de-DE" dirty="0" smtClean="0">
                <a:latin typeface="+mj-lt"/>
              </a:rPr>
              <a:t>Zusammenfassen der Einträge vom Vortag zur Wochen- und Jahresübersicht</a:t>
            </a:r>
          </a:p>
          <a:p>
            <a:pPr marL="285750" indent="-285750">
              <a:buFontTx/>
              <a:buChar char="-"/>
            </a:pPr>
            <a:r>
              <a:rPr lang="de-DE" dirty="0" smtClean="0">
                <a:latin typeface="+mj-lt"/>
              </a:rPr>
              <a:t>Löschen der Einträge nach X Monaten</a:t>
            </a: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36912"/>
            <a:ext cx="2698734" cy="1200329"/>
          </a:xfrm>
          <a:prstGeom prst="rect">
            <a:avLst/>
          </a:prstGeom>
          <a:noFill/>
        </p:spPr>
        <p:txBody>
          <a:bodyPr wrap="square" rtlCol="0">
            <a:spAutoFit/>
          </a:bodyPr>
          <a:lstStyle/>
          <a:p>
            <a:r>
              <a:rPr lang="de-DE" b="1" dirty="0" smtClean="0">
                <a:latin typeface="+mj-lt"/>
              </a:rPr>
              <a:t>Client Anforderungen</a:t>
            </a:r>
          </a:p>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
        <p:nvSpPr>
          <p:cNvPr id="4" name="Foliennummernplatzhalter 3"/>
          <p:cNvSpPr>
            <a:spLocks noGrp="1"/>
          </p:cNvSpPr>
          <p:nvPr>
            <p:ph type="sldNum" sz="quarter" idx="12"/>
          </p:nvPr>
        </p:nvSpPr>
        <p:spPr/>
        <p:txBody>
          <a:bodyPr/>
          <a:lstStyle/>
          <a:p>
            <a:fld id="{5F4D6440-1F17-4389-BEAA-8CB6F5977206}" type="slidenum">
              <a:rPr lang="de-DE" smtClean="0"/>
              <a:pPr/>
              <a:t>7</a:t>
            </a:fld>
            <a:endParaRPr lang="de-DE" dirty="0"/>
          </a:p>
        </p:txBody>
      </p:sp>
    </p:spTree>
    <p:extLst>
      <p:ext uri="{BB962C8B-B14F-4D97-AF65-F5344CB8AC3E}">
        <p14:creationId xmlns:p14="http://schemas.microsoft.com/office/powerpoint/2010/main" xmlns="" val="28960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2" grpId="0" animBg="1"/>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3480792" y="2420888"/>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 (Präsentation)</a:t>
            </a:r>
            <a:endParaRPr lang="de-DE" dirty="0"/>
          </a:p>
        </p:txBody>
      </p:sp>
      <p:sp>
        <p:nvSpPr>
          <p:cNvPr id="4" name="Abgerundetes Rechteck 3"/>
          <p:cNvSpPr/>
          <p:nvPr/>
        </p:nvSpPr>
        <p:spPr>
          <a:xfrm>
            <a:off x="3471912" y="3717032"/>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 (Steuerung)</a:t>
            </a:r>
            <a:endParaRPr lang="de-DE" dirty="0"/>
          </a:p>
        </p:txBody>
      </p:sp>
      <p:sp>
        <p:nvSpPr>
          <p:cNvPr id="5" name="Abgerundetes Rechteck 4"/>
          <p:cNvSpPr/>
          <p:nvPr/>
        </p:nvSpPr>
        <p:spPr>
          <a:xfrm>
            <a:off x="3471912" y="5013176"/>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 (Modell)</a:t>
            </a:r>
            <a:endParaRPr lang="de-DE" dirty="0"/>
          </a:p>
        </p:txBody>
      </p:sp>
      <p:sp>
        <p:nvSpPr>
          <p:cNvPr id="6" name="Pfeil nach oben und unten 5"/>
          <p:cNvSpPr/>
          <p:nvPr/>
        </p:nvSpPr>
        <p:spPr>
          <a:xfrm>
            <a:off x="4491112" y="3068960"/>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7947496" y="3031541"/>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4491112" y="4365104"/>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7947496" y="4355705"/>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0" name="Inhaltsplatzhalter 2"/>
          <p:cNvSpPr txBox="1">
            <a:spLocks/>
          </p:cNvSpPr>
          <p:nvPr/>
        </p:nvSpPr>
        <p:spPr>
          <a:xfrm>
            <a:off x="179512" y="2344248"/>
            <a:ext cx="324036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Strukturierung der Entwicklung</a:t>
            </a:r>
          </a:p>
          <a:p>
            <a:pPr>
              <a:buFont typeface="Wingdings"/>
              <a:buChar char="à"/>
            </a:pPr>
            <a:r>
              <a:rPr lang="de-DE" dirty="0" smtClean="0">
                <a:sym typeface="Wingdings" panose="05000000000000000000" pitchFamily="2" charset="2"/>
              </a:rPr>
              <a:t>Änderungen+ Erweiterungen (Wartbarkeit) erleichtern</a:t>
            </a:r>
          </a:p>
          <a:p>
            <a:pPr>
              <a:buFont typeface="Wingdings"/>
              <a:buChar char="à"/>
            </a:pPr>
            <a:r>
              <a:rPr lang="de-DE" dirty="0" smtClean="0">
                <a:sym typeface="Wingdings" panose="05000000000000000000" pitchFamily="2" charset="2"/>
              </a:rPr>
              <a:t>Wieder-verwendbarkeit</a:t>
            </a:r>
            <a:endParaRPr lang="de-DE" dirty="0" smtClean="0"/>
          </a:p>
        </p:txBody>
      </p:sp>
      <p:sp>
        <p:nvSpPr>
          <p:cNvPr id="11" name="Foliennummernplatzhalter 10"/>
          <p:cNvSpPr>
            <a:spLocks noGrp="1"/>
          </p:cNvSpPr>
          <p:nvPr>
            <p:ph type="sldNum" sz="quarter" idx="12"/>
          </p:nvPr>
        </p:nvSpPr>
        <p:spPr/>
        <p:txBody>
          <a:bodyPr/>
          <a:lstStyle/>
          <a:p>
            <a:fld id="{5F4D6440-1F17-4389-BEAA-8CB6F5977206}" type="slidenum">
              <a:rPr lang="de-DE" smtClean="0"/>
              <a:pPr/>
              <a:t>8</a:t>
            </a:fld>
            <a:endParaRPr lang="de-DE" dirty="0"/>
          </a:p>
        </p:txBody>
      </p:sp>
    </p:spTree>
    <p:extLst>
      <p:ext uri="{BB962C8B-B14F-4D97-AF65-F5344CB8AC3E}">
        <p14:creationId xmlns:p14="http://schemas.microsoft.com/office/powerpoint/2010/main" xmlns="" val="2247188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9</a:t>
            </a:fld>
            <a:endParaRPr lang="de-DE" dirty="0"/>
          </a:p>
        </p:txBody>
      </p:sp>
      <p:pic>
        <p:nvPicPr>
          <p:cNvPr id="4" name="Picture 5" descr="C:\Users\nat\Desktop\DHBW\fallstudie\screenshots fuer styleguide\document.jpg"/>
          <p:cNvPicPr>
            <a:picLocks noChangeAspect="1" noChangeArrowheads="1"/>
          </p:cNvPicPr>
          <p:nvPr/>
        </p:nvPicPr>
        <p:blipFill>
          <a:blip r:embed="rId2"/>
          <a:srcRect/>
          <a:stretch>
            <a:fillRect/>
          </a:stretch>
        </p:blipFill>
        <p:spPr bwMode="auto">
          <a:xfrm>
            <a:off x="3857620" y="1500174"/>
            <a:ext cx="1200151" cy="1285876"/>
          </a:xfrm>
          <a:prstGeom prst="rect">
            <a:avLst/>
          </a:prstGeom>
          <a:noFill/>
        </p:spPr>
      </p:pic>
      <p:pic>
        <p:nvPicPr>
          <p:cNvPr id="5" name="Picture 5" descr="C:\Users\nat\Desktop\DHBW\fallstudie\screenshots fuer styleguide\document.jpg"/>
          <p:cNvPicPr>
            <a:picLocks noChangeAspect="1" noChangeArrowheads="1"/>
          </p:cNvPicPr>
          <p:nvPr/>
        </p:nvPicPr>
        <p:blipFill>
          <a:blip r:embed="rId2"/>
          <a:srcRect/>
          <a:stretch>
            <a:fillRect/>
          </a:stretch>
        </p:blipFill>
        <p:spPr bwMode="auto">
          <a:xfrm>
            <a:off x="2214546" y="2786058"/>
            <a:ext cx="1200151" cy="1285876"/>
          </a:xfrm>
          <a:prstGeom prst="rect">
            <a:avLst/>
          </a:prstGeom>
          <a:noFill/>
        </p:spPr>
      </p:pic>
      <p:sp>
        <p:nvSpPr>
          <p:cNvPr id="6" name="Textfeld 5"/>
          <p:cNvSpPr txBox="1"/>
          <p:nvPr/>
        </p:nvSpPr>
        <p:spPr>
          <a:xfrm>
            <a:off x="3571868" y="2643182"/>
            <a:ext cx="1978427" cy="369332"/>
          </a:xfrm>
          <a:prstGeom prst="rect">
            <a:avLst/>
          </a:prstGeom>
          <a:noFill/>
        </p:spPr>
        <p:txBody>
          <a:bodyPr wrap="none" rtlCol="0">
            <a:spAutoFit/>
          </a:bodyPr>
          <a:lstStyle/>
          <a:p>
            <a:r>
              <a:rPr lang="de-DE" dirty="0" smtClean="0"/>
              <a:t>Papierprototypen</a:t>
            </a:r>
          </a:p>
        </p:txBody>
      </p:sp>
      <p:sp>
        <p:nvSpPr>
          <p:cNvPr id="7" name="Textfeld 6"/>
          <p:cNvSpPr txBox="1"/>
          <p:nvPr/>
        </p:nvSpPr>
        <p:spPr>
          <a:xfrm>
            <a:off x="6715140" y="2928934"/>
            <a:ext cx="2260555" cy="369332"/>
          </a:xfrm>
          <a:prstGeom prst="rect">
            <a:avLst/>
          </a:prstGeom>
          <a:noFill/>
        </p:spPr>
        <p:txBody>
          <a:bodyPr wrap="none" rtlCol="0">
            <a:spAutoFit/>
          </a:bodyPr>
          <a:lstStyle/>
          <a:p>
            <a:r>
              <a:rPr lang="de-DE" dirty="0" smtClean="0"/>
              <a:t>GUI-Schicht-Modell</a:t>
            </a:r>
            <a:endParaRPr lang="de-DE" dirty="0"/>
          </a:p>
        </p:txBody>
      </p:sp>
      <p:sp>
        <p:nvSpPr>
          <p:cNvPr id="8" name="Textfeld 7"/>
          <p:cNvSpPr txBox="1"/>
          <p:nvPr/>
        </p:nvSpPr>
        <p:spPr>
          <a:xfrm>
            <a:off x="857224" y="3000372"/>
            <a:ext cx="1249060" cy="369332"/>
          </a:xfrm>
          <a:prstGeom prst="rect">
            <a:avLst/>
          </a:prstGeom>
          <a:noFill/>
        </p:spPr>
        <p:txBody>
          <a:bodyPr wrap="none" rtlCol="0">
            <a:spAutoFit/>
          </a:bodyPr>
          <a:lstStyle/>
          <a:p>
            <a:r>
              <a:rPr lang="de-DE" dirty="0" err="1" smtClean="0"/>
              <a:t>Styleguide</a:t>
            </a:r>
            <a:endParaRPr lang="de-DE" dirty="0"/>
          </a:p>
        </p:txBody>
      </p:sp>
      <p:sp>
        <p:nvSpPr>
          <p:cNvPr id="9" name="Pfeil nach rechts 8"/>
          <p:cNvSpPr/>
          <p:nvPr/>
        </p:nvSpPr>
        <p:spPr>
          <a:xfrm rot="5400000">
            <a:off x="4036215" y="607199"/>
            <a:ext cx="78581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4214810" y="6143644"/>
            <a:ext cx="787395" cy="369332"/>
          </a:xfrm>
          <a:prstGeom prst="rect">
            <a:avLst/>
          </a:prstGeom>
          <a:noFill/>
        </p:spPr>
        <p:txBody>
          <a:bodyPr wrap="none" rtlCol="0">
            <a:spAutoFit/>
          </a:bodyPr>
          <a:lstStyle/>
          <a:p>
            <a:r>
              <a:rPr lang="de-DE" dirty="0" smtClean="0"/>
              <a:t>Views</a:t>
            </a:r>
            <a:endParaRPr lang="de-DE" dirty="0"/>
          </a:p>
        </p:txBody>
      </p:sp>
      <p:sp>
        <p:nvSpPr>
          <p:cNvPr id="24" name="Textfeld 23"/>
          <p:cNvSpPr txBox="1"/>
          <p:nvPr/>
        </p:nvSpPr>
        <p:spPr>
          <a:xfrm>
            <a:off x="2428860" y="571480"/>
            <a:ext cx="1745991" cy="646331"/>
          </a:xfrm>
          <a:prstGeom prst="rect">
            <a:avLst/>
          </a:prstGeom>
          <a:noFill/>
        </p:spPr>
        <p:txBody>
          <a:bodyPr wrap="none" rtlCol="0">
            <a:spAutoFit/>
          </a:bodyPr>
          <a:lstStyle/>
          <a:p>
            <a:r>
              <a:rPr lang="de-DE" dirty="0" smtClean="0"/>
              <a:t>Anforderungen</a:t>
            </a:r>
          </a:p>
          <a:p>
            <a:r>
              <a:rPr lang="de-DE" dirty="0" smtClean="0"/>
              <a:t>Änderungen</a:t>
            </a:r>
            <a:endParaRPr lang="de-DE" dirty="0"/>
          </a:p>
        </p:txBody>
      </p:sp>
      <p:pic>
        <p:nvPicPr>
          <p:cNvPr id="1026" name="Picture 2" descr="C:\Users\nat\Desktop\DHBW\fallstudie\screenshots fuer styleguide\diagrammicon.jpg"/>
          <p:cNvPicPr>
            <a:picLocks noChangeAspect="1" noChangeArrowheads="1"/>
          </p:cNvPicPr>
          <p:nvPr/>
        </p:nvPicPr>
        <p:blipFill>
          <a:blip r:embed="rId3" cstate="print"/>
          <a:srcRect/>
          <a:stretch>
            <a:fillRect/>
          </a:stretch>
        </p:blipFill>
        <p:spPr bwMode="auto">
          <a:xfrm>
            <a:off x="5429256" y="2643182"/>
            <a:ext cx="1214446" cy="1481399"/>
          </a:xfrm>
          <a:prstGeom prst="rect">
            <a:avLst/>
          </a:prstGeom>
          <a:noFill/>
        </p:spPr>
      </p:pic>
      <p:pic>
        <p:nvPicPr>
          <p:cNvPr id="1027" name="Picture 3" descr="C:\Users\nat\Desktop\DHBW\fallstudie\screenshots fuer styleguide\programm.jpg"/>
          <p:cNvPicPr>
            <a:picLocks noChangeAspect="1" noChangeArrowheads="1"/>
          </p:cNvPicPr>
          <p:nvPr/>
        </p:nvPicPr>
        <p:blipFill>
          <a:blip r:embed="rId4" cstate="print"/>
          <a:srcRect/>
          <a:stretch>
            <a:fillRect/>
          </a:stretch>
        </p:blipFill>
        <p:spPr bwMode="auto">
          <a:xfrm>
            <a:off x="3357554" y="4357694"/>
            <a:ext cx="2500296" cy="1727771"/>
          </a:xfrm>
          <a:prstGeom prst="rect">
            <a:avLst/>
          </a:prstGeom>
          <a:noFill/>
        </p:spPr>
      </p:pic>
      <p:sp>
        <p:nvSpPr>
          <p:cNvPr id="31" name="Rechteckiger Pfeil 30"/>
          <p:cNvSpPr/>
          <p:nvPr/>
        </p:nvSpPr>
        <p:spPr>
          <a:xfrm rot="5400000">
            <a:off x="5857884" y="857232"/>
            <a:ext cx="1071570" cy="2214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3" name="Rechteckiger Pfeil 32"/>
          <p:cNvSpPr/>
          <p:nvPr/>
        </p:nvSpPr>
        <p:spPr>
          <a:xfrm rot="10800000">
            <a:off x="6286512" y="3643314"/>
            <a:ext cx="1071570" cy="1928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flipV="1">
            <a:off x="2107389" y="964391"/>
            <a:ext cx="1071571" cy="2000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Rechteckiger Pfeil 34"/>
          <p:cNvSpPr/>
          <p:nvPr/>
        </p:nvSpPr>
        <p:spPr>
          <a:xfrm flipV="1">
            <a:off x="1785918" y="3643314"/>
            <a:ext cx="1071571" cy="1857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36" name="Picture 12" descr="C:\Users\nat\Desktop\DHBW\fallstudie\EintragErfassen_PasswortAendern.png"/>
          <p:cNvPicPr>
            <a:picLocks noChangeAspect="1" noChangeArrowheads="1"/>
          </p:cNvPicPr>
          <p:nvPr/>
        </p:nvPicPr>
        <p:blipFill>
          <a:blip r:embed="rId5"/>
          <a:srcRect/>
          <a:stretch>
            <a:fillRect/>
          </a:stretch>
        </p:blipFill>
        <p:spPr bwMode="auto">
          <a:xfrm>
            <a:off x="142844" y="500042"/>
            <a:ext cx="8894263" cy="593469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1208</Words>
  <Application>Microsoft Office PowerPoint</Application>
  <PresentationFormat>Bildschirmpräsentation (4:3)</PresentationFormat>
  <Paragraphs>293</Paragraphs>
  <Slides>48</Slides>
  <Notes>18</Notes>
  <HiddenSlides>0</HiddenSlides>
  <MMClips>0</MMClips>
  <ScaleCrop>false</ScaleCrop>
  <HeadingPairs>
    <vt:vector size="4" baseType="variant">
      <vt:variant>
        <vt:lpstr>Design</vt:lpstr>
      </vt:variant>
      <vt:variant>
        <vt:i4>1</vt:i4>
      </vt:variant>
      <vt:variant>
        <vt:lpstr>Folientitel</vt:lpstr>
      </vt:variant>
      <vt:variant>
        <vt:i4>48</vt:i4>
      </vt:variant>
    </vt:vector>
  </HeadingPairs>
  <TitlesOfParts>
    <vt:vector size="49" baseType="lpstr">
      <vt:lpstr>Rhea</vt:lpstr>
      <vt:lpstr>Abschlusspräsentation</vt:lpstr>
      <vt:lpstr>Agenda</vt:lpstr>
      <vt:lpstr>Aufgabenstellung</vt:lpstr>
      <vt:lpstr>Projektorganisation</vt:lpstr>
      <vt:lpstr>Zeitplan</vt:lpstr>
      <vt:lpstr>Use Cases / Rollen und Rechte</vt:lpstr>
      <vt:lpstr>Systemumgebung</vt:lpstr>
      <vt:lpstr>Systemarchitektur</vt:lpstr>
      <vt:lpstr>Folie 9</vt:lpstr>
      <vt:lpstr>View</vt:lpstr>
      <vt:lpstr>Model</vt:lpstr>
      <vt:lpstr>Architektur</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Abgabedokumente</vt:lpstr>
      <vt:lpstr>Vielen Dank für Ihre Aufmerksamkeit.</vt:lpstr>
      <vt:lpstr>Use Case Beschreibungen</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nat</cp:lastModifiedBy>
  <cp:revision>102</cp:revision>
  <cp:lastPrinted>2013-10-29T16:14:49Z</cp:lastPrinted>
  <dcterms:created xsi:type="dcterms:W3CDTF">2013-10-17T14:37:24Z</dcterms:created>
  <dcterms:modified xsi:type="dcterms:W3CDTF">2013-10-30T12:08:55Z</dcterms:modified>
</cp:coreProperties>
</file>